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4" r:id="rId4"/>
    <p:sldId id="263" r:id="rId5"/>
    <p:sldId id="264" r:id="rId6"/>
    <p:sldId id="270" r:id="rId7"/>
    <p:sldId id="271" r:id="rId8"/>
    <p:sldId id="272" r:id="rId9"/>
    <p:sldId id="273" r:id="rId10"/>
    <p:sldId id="276" r:id="rId1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  <a:alpha val="6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371600" y="1828800"/>
            <a:ext cx="7162800" cy="2895600"/>
          </a:xfrm>
        </p:spPr>
        <p:txBody>
          <a:bodyPr>
            <a:noAutofit/>
          </a:bodyPr>
          <a:lstStyle/>
          <a:p>
            <a:r>
              <a:rPr lang="ru-RU" sz="6000" b="1" dirty="0">
                <a:solidFill>
                  <a:schemeClr val="accent6">
                    <a:lumMod val="50000"/>
                  </a:schemeClr>
                </a:solidFill>
                <a:latin typeface="Gabriola" pitchFamily="82" charset="0"/>
              </a:rPr>
              <a:t>П</a:t>
            </a:r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latin typeface="Gabriola" pitchFamily="82" charset="0"/>
              </a:rPr>
              <a:t>ланирование  образовательной деятельности</a:t>
            </a:r>
            <a:endParaRPr lang="ru-RU" sz="6000" b="1" dirty="0">
              <a:solidFill>
                <a:schemeClr val="accent6">
                  <a:lumMod val="50000"/>
                </a:schemeClr>
              </a:solidFill>
              <a:latin typeface="Gabriola" pitchFamily="82" charset="0"/>
            </a:endParaRPr>
          </a:p>
        </p:txBody>
      </p:sp>
      <p:pic>
        <p:nvPicPr>
          <p:cNvPr id="4" name="Объект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56131">
            <a:off x="7414558" y="4485670"/>
            <a:ext cx="1527339" cy="2021261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0"/>
            <a:ext cx="2106150" cy="1011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C:\Users\IVAN\Desktop\book-305071_64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94796">
            <a:off x="177895" y="4493592"/>
            <a:ext cx="1990615" cy="2207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 rot="20869258">
            <a:off x="118300" y="4909166"/>
            <a:ext cx="189279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Основная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образовательная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программа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дошкольной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 организации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14400" y="1150941"/>
            <a:ext cx="6934200" cy="3843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Планирование </a:t>
            </a:r>
            <a:r>
              <a:rPr lang="ru-RU" b="1" dirty="0" smtClean="0">
                <a:latin typeface="Times New Roman"/>
                <a:ea typeface="Calibri"/>
                <a:cs typeface="Times New Roman"/>
              </a:rPr>
              <a:t>образовательного процесса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Тема:__________________________________________________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Цель</a:t>
            </a:r>
            <a:r>
              <a:rPr lang="ru-RU" sz="1400" dirty="0" smtClean="0">
                <a:latin typeface="Times New Roman"/>
                <a:ea typeface="Calibri"/>
                <a:cs typeface="Times New Roman"/>
              </a:rPr>
              <a:t>:__________________________________________________________________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400" dirty="0" smtClean="0">
                <a:latin typeface="Times New Roman"/>
                <a:ea typeface="Calibri"/>
                <a:cs typeface="Times New Roman"/>
              </a:rPr>
              <a:t>_______________________________________________________________________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400" dirty="0" smtClean="0">
                <a:latin typeface="Times New Roman"/>
                <a:ea typeface="Calibri"/>
                <a:cs typeface="Times New Roman"/>
              </a:rPr>
              <a:t>_______________________________________________________________________</a:t>
            </a:r>
            <a:endParaRPr lang="ru-RU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Итоговое мероприятие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:___________________________________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Предполагаемый результат:________________________________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________________________________________________________</a:t>
            </a:r>
            <a:endParaRPr lang="ru-RU" dirty="0" smtClean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dirty="0" smtClean="0"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93068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563129"/>
              </p:ext>
            </p:extLst>
          </p:nvPr>
        </p:nvGraphicFramePr>
        <p:xfrm>
          <a:off x="609600" y="1447800"/>
          <a:ext cx="7881937" cy="4142123"/>
        </p:xfrm>
        <a:graphic>
          <a:graphicData uri="http://schemas.openxmlformats.org/drawingml/2006/table">
            <a:tbl>
              <a:tblPr firstRow="1" firstCol="1" bandRow="1"/>
              <a:tblGrid>
                <a:gridCol w="1196873"/>
                <a:gridCol w="1342079"/>
                <a:gridCol w="1196873"/>
                <a:gridCol w="1284615"/>
                <a:gridCol w="1284615"/>
                <a:gridCol w="1576882"/>
              </a:tblGrid>
              <a:tr h="24992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Режимы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интеграция образовательных областей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Совместная деятельность взрослого и детей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Самостоятельная деятельность детей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96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групповая, подгрупповая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Индивидуальная работа с детьми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Образовательная деятельность в ходе режимных моментов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99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Утро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9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endParaRPr lang="ru-RU" sz="12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endParaRPr lang="ru-RU" sz="12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9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Прогулка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endParaRPr lang="ru-RU" sz="12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9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Сон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9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Вечер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endParaRPr lang="ru-RU" sz="12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9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Прогулка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endParaRPr lang="ru-RU" sz="12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8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Взаимодействие с семьей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4825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250950" y="555050"/>
            <a:ext cx="70548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fontAlgn="base">
              <a:spcBef>
                <a:spcPct val="0"/>
              </a:spcBef>
              <a:spcAft>
                <a:spcPct val="0"/>
              </a:spcAft>
              <a:tabLst>
                <a:tab pos="4314825" algn="l"/>
              </a:tabLst>
            </a:pP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Планирование по структурным компонентам образовательного процесса</a:t>
            </a:r>
            <a:endParaRPr lang="ru-RU" sz="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486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914400"/>
            <a:ext cx="7391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Виды деятельности: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Игровая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Коммуникативная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Трудовая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Конструирование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Познавательно-исследовательская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Чтение (восприятие)художественной литературы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Продуктивная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Музыкально-художественная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Двигательная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960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42862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 Формы организации детских видов деятельности</a:t>
            </a:r>
            <a:endParaRPr lang="ru-RU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 smtClean="0"/>
              <a:t> </a:t>
            </a:r>
            <a:br>
              <a:rPr lang="ru-RU" sz="2600" dirty="0" smtClean="0"/>
            </a:br>
            <a:r>
              <a:rPr lang="ru-RU" sz="2600" dirty="0" smtClean="0"/>
              <a:t>                                                    </a:t>
            </a:r>
            <a:br>
              <a:rPr lang="ru-RU" sz="2600" dirty="0" smtClean="0"/>
            </a:br>
            <a:endParaRPr lang="ru-RU" sz="2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" y="571481"/>
          <a:ext cx="9072593" cy="6301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5810"/>
                <a:gridCol w="2975810"/>
                <a:gridCol w="3120973"/>
              </a:tblGrid>
              <a:tr h="62528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Образовательные области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Приоритетный вид детской деятельности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Формы  организации</a:t>
                      </a:r>
                      <a:endParaRPr lang="ru-RU" dirty="0"/>
                    </a:p>
                  </a:txBody>
                  <a:tcPr/>
                </a:tc>
              </a:tr>
              <a:tr h="736335">
                <a:tc rowSpan="3">
                  <a:txBody>
                    <a:bodyPr/>
                    <a:lstStyle/>
                    <a:p>
                      <a:r>
                        <a:rPr lang="ru-RU" dirty="0" smtClean="0"/>
                        <a:t>Социально-коммуникативное развитие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Игровая</a:t>
                      </a:r>
                      <a:endParaRPr lang="ru-RU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Сюжетно – ролевая игра,  режиссерская, театрализованная игра; игры с правилами</a:t>
                      </a:r>
                      <a:endParaRPr lang="ru-RU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37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Коммуникативная (общение со взрослыми и сверстниками)</a:t>
                      </a:r>
                      <a:endParaRPr lang="ru-RU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Ситуации общения, этические беседы, игры на развитие коммуникативных навыков, гуманного отношения к сверстнику.  </a:t>
                      </a:r>
                      <a:endParaRPr lang="ru-RU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6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Элементарная трудовая</a:t>
                      </a:r>
                      <a:endParaRPr lang="ru-RU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Виды труда:  самообслуживание, труд в природе, хозяйственно-бытовой</a:t>
                      </a:r>
                    </a:p>
                    <a:p>
                      <a:r>
                        <a:rPr lang="ru-RU" sz="1400" dirty="0" smtClean="0"/>
                        <a:t>Формы: поручения,  дежурство, коллективный</a:t>
                      </a:r>
                      <a:r>
                        <a:rPr lang="ru-RU" sz="1400" baseline="0" dirty="0" smtClean="0"/>
                        <a:t> труд. </a:t>
                      </a:r>
                    </a:p>
                    <a:p>
                      <a:r>
                        <a:rPr lang="ru-RU" sz="1400" baseline="0" dirty="0" smtClean="0"/>
                        <a:t>Мастерская,  проектная деятельность, акции.</a:t>
                      </a:r>
                      <a:endParaRPr lang="ru-RU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590473">
                <a:tc>
                  <a:txBody>
                    <a:bodyPr/>
                    <a:lstStyle/>
                    <a:p>
                      <a:r>
                        <a:rPr lang="ru-RU" dirty="0" smtClean="0"/>
                        <a:t>Познавательное развитие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Познавательно-исследовательская</a:t>
                      </a:r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Конструирование</a:t>
                      </a:r>
                    </a:p>
                    <a:p>
                      <a:endParaRPr lang="ru-RU" sz="14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Чтение художественной литературы (восприятие)</a:t>
                      </a:r>
                    </a:p>
                    <a:p>
                      <a:endParaRPr lang="ru-RU" sz="1400" dirty="0"/>
                    </a:p>
                    <a:p>
                      <a:r>
                        <a:rPr lang="ru-RU" sz="140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Экспериментирование.</a:t>
                      </a:r>
                      <a:endParaRPr lang="ru-RU" sz="1400" dirty="0" smtClean="0"/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Дидактические, развивающие игры. Экскурсии. Эвристические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беседы.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Наблюдения. Интеллектуальные досуги. Чтение познавательной литературы. Занятия по интересам.</a:t>
                      </a:r>
                      <a:endParaRPr lang="ru-RU" sz="1400" dirty="0" smtClean="0"/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амостоятельная познавательная деятельность в лаборатории. Проектная Де, коллекционирование. </a:t>
                      </a:r>
                    </a:p>
                    <a:p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Макетирование. Моделирование.</a:t>
                      </a:r>
                      <a:endParaRPr lang="ru-RU" sz="14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42852"/>
          <a:ext cx="8572560" cy="6278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892"/>
                <a:gridCol w="1928826"/>
                <a:gridCol w="4214842"/>
              </a:tblGrid>
              <a:tr h="1508579">
                <a:tc>
                  <a:txBody>
                    <a:bodyPr/>
                    <a:lstStyle/>
                    <a:p>
                      <a:r>
                        <a:rPr lang="ru-RU" dirty="0" smtClean="0"/>
                        <a:t>Художественно-эстетическое развитие</a:t>
                      </a:r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Продуктивная  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Музыкальная</a:t>
                      </a:r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Творческая мастерская,</a:t>
                      </a:r>
                      <a:r>
                        <a:rPr lang="ru-RU" sz="1600" baseline="0" dirty="0" smtClean="0"/>
                        <a:t>  изостудия, выставки, досуги, дидактические игры, литературная гостиная, проектная деятельность, викторины.</a:t>
                      </a:r>
                    </a:p>
                    <a:p>
                      <a:r>
                        <a:rPr lang="ru-RU" sz="1600" baseline="0" dirty="0" smtClean="0"/>
                        <a:t>Слушание, исполнительство, развлечения, праздники.                               </a:t>
                      </a:r>
                    </a:p>
                    <a:p>
                      <a:endParaRPr lang="ru-RU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45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Речевое развитие</a:t>
                      </a:r>
                    </a:p>
                    <a:p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Речевая деятельность</a:t>
                      </a:r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Речевая ситуация, беседы, пересказ, творческое рассказывание, речевые игры,</a:t>
                      </a:r>
                      <a:r>
                        <a:rPr lang="ru-RU" sz="1600" baseline="0" dirty="0" smtClean="0"/>
                        <a:t> занятия по обучению грамоте …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68763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Физическое развитие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Двигательная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Утренняя гимнастика, после сна (подвижные игры, игровые сюжеты). </a:t>
                      </a:r>
                      <a:endParaRPr lang="ru-RU" sz="1600" dirty="0" smtClean="0"/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Гигиенические процедуры  </a:t>
                      </a:r>
                      <a:endParaRPr lang="ru-RU" sz="1600" dirty="0" smtClean="0"/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Закаливание в повседневной жизни  Специальные виды закаливания. Физкультминутки.</a:t>
                      </a:r>
                      <a:endParaRPr lang="ru-RU" sz="1600" dirty="0" smtClean="0"/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Прогулки, двигательная деятельность на воздухе, индивидуальная работа по развитию основных видов движений.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Физкультурные досуги, игры и развлечения. </a:t>
                      </a:r>
                      <a:endParaRPr lang="ru-RU" sz="1400" dirty="0" smtClean="0"/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Самостоятельная двигательная деятельность.</a:t>
                      </a:r>
                      <a:endParaRPr lang="ru-RU" sz="1400" dirty="0" smtClean="0"/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Работа студий ритмической гимнастики, хореографии, спортивных секций.</a:t>
                      </a:r>
                      <a:endParaRPr lang="ru-RU" sz="1400" dirty="0" smtClean="0"/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Физкультурные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занятия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 fontScale="92500" lnSpcReduction="20000"/>
          </a:bodyPr>
          <a:lstStyle/>
          <a:p>
            <a:r>
              <a:rPr lang="ru-RU" sz="2000" b="1" dirty="0" smtClean="0"/>
              <a:t>Образовательная деятельность, осуществляемая в утренний отрезок времени:</a:t>
            </a:r>
            <a:endParaRPr lang="ru-RU" sz="2000" dirty="0" smtClean="0"/>
          </a:p>
          <a:p>
            <a:pPr lvl="0"/>
            <a:r>
              <a:rPr lang="ru-RU" sz="2000" dirty="0" smtClean="0"/>
              <a:t>Наблюдения:  в уголке природе, за деятельностью взрослых (сервировка стола к завтраку)</a:t>
            </a:r>
          </a:p>
          <a:p>
            <a:pPr lvl="0"/>
            <a:r>
              <a:rPr lang="ru-RU" sz="2000" dirty="0" smtClean="0"/>
              <a:t>Индивидуальные игры и игры небольшими подгруппами детей (дидактические, развивающие, сюжетные, музыкальные и пр.)</a:t>
            </a:r>
          </a:p>
          <a:p>
            <a:pPr lvl="0"/>
            <a:r>
              <a:rPr lang="ru-RU" sz="2000" dirty="0" smtClean="0"/>
              <a:t>Создание практических, игровых, проблемных ситуаций и ситуаций общения, сотрудничества, гуманных проявлений и пр.</a:t>
            </a:r>
          </a:p>
          <a:p>
            <a:pPr lvl="0"/>
            <a:r>
              <a:rPr lang="ru-RU" sz="2000" dirty="0" smtClean="0"/>
              <a:t>Трудовые поручения (сервировка стола к завтраку, уход за комнатными растениями и пр.)</a:t>
            </a:r>
          </a:p>
          <a:p>
            <a:pPr lvl="0"/>
            <a:r>
              <a:rPr lang="ru-RU" sz="2000" dirty="0" smtClean="0"/>
              <a:t>Беседы и разговоры с детьми по их интересам</a:t>
            </a:r>
          </a:p>
          <a:p>
            <a:pPr lvl="0"/>
            <a:r>
              <a:rPr lang="ru-RU" sz="2000" dirty="0" smtClean="0"/>
              <a:t>Рассматривание дидактических картинок, иллюстраций, просмотр видеоматериалов разного содержания</a:t>
            </a:r>
          </a:p>
          <a:p>
            <a:pPr lvl="0"/>
            <a:r>
              <a:rPr lang="ru-RU" sz="2000" dirty="0" smtClean="0"/>
              <a:t>Индивидуальная работа с детьми в соответствии с задачами разных образовательных областей</a:t>
            </a:r>
          </a:p>
          <a:p>
            <a:pPr lvl="0"/>
            <a:r>
              <a:rPr lang="ru-RU" sz="2000" dirty="0" smtClean="0"/>
              <a:t>Двигательная деятельность детей, содержание которой зависит от образовательной деятельности в первой половине дня.</a:t>
            </a:r>
          </a:p>
          <a:p>
            <a:pPr lvl="0"/>
            <a:r>
              <a:rPr lang="ru-RU" sz="2000" dirty="0" smtClean="0"/>
              <a:t>Работа по воспитанию у детей к/г навыков и культуры здоровья.</a:t>
            </a:r>
          </a:p>
          <a:p>
            <a:endParaRPr lang="ru-RU" sz="20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/>
              <a:t>Формы образовательной деятельности, осуществляемой в ходе режимных моментов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/>
              <a:t>Формы образовательной деятельности, осуществляемой во время прогулки: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000" dirty="0" smtClean="0"/>
              <a:t>Подвижные игры и упражнения, направленные на оптимизацию двигательного режима и укрепление здоровья</a:t>
            </a:r>
          </a:p>
          <a:p>
            <a:pPr lvl="0"/>
            <a:r>
              <a:rPr lang="ru-RU" sz="2000" dirty="0" smtClean="0"/>
              <a:t>Наблюдения за объектами и явлениями природы, направленные на установление разнообразных связей и зависимостей в природе, воспитание отношения к ней.</a:t>
            </a:r>
          </a:p>
          <a:p>
            <a:pPr lvl="0"/>
            <a:r>
              <a:rPr lang="ru-RU" sz="2000" dirty="0" smtClean="0"/>
              <a:t>Экспериментирование с объектами неживой природы.</a:t>
            </a:r>
          </a:p>
          <a:p>
            <a:pPr lvl="0"/>
            <a:r>
              <a:rPr lang="ru-RU" sz="2000" dirty="0" smtClean="0"/>
              <a:t>Сюжетно-ролевые и конструктивные игры (с песком, снегом, природным материалом).</a:t>
            </a:r>
          </a:p>
          <a:p>
            <a:pPr lvl="0"/>
            <a:r>
              <a:rPr lang="ru-RU" sz="2000" dirty="0" smtClean="0"/>
              <a:t>Элементарная трудовая деятельность детей на участке детского сада.</a:t>
            </a:r>
          </a:p>
          <a:p>
            <a:pPr lvl="0"/>
            <a:r>
              <a:rPr lang="ru-RU" sz="2000" dirty="0" smtClean="0"/>
              <a:t>Свободное общение воспитателя с детьми.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>Формы образовательной деятельности, осуществляемой во второй половине дня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sz="2000" b="1" i="1" dirty="0" smtClean="0"/>
              <a:t>Совместная игра воспитателя и детей</a:t>
            </a:r>
            <a:r>
              <a:rPr lang="ru-RU" sz="2000" b="1" dirty="0" smtClean="0"/>
              <a:t> </a:t>
            </a:r>
            <a:r>
              <a:rPr lang="ru-RU" sz="2000" dirty="0" smtClean="0"/>
              <a:t>(сюжетно-ролевая, режиссерская, игра-драматизация, строительно-конструктивные игры) направлена на обогащение содержания творческих игр, освоение детьми игровых  умений для дальнейшей организации самостоятельной игры.</a:t>
            </a:r>
          </a:p>
          <a:p>
            <a:pPr lvl="0"/>
            <a:r>
              <a:rPr lang="ru-RU" sz="2000" b="1" i="1" dirty="0" smtClean="0"/>
              <a:t>Ситуации общения и накопления положительного социально-эмоционального опыта </a:t>
            </a:r>
            <a:r>
              <a:rPr lang="ru-RU" sz="2000" dirty="0" smtClean="0"/>
              <a:t>носят проблемный характер и заключают в себе жизненную ситуацию, близкую детям дошкольного возраста, в разрешении которой  они принимают непосредственное участие. Такие ситуации могут быть реально-практического характера (оказание помощи малышам, старшим, сажаем рассаду, украшаем детский сад к празднику), условно-вербального характера (на основе жизненных сюжетов или литературных). Ситуации могут планироваться заранее, или возникать спонтанно.</a:t>
            </a:r>
          </a:p>
          <a:p>
            <a:pPr lvl="0"/>
            <a:r>
              <a:rPr lang="ru-RU" sz="2000" b="1" i="1" dirty="0" smtClean="0"/>
              <a:t>Творческая мастерская</a:t>
            </a:r>
            <a:r>
              <a:rPr lang="ru-RU" sz="2000" b="1" dirty="0" smtClean="0"/>
              <a:t> </a:t>
            </a:r>
            <a:r>
              <a:rPr lang="ru-RU" sz="2000" dirty="0" smtClean="0"/>
              <a:t>предоставляет детям возможность применения знаний и умений. Мастерские разнообразны по своей тематике, содержанию: «В гостях у народных мастеров»,  оформление книжного уголка, художественной галереи, оформление коллекции, составление маршрута путешествия по городу и пр. Интеграция разных образовательных областей. Обязателен продукт. Рефлексия деятельности (что узнали? чему удивились? что порадовало?)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435280" cy="6264696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sz="2000" b="1" i="1" dirty="0" smtClean="0"/>
              <a:t>Музыкально-театральная и литературная гостиная</a:t>
            </a:r>
            <a:r>
              <a:rPr lang="ru-RU" sz="2000" b="1" dirty="0" smtClean="0"/>
              <a:t> </a:t>
            </a:r>
            <a:r>
              <a:rPr lang="ru-RU" sz="2000" dirty="0" smtClean="0"/>
              <a:t>(детская студия) – форма организации художественно-творческой деятельности детей, предполагающая организацию восприятия музыкальных и литературных произведений, творческую деятельность (показ спектакля, развлечение на литературном и музыкальном материале), свободное общение воспитателя и детей.</a:t>
            </a:r>
          </a:p>
          <a:p>
            <a:pPr lvl="0"/>
            <a:r>
              <a:rPr lang="ru-RU" sz="2000" b="1" i="1" dirty="0" smtClean="0"/>
              <a:t>Сенсорный и интеллектуальный тренинг</a:t>
            </a:r>
            <a:r>
              <a:rPr lang="ru-RU" sz="2000" b="1" dirty="0" smtClean="0"/>
              <a:t> </a:t>
            </a:r>
            <a:r>
              <a:rPr lang="ru-RU" sz="2000" dirty="0" smtClean="0"/>
              <a:t>– система заданий, преимущественно игрового характера, обеспечивающая становление системы сенсорных эталонов (цвета, формы, величины, пространственных отношений); способов интеллектуальной деятельности (сравнение, классификация, сериация, систематизация по какому-либо признаку и пр.) Это развивающие игры, логические упражнения, занимательные задачи.</a:t>
            </a:r>
          </a:p>
          <a:p>
            <a:pPr lvl="0"/>
            <a:r>
              <a:rPr lang="ru-RU" sz="2000" b="1" i="1" dirty="0" smtClean="0"/>
              <a:t>Детский досуг</a:t>
            </a:r>
            <a:r>
              <a:rPr lang="ru-RU" sz="2000" b="1" dirty="0" smtClean="0"/>
              <a:t> </a:t>
            </a:r>
            <a:r>
              <a:rPr lang="ru-RU" sz="2000" dirty="0" smtClean="0"/>
              <a:t>– вид деятельности, целенаправленно организуемый взрослым для игры, развлечения, отдыха [досуги физкультурные, музыкальные, литературные] Вариант организации досуга по интересам детей, тогда он приобретает форму «кружка рукоделия, художественного труда» </a:t>
            </a:r>
          </a:p>
          <a:p>
            <a:pPr lvl="0"/>
            <a:r>
              <a:rPr lang="ru-RU" sz="2000" b="1" i="1" dirty="0" smtClean="0"/>
              <a:t>Коллективная и индивидуальная трудовая деятельность </a:t>
            </a:r>
            <a:r>
              <a:rPr lang="ru-RU" sz="2000" dirty="0" smtClean="0"/>
              <a:t>носит общественно полезный характер и организуется как хозяйственно-бытовой труд и труд в природе.</a:t>
            </a:r>
          </a:p>
          <a:p>
            <a:r>
              <a:rPr lang="ru-RU" sz="2000" dirty="0" smtClean="0"/>
              <a:t>Образовательная деятельность во вторую половину дня организуется с небольшими подгруппами детей или с группой (досуги, гостиная).</a:t>
            </a:r>
          </a:p>
          <a:p>
            <a:r>
              <a:rPr lang="ru-RU" sz="2000" dirty="0" smtClean="0"/>
              <a:t>Параллельно детям предоставляется возможность для организации самостоятельной деятельности по интересам (выбор, инициатива)</a:t>
            </a:r>
          </a:p>
          <a:p>
            <a:pPr lvl="0"/>
            <a:endParaRPr lang="ru-RU" sz="2000" dirty="0" smtClean="0"/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916</Words>
  <Application>Microsoft Office PowerPoint</Application>
  <PresentationFormat>Экран (4:3)</PresentationFormat>
  <Paragraphs>155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Планирование  образовательной деятельности</vt:lpstr>
      <vt:lpstr>Презентация PowerPoint</vt:lpstr>
      <vt:lpstr>Презентация PowerPoint</vt:lpstr>
      <vt:lpstr> Формы организации детских видов деятельности</vt:lpstr>
      <vt:lpstr>Презентация PowerPoint</vt:lpstr>
      <vt:lpstr>Формы образовательной деятельности, осуществляемой в ходе режимных моментов</vt:lpstr>
      <vt:lpstr>Формы образовательной деятельности, осуществляемой во время прогулки: </vt:lpstr>
      <vt:lpstr>Формы образовательной деятельности, осуществляемой во второй половине дня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Вариативные  формы, методы, средства реализации образовательной программы ДОО</dc:title>
  <dc:creator>user</dc:creator>
  <cp:lastModifiedBy>Пользователь</cp:lastModifiedBy>
  <cp:revision>23</cp:revision>
  <cp:lastPrinted>2016-11-17T02:08:35Z</cp:lastPrinted>
  <dcterms:created xsi:type="dcterms:W3CDTF">2016-02-14T01:35:22Z</dcterms:created>
  <dcterms:modified xsi:type="dcterms:W3CDTF">2016-11-17T03:40:13Z</dcterms:modified>
</cp:coreProperties>
</file>