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9" r:id="rId3"/>
    <p:sldId id="263" r:id="rId4"/>
    <p:sldId id="268" r:id="rId5"/>
    <p:sldId id="260" r:id="rId6"/>
    <p:sldId id="261" r:id="rId7"/>
    <p:sldId id="269" r:id="rId8"/>
    <p:sldId id="331" r:id="rId9"/>
    <p:sldId id="332" r:id="rId10"/>
    <p:sldId id="335" r:id="rId11"/>
    <p:sldId id="307" r:id="rId12"/>
    <p:sldId id="333" r:id="rId13"/>
    <p:sldId id="308" r:id="rId14"/>
    <p:sldId id="325" r:id="rId15"/>
    <p:sldId id="327" r:id="rId16"/>
    <p:sldId id="336" r:id="rId17"/>
    <p:sldId id="309" r:id="rId18"/>
    <p:sldId id="278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00"/>
    <a:srgbClr val="004C00"/>
    <a:srgbClr val="009999"/>
    <a:srgbClr val="33CC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9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4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2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2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7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1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9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4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3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7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7D76-D227-489E-BD82-34071F09B1D3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2104-F1E8-4D51-9B80-F4F1C03DC5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4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материалы на районный семинар\Метод.сопр. ОП ООО\Методическое сопровождение слайды\a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5" b="75053"/>
          <a:stretch/>
        </p:blipFill>
        <p:spPr bwMode="auto">
          <a:xfrm>
            <a:off x="5014110" y="339989"/>
            <a:ext cx="3806362" cy="15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7361" y="191683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4C00"/>
                </a:solidFill>
                <a:latin typeface="Calibri" pitchFamily="34" charset="0"/>
              </a:rPr>
              <a:t>Методическое сопровождение </a:t>
            </a:r>
          </a:p>
          <a:p>
            <a:pPr algn="ctr"/>
            <a:r>
              <a:rPr lang="ru-RU" sz="5400" b="1" dirty="0" smtClean="0">
                <a:ln/>
                <a:solidFill>
                  <a:srgbClr val="004C00"/>
                </a:solidFill>
                <a:latin typeface="Calibri" pitchFamily="34" charset="0"/>
              </a:rPr>
              <a:t>ОП ООО</a:t>
            </a:r>
            <a:endParaRPr lang="ru-RU" sz="5400" b="1" dirty="0">
              <a:ln/>
              <a:solidFill>
                <a:srgbClr val="004C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94" y="4646171"/>
            <a:ext cx="399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anose="02040502050405020303" pitchFamily="18" charset="0"/>
              </a:rPr>
              <a:t>Петрова Наталья Викторовна, заместитель директора по УР МКОУ Заволжского лицея</a:t>
            </a:r>
            <a:endParaRPr lang="ru-RU" sz="1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004C00"/>
                </a:solidFill>
                <a:latin typeface="Calibri" pitchFamily="34" charset="0"/>
              </a:rPr>
              <a:t>Методические недели</a:t>
            </a:r>
            <a:endParaRPr lang="ru-RU" sz="4400" b="1" dirty="0">
              <a:ln/>
              <a:solidFill>
                <a:srgbClr val="004C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602" y="596893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Круглый </a:t>
            </a:r>
            <a:r>
              <a:rPr lang="ru-RU" sz="1600" b="1" dirty="0"/>
              <a:t>стол «Системно-</a:t>
            </a:r>
            <a:r>
              <a:rPr lang="ru-RU" sz="1600" b="1" dirty="0" err="1"/>
              <a:t>деятельностный</a:t>
            </a:r>
            <a:r>
              <a:rPr lang="ru-RU" sz="1600" b="1" dirty="0"/>
              <a:t> подход в обучении»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2420888"/>
            <a:ext cx="2690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</a:t>
            </a:r>
            <a:r>
              <a:rPr lang="ru-RU" sz="1600" b="1" dirty="0" smtClean="0"/>
              <a:t>емонстрация </a:t>
            </a:r>
            <a:r>
              <a:rPr lang="ru-RU" sz="1600" b="1" dirty="0"/>
              <a:t>возможностей электронного учебника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3819" y="2530305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Семинар </a:t>
            </a:r>
            <a:r>
              <a:rPr lang="ru-RU" sz="1600" b="1" dirty="0"/>
              <a:t>«Обучение старшеклассников по индивидуальным образовательным маршрутам»</a:t>
            </a:r>
          </a:p>
        </p:txBody>
      </p:sp>
      <p:pic>
        <p:nvPicPr>
          <p:cNvPr id="14" name="Picture 6" descr="https://lh3.googleusercontent.com/-7i6ZHkEgpUE/TzAel_Dn5FI/AAAAAAAABzk/-BCzH8sLAuc/s448/IMG_7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00" y="3622262"/>
            <a:ext cx="3096344" cy="23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3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педсоветов, научно-практических педагогических конференций, семинаров, мастер-классов по вопросам ФГОС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00671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/>
              <a:t>Н</a:t>
            </a:r>
            <a:r>
              <a:rPr lang="ru-RU" sz="1100" b="1" dirty="0" smtClean="0"/>
              <a:t>аучно-практическая </a:t>
            </a:r>
            <a:r>
              <a:rPr lang="ru-RU" sz="1100" b="1" dirty="0"/>
              <a:t>педагогическая конференция  "Введение ФГОС основного общего образования в рамках развивающейся образовательной среды"</a:t>
            </a:r>
            <a:endParaRPr lang="ru-RU" sz="1100" dirty="0"/>
          </a:p>
        </p:txBody>
      </p:sp>
      <p:pic>
        <p:nvPicPr>
          <p:cNvPr id="3076" name="Picture 4" descr="http://img1.liveinternet.ru/images/attach/c/7/94/874/94874343_4858044_orangebloggu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06258"/>
            <a:ext cx="2206594" cy="16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6021288"/>
            <a:ext cx="2350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</a:t>
            </a:r>
            <a:r>
              <a:rPr lang="ru-RU" sz="1100" b="1" dirty="0" smtClean="0"/>
              <a:t>рактикум </a:t>
            </a:r>
            <a:r>
              <a:rPr lang="ru-RU" sz="1100" b="1" dirty="0"/>
              <a:t>по созданию классного блога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593361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Педагогический </a:t>
            </a:r>
            <a:r>
              <a:rPr lang="ru-RU" sz="1100" b="1" dirty="0"/>
              <a:t>совет по теме «Личностный рост – как цель и результат образовательного процесса»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532491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Научно-практическая </a:t>
            </a:r>
            <a:r>
              <a:rPr lang="ru-RU" sz="1100" b="1" dirty="0"/>
              <a:t>педагогическая конференция "Современный урок в свете требований ФГОС основного </a:t>
            </a:r>
            <a:r>
              <a:rPr lang="ru-RU" sz="1100" b="1" dirty="0" smtClean="0"/>
              <a:t>общего </a:t>
            </a:r>
            <a:r>
              <a:rPr lang="ru-RU" sz="1100" b="1" dirty="0"/>
              <a:t>образования"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3573016"/>
            <a:ext cx="2350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Мастер-класс ведущих педагогов по использование ИКТ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3701767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Практикум </a:t>
            </a:r>
            <a:r>
              <a:rPr lang="ru-RU" sz="1100" b="1" dirty="0"/>
              <a:t>по составлению технологических </a:t>
            </a:r>
            <a:r>
              <a:rPr lang="ru-RU" sz="1100" b="1" dirty="0" smtClean="0"/>
              <a:t>карт урока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056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252" y="476672"/>
            <a:ext cx="820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/>
                <a:solidFill>
                  <a:srgbClr val="004C00"/>
                </a:solidFill>
                <a:latin typeface="Calibri" pitchFamily="34" charset="0"/>
              </a:rPr>
              <a:t>Структура технологической карты урока</a:t>
            </a:r>
          </a:p>
        </p:txBody>
      </p:sp>
      <p:pic>
        <p:nvPicPr>
          <p:cNvPr id="16" name="Picture 2" descr="F:\материалы на районный семинар\Метод.сопр. ОП ООО\Деятельность педагога в условиях введения ФГОС\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9440" r="44185" b="36127"/>
          <a:stretch/>
        </p:blipFill>
        <p:spPr bwMode="auto">
          <a:xfrm>
            <a:off x="1115616" y="1412776"/>
            <a:ext cx="6912768" cy="53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5" y="2095235"/>
            <a:ext cx="8761884" cy="41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F:\материалы на районный семинар\Метод.сопр. ОП ООО\Деятельность педагога в условиях введения ФГОС\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3" t="2286" r="42285" b="5142"/>
          <a:stretch/>
        </p:blipFill>
        <p:spPr bwMode="auto">
          <a:xfrm>
            <a:off x="2051720" y="181068"/>
            <a:ext cx="4896544" cy="65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8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материалы на районный семинар\Метод.сопр. ОП ООО\Деятельность педагога в условиях введения ФГОС\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79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vgf.ru/Portals/0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24944"/>
            <a:ext cx="5683969" cy="8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u.tomsk.ru/izdat/prosv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3430"/>
            <a:ext cx="3183495" cy="14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9gimn.tw1.ru/wp-content/uploads/2014/06/%D0%B7%D0%B0%D0%B3%D1%80%D1%83%D0%B6%D0%B5%D0%BD%D0%BD%D0%BE%D0%B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6" y="1556792"/>
            <a:ext cx="4668782" cy="12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&amp;Scy;&amp;acy;&amp;jcy;&amp;tcy; &amp;KHcy;&amp;ucy;&amp;scy;&amp;acy;&amp;icy;&amp;ncy;&amp;ocy;&amp;vcy;&amp;acy; &amp;Rcy;.&amp;Rcy;. &amp;Scy;&amp;iecy;&amp;tcy;&amp;iecy;&amp;vcy;&amp;ycy;&amp;iecy; &amp;scy;&amp;ocy;&amp;ocy;&amp;bcy;&amp;shchcy;&amp;iecy;&amp;scy;&amp;tcy;&amp;vcy;&amp;acy; &amp;icy; &amp;ocy;&amp;bcy;&amp;rcy;&amp;acy;&amp;zcy;&amp;ocy;&amp;vcy;&amp;acy;&amp;tcy;&amp;iecy;&amp;lcy;&amp;softcy;&amp;ncy;&amp;ycy;&amp;iecy; &amp;pcy;&amp;ocy;&amp;rcy;&amp;tcy;&amp;acy;&amp;lcy;&amp;ycy;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89728"/>
            <a:ext cx="4121375" cy="12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rs-edu.ru/images/ars-edu/logo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501008"/>
            <a:ext cx="294984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6672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родительской общественностью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64353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и новые санитарно-эпидемиологические правила и нормативы; </a:t>
            </a:r>
            <a:endParaRPr lang="ru-RU" sz="2400" dirty="0" smtClean="0"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 </a:t>
            </a:r>
            <a:r>
              <a:rPr lang="ru-RU" sz="2400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(понятие, виды, значение);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достижения планируемых результатов освоения ООП ООО;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личностного развития учащихся основной школы;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на ступени основного общего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sz="2400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как инструмент накопительной системы оценки;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-Проектная деятельность обучающихся и т.д..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27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материалы на районный семинар\Метод.сопр. ОП ООО\Методическое сопровождение слайды\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0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13285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«Чтобы дойти до цели,</a:t>
            </a:r>
          </a:p>
          <a:p>
            <a:pPr algn="r"/>
            <a:r>
              <a:rPr lang="ru-RU" sz="32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</a:t>
            </a:r>
            <a:r>
              <a:rPr lang="ru-RU" sz="32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адо</a:t>
            </a:r>
            <a:r>
              <a:rPr lang="ru-RU" sz="32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прежде всего, идти»</a:t>
            </a:r>
          </a:p>
          <a:p>
            <a:pPr algn="r"/>
            <a:r>
              <a:rPr lang="ru-RU" sz="3200" b="1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Оноре де </a:t>
            </a:r>
            <a:r>
              <a:rPr lang="ru-RU" sz="3200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Бальзак</a:t>
            </a:r>
            <a:endParaRPr lang="ru-RU" sz="3200" b="1" i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териалы на районный семинар\Метод.сопр. ОП ООО\Методическое сопровождение слайды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9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004C00"/>
                </a:solidFill>
                <a:latin typeface="Calibri" pitchFamily="34" charset="0"/>
              </a:rPr>
              <a:t>Основные понятия</a:t>
            </a:r>
            <a:endParaRPr lang="ru-RU" sz="4400" b="1" dirty="0">
              <a:ln/>
              <a:solidFill>
                <a:srgbClr val="004C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031806"/>
            <a:ext cx="88569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solidFill>
                  <a:srgbClr val="003A00"/>
                </a:solidFill>
              </a:rPr>
              <a:t>Сопровождать</a:t>
            </a:r>
            <a:r>
              <a:rPr lang="ru-RU" sz="2600" dirty="0">
                <a:solidFill>
                  <a:srgbClr val="003A00"/>
                </a:solidFill>
              </a:rPr>
              <a:t> – значит, следовать рядом, вместе с кем-то, а сопровождение – явление, действие вместе с чем-то.</a:t>
            </a:r>
          </a:p>
          <a:p>
            <a:pPr algn="just"/>
            <a:r>
              <a:rPr lang="ru-RU" sz="2600" b="1" dirty="0">
                <a:solidFill>
                  <a:srgbClr val="003A00"/>
                </a:solidFill>
              </a:rPr>
              <a:t>Методическое сопровождение</a:t>
            </a:r>
            <a:r>
              <a:rPr lang="ru-RU" sz="2600" dirty="0">
                <a:solidFill>
                  <a:srgbClr val="003A00"/>
                </a:solidFill>
              </a:rPr>
              <a:t> – взаимодействие сопровождаемого и сопровождающего, направленное на решение актуальных для педагога проблем профессиональной деятельности.</a:t>
            </a:r>
          </a:p>
          <a:p>
            <a:pPr algn="just"/>
            <a:r>
              <a:rPr lang="ru-RU" sz="2600" b="1" dirty="0">
                <a:solidFill>
                  <a:srgbClr val="003A00"/>
                </a:solidFill>
              </a:rPr>
              <a:t>Методическое обеспечение</a:t>
            </a:r>
            <a:r>
              <a:rPr lang="ru-RU" sz="2600" dirty="0">
                <a:solidFill>
                  <a:srgbClr val="003A00"/>
                </a:solidFill>
              </a:rPr>
              <a:t> включает в себя необходимую информацию, учебно-методические комплексы, т.е. разнообразные методические средства, оснащающие и способствующие более эффективной реализации профессиональной педагогической деятельности</a:t>
            </a:r>
            <a:r>
              <a:rPr lang="ru-RU" sz="2600" dirty="0" smtClean="0">
                <a:solidFill>
                  <a:srgbClr val="003A00"/>
                </a:solidFill>
              </a:rPr>
              <a:t>.</a:t>
            </a:r>
            <a:endParaRPr lang="ru-RU" sz="2600" dirty="0">
              <a:solidFill>
                <a:srgbClr val="00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8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атериалы на районный семинар\Метод.сопр. ОП ООО\Методическое сопровождение слайды\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териалы на районный семинар\Метод.сопр. ОП ООО\Методическое сопровождение слайды\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ы на районный семинар\Метод.сопр. ОП ООО\Методическое сопровождение слайды\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атериалы на районный семинар\Метод.сопр. ОП ООО\Методическое сопровождение слайды\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"/>
          <a:stretch/>
        </p:blipFill>
        <p:spPr bwMode="auto">
          <a:xfrm>
            <a:off x="0" y="0"/>
            <a:ext cx="9144000" cy="66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savolglizej.iv-edu.ru/photos/dl2010/dl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348880"/>
            <a:ext cx="41591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004C00"/>
                </a:solidFill>
                <a:latin typeface="Calibri" pitchFamily="34" charset="0"/>
              </a:rPr>
              <a:t>Дни открытых дверей в лицее</a:t>
            </a:r>
            <a:endParaRPr lang="ru-RU" sz="4400" b="1" dirty="0">
              <a:ln/>
              <a:solidFill>
                <a:srgbClr val="004C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Петрова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7667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004C00"/>
                </a:solidFill>
                <a:latin typeface="Calibri" pitchFamily="34" charset="0"/>
              </a:rPr>
              <a:t>Методические недели</a:t>
            </a:r>
            <a:endParaRPr lang="ru-RU" sz="4400" b="1" dirty="0">
              <a:ln/>
              <a:solidFill>
                <a:srgbClr val="004C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286543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Тематический </a:t>
            </a:r>
            <a:r>
              <a:rPr lang="ru-RU" sz="1600" b="1" dirty="0"/>
              <a:t>семинар "Проектно-исследовательская деятельность учащихся"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4457" y="4286543"/>
            <a:ext cx="2690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Тематический </a:t>
            </a:r>
            <a:r>
              <a:rPr lang="ru-RU" sz="1600" b="1" dirty="0"/>
              <a:t>семинар «Дистанционное обучение – форма повышения эффективности образовательного процесса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807804" y="563695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Мастер-класс </a:t>
            </a:r>
            <a:r>
              <a:rPr lang="ru-RU" sz="1600" b="1" dirty="0"/>
              <a:t>«Использование интерактивной доски на уроках физико-математического цикла»</a:t>
            </a:r>
          </a:p>
        </p:txBody>
      </p:sp>
    </p:spTree>
    <p:extLst>
      <p:ext uri="{BB962C8B-B14F-4D97-AF65-F5344CB8AC3E}">
        <p14:creationId xmlns:p14="http://schemas.microsoft.com/office/powerpoint/2010/main" val="22798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289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Наталья Петрова</cp:lastModifiedBy>
  <cp:revision>47</cp:revision>
  <dcterms:created xsi:type="dcterms:W3CDTF">2014-12-10T20:34:58Z</dcterms:created>
  <dcterms:modified xsi:type="dcterms:W3CDTF">2018-01-16T17:19:30Z</dcterms:modified>
</cp:coreProperties>
</file>