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21"/>
  </p:notesMasterIdLst>
  <p:sldIdLst>
    <p:sldId id="256" r:id="rId2"/>
    <p:sldId id="284" r:id="rId3"/>
    <p:sldId id="259" r:id="rId4"/>
    <p:sldId id="286" r:id="rId5"/>
    <p:sldId id="285" r:id="rId6"/>
    <p:sldId id="280" r:id="rId7"/>
    <p:sldId id="260" r:id="rId8"/>
    <p:sldId id="288" r:id="rId9"/>
    <p:sldId id="293" r:id="rId10"/>
    <p:sldId id="294" r:id="rId11"/>
    <p:sldId id="296" r:id="rId12"/>
    <p:sldId id="297" r:id="rId13"/>
    <p:sldId id="282" r:id="rId14"/>
    <p:sldId id="263" r:id="rId15"/>
    <p:sldId id="283" r:id="rId16"/>
    <p:sldId id="278" r:id="rId17"/>
    <p:sldId id="275" r:id="rId18"/>
    <p:sldId id="279" r:id="rId19"/>
    <p:sldId id="276" r:id="rId2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5" d="100"/>
          <a:sy n="105" d="100"/>
        </p:scale>
        <p:origin x="-150"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A78CBB2-CA00-402E-857E-5AF3D9B9F487}" type="datetimeFigureOut">
              <a:rPr lang="ru-RU" smtClean="0"/>
              <a:pPr/>
              <a:t>23.01.2018</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09773D8-FC53-4E6F-971C-D4968D4FF4F9}" type="slidenum">
              <a:rPr lang="ru-RU" smtClean="0"/>
              <a:pPr/>
              <a:t>‹#›</a:t>
            </a:fld>
            <a:endParaRPr lang="ru-RU"/>
          </a:p>
        </p:txBody>
      </p:sp>
    </p:spTree>
    <p:extLst>
      <p:ext uri="{BB962C8B-B14F-4D97-AF65-F5344CB8AC3E}">
        <p14:creationId xmlns:p14="http://schemas.microsoft.com/office/powerpoint/2010/main" val="25395331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B09773D8-FC53-4E6F-971C-D4968D4FF4F9}" type="slidenum">
              <a:rPr lang="ru-RU" smtClean="0"/>
              <a:pPr/>
              <a:t>5</a:t>
            </a:fld>
            <a:endParaRPr lang="ru-RU"/>
          </a:p>
        </p:txBody>
      </p:sp>
    </p:spTree>
    <p:extLst>
      <p:ext uri="{BB962C8B-B14F-4D97-AF65-F5344CB8AC3E}">
        <p14:creationId xmlns:p14="http://schemas.microsoft.com/office/powerpoint/2010/main" val="19033991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B09773D8-FC53-4E6F-971C-D4968D4FF4F9}" type="slidenum">
              <a:rPr lang="ru-RU" smtClean="0"/>
              <a:pPr/>
              <a:t>12</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E914F520-FED5-4E70-AA7B-A783B3243A77}" type="datetimeFigureOut">
              <a:rPr lang="ru-RU" smtClean="0"/>
              <a:pPr/>
              <a:t>23.01.2018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DC775AE-70D8-4587-AD80-FEB913B4243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E914F520-FED5-4E70-AA7B-A783B3243A77}" type="datetimeFigureOut">
              <a:rPr lang="ru-RU" smtClean="0"/>
              <a:pPr/>
              <a:t>23.01.2018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DC775AE-70D8-4587-AD80-FEB913B4243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E914F520-FED5-4E70-AA7B-A783B3243A77}" type="datetimeFigureOut">
              <a:rPr lang="ru-RU" smtClean="0"/>
              <a:pPr/>
              <a:t>23.01.2018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DC775AE-70D8-4587-AD80-FEB913B42438}" type="slidenum">
              <a:rPr lang="ru-RU" smtClean="0"/>
              <a:pPr/>
              <a:t>‹#›</a:t>
            </a:fld>
            <a:endParaRPr lang="ru-RU"/>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E914F520-FED5-4E70-AA7B-A783B3243A77}" type="datetimeFigureOut">
              <a:rPr lang="ru-RU" smtClean="0"/>
              <a:pPr/>
              <a:t>23.01.2018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DC775AE-70D8-4587-AD80-FEB913B42438}" type="slidenum">
              <a:rPr lang="ru-RU" smtClean="0"/>
              <a:pPr/>
              <a:t>‹#›</a:t>
            </a:fld>
            <a:endParaRPr lang="ru-RU"/>
          </a:p>
        </p:txBody>
      </p:sp>
      <p:sp>
        <p:nvSpPr>
          <p:cNvPr id="7" name="Title 6"/>
          <p:cNvSpPr>
            <a:spLocks noGrp="1"/>
          </p:cNvSpPr>
          <p:nvPr>
            <p:ph type="title"/>
          </p:nvPr>
        </p:nvSpPr>
        <p:spPr/>
        <p:txBody>
          <a:bodyPr/>
          <a:lstStyle/>
          <a:p>
            <a:r>
              <a:rPr lang="ru-RU" smtClean="0"/>
              <a:t>Образец заголовка</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E914F520-FED5-4E70-AA7B-A783B3243A77}" type="datetimeFigureOut">
              <a:rPr lang="ru-RU" smtClean="0"/>
              <a:pPr/>
              <a:t>23.01.2018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DC775AE-70D8-4587-AD80-FEB913B4243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5" name="Date Placeholder 4"/>
          <p:cNvSpPr>
            <a:spLocks noGrp="1"/>
          </p:cNvSpPr>
          <p:nvPr>
            <p:ph type="dt" sz="half" idx="10"/>
          </p:nvPr>
        </p:nvSpPr>
        <p:spPr/>
        <p:txBody>
          <a:bodyPr/>
          <a:lstStyle/>
          <a:p>
            <a:fld id="{E914F520-FED5-4E70-AA7B-A783B3243A77}" type="datetimeFigureOut">
              <a:rPr lang="ru-RU" smtClean="0"/>
              <a:pPr/>
              <a:t>23.01.2018</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CDC775AE-70D8-4587-AD80-FEB913B42438}" type="slidenum">
              <a:rPr lang="ru-RU" smtClean="0"/>
              <a:pPr/>
              <a:t>‹#›</a:t>
            </a:fld>
            <a:endParaRPr lang="ru-RU"/>
          </a:p>
        </p:txBody>
      </p:sp>
      <p:sp>
        <p:nvSpPr>
          <p:cNvPr id="9" name="Content Placeholder 8"/>
          <p:cNvSpPr>
            <a:spLocks noGrp="1"/>
          </p:cNvSpPr>
          <p:nvPr>
            <p:ph sz="quarter" idx="13"/>
          </p:nvPr>
        </p:nvSpPr>
        <p:spPr>
          <a:xfrm>
            <a:off x="676655"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E914F520-FED5-4E70-AA7B-A783B3243A77}" type="datetimeFigureOut">
              <a:rPr lang="ru-RU" smtClean="0"/>
              <a:pPr/>
              <a:t>23.01.2018</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CDC775AE-70D8-4587-AD80-FEB913B4243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E914F520-FED5-4E70-AA7B-A783B3243A77}" type="datetimeFigureOut">
              <a:rPr lang="ru-RU" smtClean="0"/>
              <a:pPr/>
              <a:t>23.01.2018</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CDC775AE-70D8-4587-AD80-FEB913B4243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E914F520-FED5-4E70-AA7B-A783B3243A77}" type="datetimeFigureOut">
              <a:rPr lang="ru-RU" smtClean="0"/>
              <a:pPr/>
              <a:t>23.01.2018</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CDC775AE-70D8-4587-AD80-FEB913B4243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E914F520-FED5-4E70-AA7B-A783B3243A77}" type="datetimeFigureOut">
              <a:rPr lang="ru-RU" smtClean="0"/>
              <a:pPr/>
              <a:t>23.01.2018</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CDC775AE-70D8-4587-AD80-FEB913B42438}" type="slidenum">
              <a:rPr lang="ru-RU" smtClean="0"/>
              <a:pPr/>
              <a:t>‹#›</a:t>
            </a:fld>
            <a:endParaRPr lang="ru-RU"/>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E914F520-FED5-4E70-AA7B-A783B3243A77}" type="datetimeFigureOut">
              <a:rPr lang="ru-RU" smtClean="0"/>
              <a:pPr/>
              <a:t>23.01.2018</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CDC775AE-70D8-4587-AD80-FEB913B42438}" type="slidenum">
              <a:rPr lang="ru-RU" smtClean="0"/>
              <a:pPr/>
              <a:t>‹#›</a:t>
            </a:fld>
            <a:endParaRPr lang="ru-RU"/>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E914F520-FED5-4E70-AA7B-A783B3243A77}" type="datetimeFigureOut">
              <a:rPr lang="ru-RU" smtClean="0"/>
              <a:pPr/>
              <a:t>23.01.2018</a:t>
            </a:fld>
            <a:endParaRPr lang="ru-RU"/>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ru-RU"/>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CDC775AE-70D8-4587-AD80-FEB913B42438}" type="slidenum">
              <a:rPr lang="ru-RU" smtClean="0"/>
              <a:pPr/>
              <a:t>‹#›</a:t>
            </a:fld>
            <a:endParaRPr lang="ru-RU"/>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11560" y="476672"/>
            <a:ext cx="7772400" cy="2475706"/>
          </a:xfrm>
        </p:spPr>
        <p:txBody>
          <a:bodyPr>
            <a:normAutofit/>
          </a:bodyPr>
          <a:lstStyle/>
          <a:p>
            <a:r>
              <a:rPr lang="ru-RU" b="1" dirty="0" smtClean="0">
                <a:solidFill>
                  <a:srgbClr val="C00000"/>
                </a:solidFill>
                <a:latin typeface="Arial" pitchFamily="34" charset="0"/>
                <a:cs typeface="Arial" pitchFamily="34" charset="0"/>
              </a:rPr>
              <a:t>ОРГАНИЗАЦИЯ САМОСТОЯТЕЛЬНОЙ РАБОТЫ СТУДЕНТОВ</a:t>
            </a:r>
            <a:endParaRPr lang="ru-RU" b="1" dirty="0">
              <a:solidFill>
                <a:srgbClr val="C00000"/>
              </a:solidFill>
              <a:latin typeface="Arial" pitchFamily="34" charset="0"/>
              <a:cs typeface="Arial" pitchFamily="34" charset="0"/>
            </a:endParaRPr>
          </a:p>
        </p:txBody>
      </p:sp>
      <p:sp>
        <p:nvSpPr>
          <p:cNvPr id="3" name="Подзаголовок 2"/>
          <p:cNvSpPr>
            <a:spLocks noGrp="1"/>
          </p:cNvSpPr>
          <p:nvPr>
            <p:ph type="subTitle" idx="1"/>
          </p:nvPr>
        </p:nvSpPr>
        <p:spPr>
          <a:xfrm>
            <a:off x="1371600" y="3933055"/>
            <a:ext cx="6400800" cy="1096145"/>
          </a:xfrm>
        </p:spPr>
        <p:txBody>
          <a:bodyPr>
            <a:normAutofit fontScale="92500"/>
          </a:bodyPr>
          <a:lstStyle/>
          <a:p>
            <a:r>
              <a:rPr lang="ru-RU" b="1" dirty="0" smtClean="0">
                <a:solidFill>
                  <a:schemeClr val="tx1"/>
                </a:solidFill>
                <a:latin typeface="Arial" pitchFamily="34" charset="0"/>
                <a:cs typeface="Arial" pitchFamily="34" charset="0"/>
              </a:rPr>
              <a:t>Баранов В.И. мастер производственного обучения</a:t>
            </a:r>
          </a:p>
          <a:p>
            <a:r>
              <a:rPr lang="ru-RU" b="1" dirty="0" smtClean="0">
                <a:solidFill>
                  <a:schemeClr val="tx1"/>
                </a:solidFill>
                <a:latin typeface="Arial" pitchFamily="34" charset="0"/>
                <a:cs typeface="Arial" pitchFamily="34" charset="0"/>
              </a:rPr>
              <a:t>БПОУ «</a:t>
            </a:r>
            <a:r>
              <a:rPr lang="ru-RU" b="1" dirty="0" err="1" smtClean="0">
                <a:solidFill>
                  <a:schemeClr val="tx1"/>
                </a:solidFill>
                <a:latin typeface="Arial" pitchFamily="34" charset="0"/>
                <a:cs typeface="Arial" pitchFamily="34" charset="0"/>
              </a:rPr>
              <a:t>Седельниковский</a:t>
            </a:r>
            <a:r>
              <a:rPr lang="ru-RU" b="1" dirty="0" smtClean="0">
                <a:solidFill>
                  <a:schemeClr val="tx1"/>
                </a:solidFill>
                <a:latin typeface="Arial" pitchFamily="34" charset="0"/>
                <a:cs typeface="Arial" pitchFamily="34" charset="0"/>
              </a:rPr>
              <a:t> агропромышленный техникум» с. Седельниково, Омская область, </a:t>
            </a:r>
            <a:r>
              <a:rPr lang="ru-RU" b="1" dirty="0" smtClean="0">
                <a:solidFill>
                  <a:schemeClr val="tx1"/>
                </a:solidFill>
                <a:latin typeface="Arial" pitchFamily="34" charset="0"/>
                <a:cs typeface="Arial" pitchFamily="34" charset="0"/>
              </a:rPr>
              <a:t>2017</a:t>
            </a:r>
            <a:endParaRPr lang="ru-RU" b="1" dirty="0">
              <a:solidFill>
                <a:schemeClr val="tx1"/>
              </a:solidFill>
              <a:latin typeface="Arial" pitchFamily="34" charset="0"/>
              <a:cs typeface="Arial"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6732240" y="980728"/>
            <a:ext cx="2232248" cy="568863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schemeClr val="tx1"/>
                </a:solidFill>
              </a:rPr>
              <a:t>Предусматривает обязательное выполнение заданий, которое составляется индивидуально для каждого</a:t>
            </a:r>
          </a:p>
          <a:p>
            <a:pPr algn="ctr"/>
            <a:r>
              <a:rPr lang="ru-RU" b="1" dirty="0" smtClean="0">
                <a:solidFill>
                  <a:schemeClr val="tx1"/>
                </a:solidFill>
              </a:rPr>
              <a:t>студента</a:t>
            </a:r>
            <a:endParaRPr lang="ru-RU" dirty="0">
              <a:solidFill>
                <a:schemeClr val="bg1"/>
              </a:solidFill>
            </a:endParaRPr>
          </a:p>
        </p:txBody>
      </p:sp>
      <p:sp>
        <p:nvSpPr>
          <p:cNvPr id="5" name="Прямоугольник 4"/>
          <p:cNvSpPr/>
          <p:nvPr/>
        </p:nvSpPr>
        <p:spPr>
          <a:xfrm>
            <a:off x="251520" y="1340768"/>
            <a:ext cx="1872208" cy="5328592"/>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800" b="1" dirty="0" smtClean="0">
                <a:solidFill>
                  <a:srgbClr val="C00000"/>
                </a:solidFill>
              </a:rPr>
              <a:t>Сущность формы</a:t>
            </a:r>
            <a:endParaRPr lang="ru-RU" sz="2800" b="1" dirty="0">
              <a:solidFill>
                <a:srgbClr val="C00000"/>
              </a:solidFill>
            </a:endParaRPr>
          </a:p>
        </p:txBody>
      </p:sp>
      <p:sp>
        <p:nvSpPr>
          <p:cNvPr id="6" name="Прямоугольник 5"/>
          <p:cNvSpPr/>
          <p:nvPr/>
        </p:nvSpPr>
        <p:spPr>
          <a:xfrm>
            <a:off x="2123728" y="980728"/>
            <a:ext cx="2304256" cy="568863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schemeClr val="tx1"/>
                </a:solidFill>
              </a:rPr>
              <a:t>Студенты выполняют общее для них задание, получая общий инструктаж; каждый работает самостоятельно, стремясь достигнуть цели.</a:t>
            </a:r>
          </a:p>
          <a:p>
            <a:pPr algn="ctr"/>
            <a:r>
              <a:rPr lang="ru-RU" b="1" dirty="0" smtClean="0">
                <a:solidFill>
                  <a:schemeClr val="tx1"/>
                </a:solidFill>
              </a:rPr>
              <a:t>Используются общие приемы организации и руководства действиями студентов</a:t>
            </a:r>
            <a:endParaRPr lang="ru-RU" dirty="0"/>
          </a:p>
        </p:txBody>
      </p:sp>
      <p:sp>
        <p:nvSpPr>
          <p:cNvPr id="7" name="Прямоугольник 6"/>
          <p:cNvSpPr/>
          <p:nvPr/>
        </p:nvSpPr>
        <p:spPr>
          <a:xfrm>
            <a:off x="4427984" y="980728"/>
            <a:ext cx="2304256" cy="568863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schemeClr val="tx1"/>
                </a:solidFill>
              </a:rPr>
              <a:t>Используется в малых группах</a:t>
            </a:r>
          </a:p>
          <a:p>
            <a:pPr algn="ctr"/>
            <a:r>
              <a:rPr lang="ru-RU" b="1" dirty="0" smtClean="0">
                <a:solidFill>
                  <a:schemeClr val="tx1"/>
                </a:solidFill>
              </a:rPr>
              <a:t>(в группах постоянного или сменного состава) для совместной работы над поставленной задачей при выполнении практических заданий, а так же для взаимной проверки заданий</a:t>
            </a:r>
            <a:endParaRPr lang="ru-RU" dirty="0">
              <a:solidFill>
                <a:schemeClr val="bg1"/>
              </a:solidFill>
            </a:endParaRPr>
          </a:p>
        </p:txBody>
      </p:sp>
      <p:cxnSp>
        <p:nvCxnSpPr>
          <p:cNvPr id="9" name="Прямая соединительная линия 8"/>
          <p:cNvCxnSpPr/>
          <p:nvPr/>
        </p:nvCxnSpPr>
        <p:spPr>
          <a:xfrm>
            <a:off x="179512" y="1340768"/>
            <a:ext cx="8964488" cy="0"/>
          </a:xfrm>
          <a:prstGeom prst="line">
            <a:avLst/>
          </a:prstGeom>
        </p:spPr>
        <p:style>
          <a:lnRef idx="1">
            <a:schemeClr val="accent1"/>
          </a:lnRef>
          <a:fillRef idx="0">
            <a:schemeClr val="accent1"/>
          </a:fillRef>
          <a:effectRef idx="0">
            <a:schemeClr val="accent1"/>
          </a:effectRef>
          <a:fontRef idx="minor">
            <a:schemeClr val="tx1"/>
          </a:fontRef>
        </p:style>
      </p:cxnSp>
      <p:sp>
        <p:nvSpPr>
          <p:cNvPr id="10" name="Прямоугольник 9"/>
          <p:cNvSpPr/>
          <p:nvPr/>
        </p:nvSpPr>
        <p:spPr>
          <a:xfrm>
            <a:off x="2286000" y="260649"/>
            <a:ext cx="6462464" cy="800219"/>
          </a:xfrm>
          <a:prstGeom prst="rect">
            <a:avLst/>
          </a:prstGeom>
        </p:spPr>
        <p:txBody>
          <a:bodyPr wrap="square">
            <a:spAutoFit/>
          </a:bodyPr>
          <a:lstStyle/>
          <a:p>
            <a:pPr algn="ctr"/>
            <a:endParaRPr lang="ru-RU" b="1" dirty="0" smtClean="0">
              <a:solidFill>
                <a:schemeClr val="bg1"/>
              </a:solidFill>
            </a:endParaRPr>
          </a:p>
          <a:p>
            <a:pPr algn="ctr"/>
            <a:r>
              <a:rPr lang="ru-RU" sz="2800" b="1" dirty="0" smtClean="0">
                <a:latin typeface="Arial" pitchFamily="34" charset="0"/>
                <a:cs typeface="Arial" pitchFamily="34" charset="0"/>
              </a:rPr>
              <a:t>Формы самостоятельной работы</a:t>
            </a:r>
            <a:endParaRPr lang="ru-RU" sz="2800" b="1" dirty="0">
              <a:latin typeface="Arial" pitchFamily="34" charset="0"/>
              <a:cs typeface="Arial" pitchFamily="34" charset="0"/>
            </a:endParaRPr>
          </a:p>
        </p:txBody>
      </p:sp>
      <p:sp>
        <p:nvSpPr>
          <p:cNvPr id="13" name="Блок-схема: процесс 12"/>
          <p:cNvSpPr/>
          <p:nvPr/>
        </p:nvSpPr>
        <p:spPr>
          <a:xfrm>
            <a:off x="251520" y="332656"/>
            <a:ext cx="1872208" cy="1224136"/>
          </a:xfrm>
          <a:prstGeom prst="flowChartProcess">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dirty="0" smtClean="0">
                <a:solidFill>
                  <a:schemeClr val="tx1"/>
                </a:solidFill>
                <a:latin typeface="Arial" pitchFamily="34" charset="0"/>
                <a:cs typeface="Arial" pitchFamily="34" charset="0"/>
              </a:rPr>
              <a:t>Линия сравнения</a:t>
            </a:r>
            <a:endParaRPr lang="ru-RU" sz="2400" dirty="0">
              <a:solidFill>
                <a:schemeClr val="tx1"/>
              </a:solidFill>
              <a:latin typeface="Arial" pitchFamily="34" charset="0"/>
              <a:cs typeface="Arial" pitchFamily="34" charset="0"/>
            </a:endParaRPr>
          </a:p>
        </p:txBody>
      </p:sp>
      <p:graphicFrame>
        <p:nvGraphicFramePr>
          <p:cNvPr id="14" name="Таблица 13"/>
          <p:cNvGraphicFramePr>
            <a:graphicFrameLocks noGrp="1"/>
          </p:cNvGraphicFramePr>
          <p:nvPr/>
        </p:nvGraphicFramePr>
        <p:xfrm>
          <a:off x="2123729" y="980728"/>
          <a:ext cx="6912768" cy="519832"/>
        </p:xfrm>
        <a:graphic>
          <a:graphicData uri="http://schemas.openxmlformats.org/drawingml/2006/table">
            <a:tbl>
              <a:tblPr firstRow="1" bandRow="1">
                <a:tableStyleId>{35758FB7-9AC5-4552-8A53-C91805E547FA}</a:tableStyleId>
              </a:tblPr>
              <a:tblGrid>
                <a:gridCol w="2304256"/>
                <a:gridCol w="2304256"/>
                <a:gridCol w="2304256"/>
              </a:tblGrid>
              <a:tr h="519832">
                <a:tc>
                  <a:txBody>
                    <a:bodyPr/>
                    <a:lstStyle/>
                    <a:p>
                      <a:pPr algn="ctr"/>
                      <a:r>
                        <a:rPr lang="ru-RU" sz="2000" b="1" i="1" dirty="0" smtClean="0">
                          <a:solidFill>
                            <a:schemeClr val="tx1"/>
                          </a:solidFill>
                        </a:rPr>
                        <a:t>Фронтальная</a:t>
                      </a:r>
                      <a:endParaRPr lang="ru-RU" sz="2000" b="1" i="1" dirty="0">
                        <a:solidFill>
                          <a:schemeClr val="tx1"/>
                        </a:solidFill>
                      </a:endParaRPr>
                    </a:p>
                  </a:txBody>
                  <a:tcPr/>
                </a:tc>
                <a:tc>
                  <a:txBody>
                    <a:bodyPr/>
                    <a:lstStyle/>
                    <a:p>
                      <a:pPr algn="ctr"/>
                      <a:r>
                        <a:rPr lang="ru-RU" sz="2000" b="1" i="1" dirty="0" smtClean="0">
                          <a:solidFill>
                            <a:schemeClr val="tx1"/>
                          </a:solidFill>
                        </a:rPr>
                        <a:t>Групповая</a:t>
                      </a:r>
                      <a:endParaRPr lang="ru-RU" sz="2000" b="1" i="1" dirty="0">
                        <a:solidFill>
                          <a:schemeClr val="tx1"/>
                        </a:solidFill>
                      </a:endParaRPr>
                    </a:p>
                  </a:txBody>
                  <a:tcPr/>
                </a:tc>
                <a:tc>
                  <a:txBody>
                    <a:bodyPr/>
                    <a:lstStyle/>
                    <a:p>
                      <a:pPr algn="ctr"/>
                      <a:r>
                        <a:rPr lang="ru-RU" sz="2000" b="1" i="1" dirty="0" smtClean="0">
                          <a:solidFill>
                            <a:schemeClr val="tx1"/>
                          </a:solidFill>
                        </a:rPr>
                        <a:t>Индивидуальная</a:t>
                      </a:r>
                      <a:endParaRPr lang="ru-RU" sz="2000" b="1" i="1" dirty="0">
                        <a:solidFill>
                          <a:schemeClr val="tx1"/>
                        </a:solidFill>
                      </a:endParaRPr>
                    </a:p>
                  </a:txBody>
                  <a:tcPr/>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051720" y="332656"/>
            <a:ext cx="6768752" cy="720080"/>
          </a:xfrm>
          <a:solidFill>
            <a:schemeClr val="bg2"/>
          </a:solidFill>
        </p:spPr>
        <p:txBody>
          <a:bodyPr>
            <a:normAutofit/>
          </a:bodyPr>
          <a:lstStyle/>
          <a:p>
            <a:r>
              <a:rPr lang="ru-RU" sz="3200" dirty="0" smtClean="0">
                <a:solidFill>
                  <a:srgbClr val="C00000"/>
                </a:solidFill>
                <a:latin typeface="Arial" pitchFamily="34" charset="0"/>
                <a:cs typeface="Arial" pitchFamily="34" charset="0"/>
              </a:rPr>
              <a:t>Формы самостоятельной работы</a:t>
            </a:r>
            <a:endParaRPr lang="ru-RU" sz="3200" dirty="0">
              <a:solidFill>
                <a:srgbClr val="C00000"/>
              </a:solidFill>
              <a:latin typeface="Arial" pitchFamily="34" charset="0"/>
              <a:cs typeface="Arial" pitchFamily="34" charset="0"/>
            </a:endParaRPr>
          </a:p>
        </p:txBody>
      </p:sp>
      <p:sp>
        <p:nvSpPr>
          <p:cNvPr id="3" name="Прямоугольник 2"/>
          <p:cNvSpPr/>
          <p:nvPr/>
        </p:nvSpPr>
        <p:spPr>
          <a:xfrm>
            <a:off x="251520" y="1484784"/>
            <a:ext cx="1800200" cy="5256584"/>
          </a:xfrm>
          <a:prstGeom prst="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srgbClr val="C00000"/>
                </a:solidFill>
              </a:rPr>
              <a:t>Преимущества</a:t>
            </a:r>
            <a:endParaRPr lang="ru-RU" b="1" dirty="0">
              <a:solidFill>
                <a:srgbClr val="C00000"/>
              </a:solidFill>
            </a:endParaRPr>
          </a:p>
        </p:txBody>
      </p:sp>
      <p:sp>
        <p:nvSpPr>
          <p:cNvPr id="4" name="Блок-схема: процесс 3"/>
          <p:cNvSpPr/>
          <p:nvPr/>
        </p:nvSpPr>
        <p:spPr>
          <a:xfrm>
            <a:off x="2051720" y="1052736"/>
            <a:ext cx="2304256" cy="5688632"/>
          </a:xfrm>
          <a:prstGeom prst="flowChartProcess">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schemeClr val="tx1"/>
                </a:solidFill>
              </a:rPr>
              <a:t>Возможно коллективное достижение общей цели и задач, побуждающие студентов к взаимодействию.</a:t>
            </a:r>
          </a:p>
          <a:p>
            <a:pPr algn="ctr"/>
            <a:r>
              <a:rPr lang="ru-RU" b="1" dirty="0" smtClean="0">
                <a:solidFill>
                  <a:schemeClr val="tx1"/>
                </a:solidFill>
              </a:rPr>
              <a:t>Результаты работы могут обсуждаться всеми студентами, подвергаться взаимному контролю</a:t>
            </a:r>
            <a:endParaRPr lang="ru-RU" dirty="0"/>
          </a:p>
        </p:txBody>
      </p:sp>
      <p:sp>
        <p:nvSpPr>
          <p:cNvPr id="5" name="Блок-схема: процесс 4"/>
          <p:cNvSpPr/>
          <p:nvPr/>
        </p:nvSpPr>
        <p:spPr>
          <a:xfrm>
            <a:off x="4355976" y="1052736"/>
            <a:ext cx="2304256" cy="5688632"/>
          </a:xfrm>
          <a:prstGeom prst="flowChartProcess">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schemeClr val="tx1"/>
                </a:solidFill>
              </a:rPr>
              <a:t>Неизбежность делового сотрудничества при обсуждении, принятии коллективного решения, обсуждение ошибок</a:t>
            </a:r>
            <a:endParaRPr lang="ru-RU" dirty="0">
              <a:solidFill>
                <a:schemeClr val="tx1"/>
              </a:solidFill>
            </a:endParaRPr>
          </a:p>
        </p:txBody>
      </p:sp>
      <p:sp>
        <p:nvSpPr>
          <p:cNvPr id="6" name="Блок-схема: процесс 5"/>
          <p:cNvSpPr/>
          <p:nvPr/>
        </p:nvSpPr>
        <p:spPr>
          <a:xfrm>
            <a:off x="6660232" y="1052736"/>
            <a:ext cx="2304256" cy="5688632"/>
          </a:xfrm>
          <a:prstGeom prst="flowChartProcess">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smtClean="0">
                <a:solidFill>
                  <a:schemeClr val="tx1"/>
                </a:solidFill>
                <a:cs typeface="Arial" pitchFamily="34" charset="0"/>
              </a:rPr>
              <a:t>Возрастание роли студента в определении содержания работы, выборе способов ее выполнения. Сотрудничество преподавателя и студента при выполнении трудоемких заданий. Приобщение слабоуспевающих  студентов к деятельности. Личностное отношение  к материалу, стимуляция активности студентов</a:t>
            </a:r>
            <a:endParaRPr lang="ru-RU" sz="1600" dirty="0">
              <a:cs typeface="Arial" pitchFamily="34" charset="0"/>
            </a:endParaRPr>
          </a:p>
        </p:txBody>
      </p:sp>
      <p:cxnSp>
        <p:nvCxnSpPr>
          <p:cNvPr id="8" name="Прямая соединительная линия 7"/>
          <p:cNvCxnSpPr/>
          <p:nvPr/>
        </p:nvCxnSpPr>
        <p:spPr>
          <a:xfrm>
            <a:off x="2051720" y="1484784"/>
            <a:ext cx="6912768" cy="0"/>
          </a:xfrm>
          <a:prstGeom prst="line">
            <a:avLst/>
          </a:prstGeom>
        </p:spPr>
        <p:style>
          <a:lnRef idx="1">
            <a:schemeClr val="accent1"/>
          </a:lnRef>
          <a:fillRef idx="0">
            <a:schemeClr val="accent1"/>
          </a:fillRef>
          <a:effectRef idx="0">
            <a:schemeClr val="accent1"/>
          </a:effectRef>
          <a:fontRef idx="minor">
            <a:schemeClr val="tx1"/>
          </a:fontRef>
        </p:style>
      </p:cxnSp>
      <p:sp>
        <p:nvSpPr>
          <p:cNvPr id="10" name="Блок-схема: процесс 9"/>
          <p:cNvSpPr/>
          <p:nvPr/>
        </p:nvSpPr>
        <p:spPr>
          <a:xfrm>
            <a:off x="251520" y="260648"/>
            <a:ext cx="1800200" cy="1224136"/>
          </a:xfrm>
          <a:prstGeom prst="flowChartProcess">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solidFill>
                  <a:schemeClr val="tx1"/>
                </a:solidFill>
                <a:latin typeface="Arial" pitchFamily="34" charset="0"/>
                <a:cs typeface="Arial" pitchFamily="34" charset="0"/>
              </a:rPr>
              <a:t>Линия сравнения</a:t>
            </a:r>
            <a:endParaRPr lang="ru-RU" dirty="0">
              <a:solidFill>
                <a:schemeClr val="tx1"/>
              </a:solidFill>
              <a:latin typeface="Arial" pitchFamily="34" charset="0"/>
              <a:cs typeface="Arial" pitchFamily="34" charset="0"/>
            </a:endParaRPr>
          </a:p>
        </p:txBody>
      </p:sp>
      <p:graphicFrame>
        <p:nvGraphicFramePr>
          <p:cNvPr id="11" name="Таблица 10"/>
          <p:cNvGraphicFramePr>
            <a:graphicFrameLocks noGrp="1"/>
          </p:cNvGraphicFramePr>
          <p:nvPr/>
        </p:nvGraphicFramePr>
        <p:xfrm>
          <a:off x="2051721" y="1052737"/>
          <a:ext cx="6912768" cy="432047"/>
        </p:xfrm>
        <a:graphic>
          <a:graphicData uri="http://schemas.openxmlformats.org/drawingml/2006/table">
            <a:tbl>
              <a:tblPr firstRow="1" bandRow="1">
                <a:tableStyleId>{35758FB7-9AC5-4552-8A53-C91805E547FA}</a:tableStyleId>
              </a:tblPr>
              <a:tblGrid>
                <a:gridCol w="2304256"/>
                <a:gridCol w="2304256"/>
                <a:gridCol w="2304256"/>
              </a:tblGrid>
              <a:tr h="432047">
                <a:tc>
                  <a:txBody>
                    <a:bodyPr/>
                    <a:lstStyle/>
                    <a:p>
                      <a:pPr algn="ctr"/>
                      <a:r>
                        <a:rPr lang="ru-RU" sz="2000" b="1" i="1" dirty="0" smtClean="0">
                          <a:solidFill>
                            <a:schemeClr val="tx1"/>
                          </a:solidFill>
                        </a:rPr>
                        <a:t>Фронтальная</a:t>
                      </a:r>
                      <a:endParaRPr lang="ru-RU" sz="2000" b="1" i="1" dirty="0">
                        <a:solidFill>
                          <a:schemeClr val="tx1"/>
                        </a:solidFill>
                      </a:endParaRPr>
                    </a:p>
                  </a:txBody>
                  <a:tcPr/>
                </a:tc>
                <a:tc>
                  <a:txBody>
                    <a:bodyPr/>
                    <a:lstStyle/>
                    <a:p>
                      <a:pPr algn="ctr"/>
                      <a:r>
                        <a:rPr lang="ru-RU" sz="2000" b="1" i="1" dirty="0" smtClean="0">
                          <a:solidFill>
                            <a:srgbClr val="002060"/>
                          </a:solidFill>
                        </a:rPr>
                        <a:t>Групповая</a:t>
                      </a:r>
                      <a:endParaRPr lang="ru-RU" sz="2000" b="1" i="1" dirty="0">
                        <a:solidFill>
                          <a:srgbClr val="002060"/>
                        </a:solidFill>
                      </a:endParaRPr>
                    </a:p>
                  </a:txBody>
                  <a:tcPr/>
                </a:tc>
                <a:tc>
                  <a:txBody>
                    <a:bodyPr/>
                    <a:lstStyle/>
                    <a:p>
                      <a:pPr algn="ctr"/>
                      <a:r>
                        <a:rPr lang="ru-RU" sz="2000" b="1" i="1" dirty="0" smtClean="0">
                          <a:solidFill>
                            <a:srgbClr val="002060"/>
                          </a:solidFill>
                        </a:rPr>
                        <a:t>Индивидуальная</a:t>
                      </a:r>
                      <a:endParaRPr lang="ru-RU" sz="2000" b="1" i="1" dirty="0">
                        <a:solidFill>
                          <a:srgbClr val="002060"/>
                        </a:solidFill>
                      </a:endParaRPr>
                    </a:p>
                  </a:txBody>
                  <a:tcPr/>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79712" y="260648"/>
            <a:ext cx="6984776" cy="864096"/>
          </a:xfrm>
          <a:solidFill>
            <a:schemeClr val="accent6"/>
          </a:solidFill>
        </p:spPr>
        <p:txBody>
          <a:bodyPr>
            <a:normAutofit/>
          </a:bodyPr>
          <a:lstStyle/>
          <a:p>
            <a:r>
              <a:rPr lang="ru-RU" sz="3200" b="1" dirty="0" smtClean="0">
                <a:solidFill>
                  <a:srgbClr val="C00000"/>
                </a:solidFill>
              </a:rPr>
              <a:t>Формы самостоятельной работы</a:t>
            </a:r>
            <a:endParaRPr lang="ru-RU" sz="3200" b="1" dirty="0">
              <a:solidFill>
                <a:srgbClr val="C00000"/>
              </a:solidFill>
            </a:endParaRPr>
          </a:p>
        </p:txBody>
      </p:sp>
      <p:sp>
        <p:nvSpPr>
          <p:cNvPr id="3" name="Прямоугольник 2"/>
          <p:cNvSpPr/>
          <p:nvPr/>
        </p:nvSpPr>
        <p:spPr>
          <a:xfrm>
            <a:off x="179512" y="1124744"/>
            <a:ext cx="1800200" cy="5544616"/>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800" b="1" dirty="0" smtClean="0">
                <a:solidFill>
                  <a:srgbClr val="C00000"/>
                </a:solidFill>
              </a:rPr>
              <a:t>целесообразность</a:t>
            </a:r>
            <a:endParaRPr lang="ru-RU" sz="2800" b="1" dirty="0">
              <a:solidFill>
                <a:srgbClr val="C00000"/>
              </a:solidFill>
            </a:endParaRPr>
          </a:p>
        </p:txBody>
      </p:sp>
      <p:sp>
        <p:nvSpPr>
          <p:cNvPr id="4" name="Прямоугольник 3"/>
          <p:cNvSpPr/>
          <p:nvPr/>
        </p:nvSpPr>
        <p:spPr>
          <a:xfrm>
            <a:off x="1979712" y="1124744"/>
            <a:ext cx="2376264" cy="554461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000" b="1" dirty="0" smtClean="0">
                <a:solidFill>
                  <a:schemeClr val="tx1"/>
                </a:solidFill>
              </a:rPr>
              <a:t>Целесообразна в начале изучения темы, когда важно создать настрой, вызвать интерес к новой теме. Полезна при выполнении задания по образцу</a:t>
            </a:r>
            <a:endParaRPr lang="ru-RU" sz="2000" dirty="0"/>
          </a:p>
        </p:txBody>
      </p:sp>
      <p:sp>
        <p:nvSpPr>
          <p:cNvPr id="5" name="Прямоугольник 4"/>
          <p:cNvSpPr/>
          <p:nvPr/>
        </p:nvSpPr>
        <p:spPr>
          <a:xfrm>
            <a:off x="4355976" y="1124744"/>
            <a:ext cx="2304256" cy="554461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000" b="1" dirty="0" smtClean="0">
                <a:solidFill>
                  <a:schemeClr val="tx1"/>
                </a:solidFill>
              </a:rPr>
              <a:t>Целесообразна при проведении коллективного анализа  заданий, типичных ошибок, допускаемых студентами в процессе выполнения работы</a:t>
            </a:r>
            <a:endParaRPr lang="ru-RU" sz="2000" dirty="0"/>
          </a:p>
        </p:txBody>
      </p:sp>
      <p:sp>
        <p:nvSpPr>
          <p:cNvPr id="6" name="Прямоугольник 5"/>
          <p:cNvSpPr/>
          <p:nvPr/>
        </p:nvSpPr>
        <p:spPr>
          <a:xfrm>
            <a:off x="6660232" y="1124744"/>
            <a:ext cx="2376264" cy="554461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000" b="1" dirty="0" smtClean="0">
                <a:solidFill>
                  <a:schemeClr val="tx1"/>
                </a:solidFill>
              </a:rPr>
              <a:t>Целесообразна, когда необходимо </a:t>
            </a:r>
            <a:r>
              <a:rPr lang="ru-RU" sz="2000" b="1" dirty="0" err="1" smtClean="0">
                <a:solidFill>
                  <a:schemeClr val="tx1"/>
                </a:solidFill>
              </a:rPr>
              <a:t>дифференци-ровать</a:t>
            </a:r>
            <a:r>
              <a:rPr lang="ru-RU" sz="2000" b="1" dirty="0" smtClean="0">
                <a:solidFill>
                  <a:schemeClr val="tx1"/>
                </a:solidFill>
              </a:rPr>
              <a:t> деятельность студентов, а также при осуществлении сотрудничества преподавателя и студента</a:t>
            </a:r>
            <a:endParaRPr lang="ru-RU" sz="2000" dirty="0"/>
          </a:p>
        </p:txBody>
      </p:sp>
      <p:cxnSp>
        <p:nvCxnSpPr>
          <p:cNvPr id="8" name="Прямая соединительная линия 7"/>
          <p:cNvCxnSpPr/>
          <p:nvPr/>
        </p:nvCxnSpPr>
        <p:spPr>
          <a:xfrm>
            <a:off x="179512" y="1556792"/>
            <a:ext cx="8856984" cy="0"/>
          </a:xfrm>
          <a:prstGeom prst="line">
            <a:avLst/>
          </a:prstGeom>
        </p:spPr>
        <p:style>
          <a:lnRef idx="1">
            <a:schemeClr val="accent1"/>
          </a:lnRef>
          <a:fillRef idx="0">
            <a:schemeClr val="accent1"/>
          </a:fillRef>
          <a:effectRef idx="0">
            <a:schemeClr val="accent1"/>
          </a:effectRef>
          <a:fontRef idx="minor">
            <a:schemeClr val="tx1"/>
          </a:fontRef>
        </p:style>
      </p:cxnSp>
      <p:sp>
        <p:nvSpPr>
          <p:cNvPr id="9" name="Прямоугольник 8"/>
          <p:cNvSpPr/>
          <p:nvPr/>
        </p:nvSpPr>
        <p:spPr>
          <a:xfrm>
            <a:off x="179512" y="260648"/>
            <a:ext cx="1800200" cy="1368152"/>
          </a:xfrm>
          <a:prstGeom prst="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b="1" dirty="0" smtClean="0">
                <a:solidFill>
                  <a:schemeClr val="tx1"/>
                </a:solidFill>
              </a:rPr>
              <a:t>Линия сравнения</a:t>
            </a:r>
            <a:endParaRPr lang="ru-RU" sz="2400" b="1" dirty="0">
              <a:solidFill>
                <a:schemeClr val="tx1"/>
              </a:solidFill>
            </a:endParaRPr>
          </a:p>
        </p:txBody>
      </p:sp>
      <p:graphicFrame>
        <p:nvGraphicFramePr>
          <p:cNvPr id="10" name="Таблица 9"/>
          <p:cNvGraphicFramePr>
            <a:graphicFrameLocks noGrp="1"/>
          </p:cNvGraphicFramePr>
          <p:nvPr/>
        </p:nvGraphicFramePr>
        <p:xfrm>
          <a:off x="1979711" y="1124744"/>
          <a:ext cx="7020273" cy="534552"/>
        </p:xfrm>
        <a:graphic>
          <a:graphicData uri="http://schemas.openxmlformats.org/drawingml/2006/table">
            <a:tbl>
              <a:tblPr firstRow="1" bandRow="1">
                <a:tableStyleId>{35758FB7-9AC5-4552-8A53-C91805E547FA}</a:tableStyleId>
              </a:tblPr>
              <a:tblGrid>
                <a:gridCol w="2340091"/>
                <a:gridCol w="2340091"/>
                <a:gridCol w="2340091"/>
              </a:tblGrid>
              <a:tr h="534552">
                <a:tc>
                  <a:txBody>
                    <a:bodyPr/>
                    <a:lstStyle/>
                    <a:p>
                      <a:pPr algn="ctr"/>
                      <a:r>
                        <a:rPr lang="ru-RU" sz="2000" b="1" i="1" dirty="0" smtClean="0">
                          <a:solidFill>
                            <a:schemeClr val="tx1"/>
                          </a:solidFill>
                        </a:rPr>
                        <a:t>Фронтальная</a:t>
                      </a:r>
                      <a:endParaRPr lang="ru-RU" sz="2000" b="1" i="1" dirty="0">
                        <a:solidFill>
                          <a:schemeClr val="tx1"/>
                        </a:solidFill>
                      </a:endParaRPr>
                    </a:p>
                  </a:txBody>
                  <a:tcPr/>
                </a:tc>
                <a:tc>
                  <a:txBody>
                    <a:bodyPr/>
                    <a:lstStyle/>
                    <a:p>
                      <a:pPr algn="ctr"/>
                      <a:r>
                        <a:rPr lang="ru-RU" sz="2000" b="1" i="1" dirty="0" smtClean="0">
                          <a:solidFill>
                            <a:schemeClr val="tx1"/>
                          </a:solidFill>
                        </a:rPr>
                        <a:t>Групповая</a:t>
                      </a:r>
                      <a:endParaRPr lang="ru-RU" sz="2000" b="1" i="1" dirty="0">
                        <a:solidFill>
                          <a:schemeClr val="tx1"/>
                        </a:solidFill>
                      </a:endParaRPr>
                    </a:p>
                  </a:txBody>
                  <a:tcPr/>
                </a:tc>
                <a:tc>
                  <a:txBody>
                    <a:bodyPr/>
                    <a:lstStyle/>
                    <a:p>
                      <a:pPr algn="ctr"/>
                      <a:r>
                        <a:rPr lang="ru-RU" sz="2000" b="1" i="1" dirty="0" smtClean="0">
                          <a:solidFill>
                            <a:schemeClr val="tx1"/>
                          </a:solidFill>
                        </a:rPr>
                        <a:t>Индивидуальная</a:t>
                      </a:r>
                      <a:endParaRPr lang="ru-RU" sz="2000" b="1" i="1" dirty="0">
                        <a:solidFill>
                          <a:schemeClr val="tx1"/>
                        </a:solidFill>
                      </a:endParaRPr>
                    </a:p>
                  </a:txBody>
                  <a:tcPr/>
                </a:tc>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b="1" dirty="0" smtClean="0">
                <a:solidFill>
                  <a:srgbClr val="C00000"/>
                </a:solidFill>
                <a:latin typeface="Arial" pitchFamily="34" charset="0"/>
                <a:cs typeface="Arial" pitchFamily="34" charset="0"/>
              </a:rPr>
              <a:t>Объем время на самостоятельную работу</a:t>
            </a:r>
            <a:endParaRPr lang="ru-RU" b="1" dirty="0">
              <a:solidFill>
                <a:srgbClr val="C00000"/>
              </a:solidFill>
              <a:latin typeface="Arial" pitchFamily="34" charset="0"/>
              <a:cs typeface="Arial" pitchFamily="34" charset="0"/>
            </a:endParaRPr>
          </a:p>
        </p:txBody>
      </p:sp>
      <p:sp>
        <p:nvSpPr>
          <p:cNvPr id="3" name="Прямоугольник 2"/>
          <p:cNvSpPr/>
          <p:nvPr/>
        </p:nvSpPr>
        <p:spPr>
          <a:xfrm>
            <a:off x="827584" y="2531319"/>
            <a:ext cx="7632848" cy="3262432"/>
          </a:xfrm>
          <a:prstGeom prst="rect">
            <a:avLst/>
          </a:prstGeom>
        </p:spPr>
        <p:txBody>
          <a:bodyPr wrap="square">
            <a:spAutoFit/>
          </a:bodyPr>
          <a:lstStyle/>
          <a:p>
            <a:pPr indent="-228600" algn="just">
              <a:spcBef>
                <a:spcPts val="1200"/>
              </a:spcBef>
              <a:spcAft>
                <a:spcPts val="1200"/>
              </a:spcAft>
            </a:pPr>
            <a:r>
              <a:rPr lang="ru-RU" dirty="0">
                <a:solidFill>
                  <a:srgbClr val="333333"/>
                </a:solidFill>
                <a:latin typeface="Symbol"/>
                <a:ea typeface="Times New Roman"/>
                <a:cs typeface="Arial"/>
              </a:rPr>
              <a:t>-</a:t>
            </a:r>
            <a:r>
              <a:rPr lang="ru-RU" sz="800" dirty="0">
                <a:solidFill>
                  <a:srgbClr val="333333"/>
                </a:solidFill>
                <a:latin typeface="Times New Roman"/>
                <a:ea typeface="Times New Roman"/>
                <a:cs typeface="Times New Roman"/>
              </a:rPr>
              <a:t>      </a:t>
            </a:r>
            <a:r>
              <a:rPr lang="ru-RU" sz="800" dirty="0">
                <a:solidFill>
                  <a:srgbClr val="333333"/>
                </a:solidFill>
                <a:latin typeface="Arial" pitchFamily="34" charset="0"/>
                <a:ea typeface="Times New Roman"/>
                <a:cs typeface="Arial" pitchFamily="34" charset="0"/>
              </a:rPr>
              <a:t> </a:t>
            </a:r>
            <a:r>
              <a:rPr lang="ru-RU" b="1" dirty="0">
                <a:solidFill>
                  <a:srgbClr val="333333"/>
                </a:solidFill>
                <a:latin typeface="Arial" pitchFamily="34" charset="0"/>
                <a:ea typeface="Times New Roman"/>
                <a:cs typeface="Arial" pitchFamily="34" charset="0"/>
              </a:rPr>
              <a:t> </a:t>
            </a:r>
            <a:r>
              <a:rPr lang="ru-RU" sz="2800" b="1" dirty="0">
                <a:solidFill>
                  <a:srgbClr val="333333"/>
                </a:solidFill>
                <a:latin typeface="Arial" pitchFamily="34" charset="0"/>
                <a:ea typeface="Times New Roman"/>
                <a:cs typeface="Arial" pitchFamily="34" charset="0"/>
              </a:rPr>
              <a:t>в рабочем учебном плане - </a:t>
            </a:r>
            <a:r>
              <a:rPr lang="ru-RU" sz="2800" b="1" dirty="0" smtClean="0">
                <a:solidFill>
                  <a:srgbClr val="333333"/>
                </a:solidFill>
                <a:latin typeface="Arial" pitchFamily="34" charset="0"/>
                <a:ea typeface="Times New Roman"/>
                <a:cs typeface="Arial" pitchFamily="34" charset="0"/>
              </a:rPr>
              <a:t>в целом по общепрофессиональному и профессиональному циклам, по </a:t>
            </a:r>
            <a:r>
              <a:rPr lang="ru-RU" sz="2800" b="1" dirty="0">
                <a:solidFill>
                  <a:srgbClr val="333333"/>
                </a:solidFill>
                <a:latin typeface="Arial" pitchFamily="34" charset="0"/>
                <a:ea typeface="Times New Roman"/>
                <a:cs typeface="Arial" pitchFamily="34" charset="0"/>
              </a:rPr>
              <a:t>каждой </a:t>
            </a:r>
            <a:r>
              <a:rPr lang="ru-RU" sz="2800" b="1" dirty="0" smtClean="0">
                <a:solidFill>
                  <a:srgbClr val="333333"/>
                </a:solidFill>
                <a:latin typeface="Arial" pitchFamily="34" charset="0"/>
                <a:ea typeface="Times New Roman"/>
                <a:cs typeface="Arial" pitchFamily="34" charset="0"/>
              </a:rPr>
              <a:t>дисциплине, МДК, ПМ;</a:t>
            </a:r>
            <a:endParaRPr lang="ru-RU" sz="2800" b="1" dirty="0">
              <a:latin typeface="Arial" pitchFamily="34" charset="0"/>
              <a:ea typeface="Calibri"/>
              <a:cs typeface="Arial" pitchFamily="34" charset="0"/>
            </a:endParaRPr>
          </a:p>
          <a:p>
            <a:r>
              <a:rPr lang="ru-RU" sz="2800" b="1" dirty="0">
                <a:solidFill>
                  <a:srgbClr val="333333"/>
                </a:solidFill>
                <a:latin typeface="Arial" pitchFamily="34" charset="0"/>
                <a:ea typeface="Times New Roman"/>
                <a:cs typeface="Arial" pitchFamily="34" charset="0"/>
              </a:rPr>
              <a:t>-        в рабочих программах учебных </a:t>
            </a:r>
            <a:r>
              <a:rPr lang="ru-RU" sz="2800" b="1" dirty="0" smtClean="0">
                <a:solidFill>
                  <a:srgbClr val="333333"/>
                </a:solidFill>
                <a:latin typeface="Arial" pitchFamily="34" charset="0"/>
                <a:ea typeface="Times New Roman"/>
                <a:cs typeface="Arial" pitchFamily="34" charset="0"/>
              </a:rPr>
              <a:t>дисциплин, МДК, ПМ </a:t>
            </a:r>
            <a:r>
              <a:rPr lang="ru-RU" sz="2800" b="1" dirty="0">
                <a:solidFill>
                  <a:srgbClr val="333333"/>
                </a:solidFill>
                <a:latin typeface="Arial" pitchFamily="34" charset="0"/>
                <a:ea typeface="Times New Roman"/>
                <a:cs typeface="Arial" pitchFamily="34" charset="0"/>
              </a:rPr>
              <a:t>с распределением по разделам </a:t>
            </a:r>
            <a:r>
              <a:rPr lang="ru-RU" sz="2800" b="1" dirty="0" smtClean="0">
                <a:solidFill>
                  <a:srgbClr val="333333"/>
                </a:solidFill>
                <a:latin typeface="Arial" pitchFamily="34" charset="0"/>
                <a:ea typeface="Times New Roman"/>
                <a:cs typeface="Arial" pitchFamily="34" charset="0"/>
              </a:rPr>
              <a:t>и </a:t>
            </a:r>
            <a:r>
              <a:rPr lang="ru-RU" sz="2800" b="1" dirty="0">
                <a:solidFill>
                  <a:srgbClr val="333333"/>
                </a:solidFill>
                <a:latin typeface="Arial" pitchFamily="34" charset="0"/>
                <a:ea typeface="Times New Roman"/>
                <a:cs typeface="Arial" pitchFamily="34" charset="0"/>
              </a:rPr>
              <a:t>темам</a:t>
            </a:r>
            <a:endParaRPr lang="ru-RU" sz="2800" b="1" dirty="0">
              <a:latin typeface="Arial" pitchFamily="34" charset="0"/>
              <a:cs typeface="Arial" pitchFamily="34" charset="0"/>
            </a:endParaRPr>
          </a:p>
        </p:txBody>
      </p:sp>
    </p:spTree>
    <p:extLst>
      <p:ext uri="{BB962C8B-B14F-4D97-AF65-F5344CB8AC3E}">
        <p14:creationId xmlns:p14="http://schemas.microsoft.com/office/powerpoint/2010/main" val="27836105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3200" b="1" kern="0" dirty="0">
                <a:solidFill>
                  <a:srgbClr val="A50021"/>
                </a:solidFill>
                <a:latin typeface="Arial Black" pitchFamily="34" charset="0"/>
              </a:rPr>
              <a:t>ФОРМЫ АУДИТОРНОЙ </a:t>
            </a:r>
            <a:br>
              <a:rPr lang="ru-RU" sz="3200" b="1" kern="0" dirty="0">
                <a:solidFill>
                  <a:srgbClr val="A50021"/>
                </a:solidFill>
                <a:latin typeface="Arial Black" pitchFamily="34" charset="0"/>
              </a:rPr>
            </a:br>
            <a:r>
              <a:rPr lang="ru-RU" sz="3200" b="1" kern="0" dirty="0">
                <a:solidFill>
                  <a:srgbClr val="A50021"/>
                </a:solidFill>
                <a:latin typeface="Arial Black" pitchFamily="34" charset="0"/>
              </a:rPr>
              <a:t>самостоятельной работы</a:t>
            </a:r>
            <a:endParaRPr lang="ru-RU" dirty="0"/>
          </a:p>
        </p:txBody>
      </p:sp>
      <p:sp>
        <p:nvSpPr>
          <p:cNvPr id="3" name="Прямоугольник 2"/>
          <p:cNvSpPr/>
          <p:nvPr/>
        </p:nvSpPr>
        <p:spPr>
          <a:xfrm>
            <a:off x="827584" y="1844824"/>
            <a:ext cx="7632848" cy="2899255"/>
          </a:xfrm>
          <a:prstGeom prst="rect">
            <a:avLst/>
          </a:prstGeom>
        </p:spPr>
        <p:txBody>
          <a:bodyPr wrap="square">
            <a:spAutoFit/>
          </a:bodyPr>
          <a:lstStyle/>
          <a:p>
            <a:pPr marL="342900" lvl="0" indent="-342900" fontAlgn="base">
              <a:spcBef>
                <a:spcPct val="20000"/>
              </a:spcBef>
              <a:spcAft>
                <a:spcPct val="0"/>
              </a:spcAft>
              <a:buClr>
                <a:srgbClr val="003366"/>
              </a:buClr>
              <a:buSzPct val="75000"/>
              <a:buFont typeface="Wingdings" pitchFamily="2" charset="2"/>
              <a:buChar char="l"/>
            </a:pPr>
            <a:r>
              <a:rPr lang="ru-RU" sz="2400" b="1" kern="0" dirty="0" smtClean="0">
                <a:solidFill>
                  <a:srgbClr val="003366"/>
                </a:solidFill>
                <a:latin typeface="Arial"/>
              </a:rPr>
              <a:t>Выполнение </a:t>
            </a:r>
            <a:r>
              <a:rPr lang="ru-RU" sz="2400" b="1" kern="0" dirty="0">
                <a:solidFill>
                  <a:srgbClr val="003366"/>
                </a:solidFill>
                <a:latin typeface="Arial"/>
              </a:rPr>
              <a:t>лабораторных работ;</a:t>
            </a:r>
          </a:p>
          <a:p>
            <a:pPr marL="342900" lvl="0" indent="-342900" fontAlgn="base">
              <a:spcBef>
                <a:spcPct val="20000"/>
              </a:spcBef>
              <a:spcAft>
                <a:spcPct val="0"/>
              </a:spcAft>
              <a:buClr>
                <a:srgbClr val="003366"/>
              </a:buClr>
              <a:buSzPct val="75000"/>
              <a:buFont typeface="Wingdings" pitchFamily="2" charset="2"/>
              <a:buChar char="l"/>
            </a:pPr>
            <a:r>
              <a:rPr lang="ru-RU" sz="2400" b="1" kern="0" dirty="0">
                <a:solidFill>
                  <a:srgbClr val="003366"/>
                </a:solidFill>
                <a:latin typeface="Arial"/>
              </a:rPr>
              <a:t>Выполнение практических работ;</a:t>
            </a:r>
          </a:p>
          <a:p>
            <a:pPr marL="342900" lvl="0" indent="-342900" fontAlgn="base">
              <a:spcBef>
                <a:spcPct val="20000"/>
              </a:spcBef>
              <a:spcAft>
                <a:spcPct val="0"/>
              </a:spcAft>
              <a:buClr>
                <a:srgbClr val="003366"/>
              </a:buClr>
              <a:buSzPct val="75000"/>
              <a:buFont typeface="Wingdings" pitchFamily="2" charset="2"/>
              <a:buChar char="l"/>
            </a:pPr>
            <a:r>
              <a:rPr lang="ru-RU" sz="2400" b="1" kern="0" dirty="0">
                <a:solidFill>
                  <a:srgbClr val="003366"/>
                </a:solidFill>
                <a:latin typeface="Arial"/>
              </a:rPr>
              <a:t>Выполнение контрольных заданий (тестовый </a:t>
            </a:r>
            <a:r>
              <a:rPr lang="ru-RU" sz="2400" b="1" kern="0" dirty="0" smtClean="0">
                <a:solidFill>
                  <a:srgbClr val="003366"/>
                </a:solidFill>
                <a:latin typeface="Arial"/>
              </a:rPr>
              <a:t>контроль, </a:t>
            </a:r>
            <a:r>
              <a:rPr lang="ru-RU" sz="2400" b="1" kern="0" dirty="0">
                <a:solidFill>
                  <a:srgbClr val="003366"/>
                </a:solidFill>
                <a:latin typeface="Arial"/>
              </a:rPr>
              <a:t>самостоятельные и контрольные </a:t>
            </a:r>
            <a:r>
              <a:rPr lang="ru-RU" sz="2400" b="1" kern="0" dirty="0" smtClean="0">
                <a:solidFill>
                  <a:srgbClr val="003366"/>
                </a:solidFill>
                <a:latin typeface="Arial"/>
              </a:rPr>
              <a:t>работы);</a:t>
            </a:r>
            <a:endParaRPr lang="ru-RU" sz="2400" b="1" kern="0" dirty="0">
              <a:solidFill>
                <a:srgbClr val="003366"/>
              </a:solidFill>
              <a:latin typeface="Arial"/>
            </a:endParaRPr>
          </a:p>
          <a:p>
            <a:pPr marL="342900" lvl="0" indent="-342900" fontAlgn="base">
              <a:spcBef>
                <a:spcPct val="20000"/>
              </a:spcBef>
              <a:spcAft>
                <a:spcPct val="0"/>
              </a:spcAft>
              <a:buClr>
                <a:srgbClr val="003366"/>
              </a:buClr>
              <a:buSzPct val="75000"/>
              <a:buFont typeface="Wingdings" pitchFamily="2" charset="2"/>
              <a:buChar char="l"/>
            </a:pPr>
            <a:r>
              <a:rPr lang="ru-RU" sz="2400" b="1" kern="0" dirty="0">
                <a:solidFill>
                  <a:srgbClr val="003366"/>
                </a:solidFill>
                <a:latin typeface="Arial"/>
              </a:rPr>
              <a:t>Защита рефератов</a:t>
            </a:r>
            <a:r>
              <a:rPr lang="ru-RU" sz="2400" b="1" kern="0" dirty="0" smtClean="0">
                <a:solidFill>
                  <a:srgbClr val="003366"/>
                </a:solidFill>
                <a:latin typeface="Arial"/>
              </a:rPr>
              <a:t>, </a:t>
            </a:r>
            <a:r>
              <a:rPr lang="ru-RU" sz="2400" b="1" kern="0" dirty="0">
                <a:solidFill>
                  <a:srgbClr val="003366"/>
                </a:solidFill>
                <a:latin typeface="Arial"/>
              </a:rPr>
              <a:t>курсовых, дипломных </a:t>
            </a:r>
            <a:r>
              <a:rPr lang="ru-RU" sz="2400" b="1" kern="0" dirty="0" smtClean="0">
                <a:solidFill>
                  <a:srgbClr val="003366"/>
                </a:solidFill>
                <a:latin typeface="Arial"/>
              </a:rPr>
              <a:t>работ</a:t>
            </a:r>
            <a:r>
              <a:rPr lang="ru-RU" sz="2400" b="1" kern="0" dirty="0">
                <a:solidFill>
                  <a:srgbClr val="003366"/>
                </a:solidFill>
                <a:latin typeface="Arial"/>
              </a:rPr>
              <a:t>.</a:t>
            </a:r>
          </a:p>
        </p:txBody>
      </p:sp>
    </p:spTree>
    <p:extLst>
      <p:ext uri="{BB962C8B-B14F-4D97-AF65-F5344CB8AC3E}">
        <p14:creationId xmlns:p14="http://schemas.microsoft.com/office/powerpoint/2010/main" val="34049932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3200" b="1" kern="0" dirty="0">
                <a:solidFill>
                  <a:srgbClr val="A50021"/>
                </a:solidFill>
                <a:latin typeface="Arial Black" pitchFamily="34" charset="0"/>
              </a:rPr>
              <a:t>ФОРМЫ </a:t>
            </a:r>
            <a:r>
              <a:rPr lang="ru-RU" sz="3200" b="1" kern="0" dirty="0" smtClean="0">
                <a:solidFill>
                  <a:srgbClr val="A50021"/>
                </a:solidFill>
                <a:latin typeface="Arial Black" pitchFamily="34" charset="0"/>
              </a:rPr>
              <a:t>ВНЕАУДИТОРНОЙ </a:t>
            </a:r>
            <a:r>
              <a:rPr lang="ru-RU" sz="3200" b="1" kern="0" dirty="0">
                <a:solidFill>
                  <a:srgbClr val="A50021"/>
                </a:solidFill>
                <a:latin typeface="Arial Black" pitchFamily="34" charset="0"/>
              </a:rPr>
              <a:t/>
            </a:r>
            <a:br>
              <a:rPr lang="ru-RU" sz="3200" b="1" kern="0" dirty="0">
                <a:solidFill>
                  <a:srgbClr val="A50021"/>
                </a:solidFill>
                <a:latin typeface="Arial Black" pitchFamily="34" charset="0"/>
              </a:rPr>
            </a:br>
            <a:r>
              <a:rPr lang="ru-RU" sz="3200" b="1" kern="0" dirty="0">
                <a:solidFill>
                  <a:srgbClr val="A50021"/>
                </a:solidFill>
                <a:latin typeface="Arial Black" pitchFamily="34" charset="0"/>
              </a:rPr>
              <a:t>самостоятельной работы</a:t>
            </a:r>
            <a:endParaRPr lang="ru-RU" dirty="0"/>
          </a:p>
        </p:txBody>
      </p:sp>
      <p:sp>
        <p:nvSpPr>
          <p:cNvPr id="3" name="Прямоугольник 2"/>
          <p:cNvSpPr/>
          <p:nvPr/>
        </p:nvSpPr>
        <p:spPr>
          <a:xfrm>
            <a:off x="755576" y="1988840"/>
            <a:ext cx="7704856" cy="4339650"/>
          </a:xfrm>
          <a:prstGeom prst="rect">
            <a:avLst/>
          </a:prstGeom>
        </p:spPr>
        <p:txBody>
          <a:bodyPr wrap="square">
            <a:spAutoFit/>
          </a:bodyPr>
          <a:lstStyle/>
          <a:p>
            <a:pPr>
              <a:lnSpc>
                <a:spcPct val="115000"/>
              </a:lnSpc>
              <a:spcAft>
                <a:spcPts val="0"/>
              </a:spcAft>
            </a:pPr>
            <a:r>
              <a:rPr lang="ru-RU" b="1" dirty="0">
                <a:latin typeface="Calibri"/>
                <a:ea typeface="Calibri"/>
                <a:cs typeface="Times New Roman"/>
              </a:rPr>
              <a:t>• </a:t>
            </a:r>
            <a:r>
              <a:rPr lang="ru-RU" sz="2000" b="1" dirty="0">
                <a:latin typeface="Arial" pitchFamily="34" charset="0"/>
                <a:ea typeface="Calibri"/>
                <a:cs typeface="Arial" pitchFamily="34" charset="0"/>
              </a:rPr>
              <a:t>работа с основной и дополнительной литературой, интернет ресурсами;</a:t>
            </a:r>
            <a:endParaRPr lang="ru-RU" sz="2000" dirty="0">
              <a:latin typeface="Arial" pitchFamily="34" charset="0"/>
              <a:ea typeface="Calibri"/>
              <a:cs typeface="Arial" pitchFamily="34" charset="0"/>
            </a:endParaRPr>
          </a:p>
          <a:p>
            <a:pPr>
              <a:lnSpc>
                <a:spcPct val="115000"/>
              </a:lnSpc>
              <a:spcAft>
                <a:spcPts val="0"/>
              </a:spcAft>
            </a:pPr>
            <a:r>
              <a:rPr lang="ru-RU" sz="2000" b="1" dirty="0">
                <a:latin typeface="Arial" pitchFamily="34" charset="0"/>
                <a:ea typeface="Calibri"/>
                <a:cs typeface="Arial" pitchFamily="34" charset="0"/>
              </a:rPr>
              <a:t>• подготовка опорных конспектов, доклада;</a:t>
            </a:r>
            <a:endParaRPr lang="ru-RU" sz="2000" dirty="0">
              <a:latin typeface="Arial" pitchFamily="34" charset="0"/>
              <a:ea typeface="Calibri"/>
              <a:cs typeface="Arial" pitchFamily="34" charset="0"/>
            </a:endParaRPr>
          </a:p>
          <a:p>
            <a:pPr>
              <a:lnSpc>
                <a:spcPct val="115000"/>
              </a:lnSpc>
              <a:spcAft>
                <a:spcPts val="0"/>
              </a:spcAft>
            </a:pPr>
            <a:r>
              <a:rPr lang="ru-RU" sz="2000" b="1" dirty="0">
                <a:latin typeface="Arial" pitchFamily="34" charset="0"/>
                <a:ea typeface="Calibri"/>
                <a:cs typeface="Arial" pitchFamily="34" charset="0"/>
              </a:rPr>
              <a:t>• подготовка к выполнению аудиторных контрольных работ;</a:t>
            </a:r>
            <a:endParaRPr lang="ru-RU" sz="2000" dirty="0">
              <a:latin typeface="Arial" pitchFamily="34" charset="0"/>
              <a:ea typeface="Calibri"/>
              <a:cs typeface="Arial" pitchFamily="34" charset="0"/>
            </a:endParaRPr>
          </a:p>
          <a:p>
            <a:pPr>
              <a:lnSpc>
                <a:spcPct val="115000"/>
              </a:lnSpc>
              <a:spcAft>
                <a:spcPts val="0"/>
              </a:spcAft>
            </a:pPr>
            <a:r>
              <a:rPr lang="ru-RU" sz="2000" b="1" dirty="0">
                <a:latin typeface="Arial" pitchFamily="34" charset="0"/>
                <a:ea typeface="Calibri"/>
                <a:cs typeface="Arial" pitchFamily="34" charset="0"/>
              </a:rPr>
              <a:t>• выполнение домашних контрольных работ;</a:t>
            </a:r>
            <a:endParaRPr lang="ru-RU" sz="2000" dirty="0">
              <a:latin typeface="Arial" pitchFamily="34" charset="0"/>
              <a:ea typeface="Calibri"/>
              <a:cs typeface="Arial" pitchFamily="34" charset="0"/>
            </a:endParaRPr>
          </a:p>
          <a:p>
            <a:pPr>
              <a:lnSpc>
                <a:spcPct val="115000"/>
              </a:lnSpc>
              <a:spcAft>
                <a:spcPts val="0"/>
              </a:spcAft>
            </a:pPr>
            <a:r>
              <a:rPr lang="ru-RU" sz="2000" b="1" dirty="0">
                <a:latin typeface="Arial" pitchFamily="34" charset="0"/>
                <a:ea typeface="Calibri"/>
                <a:cs typeface="Arial" pitchFamily="34" charset="0"/>
              </a:rPr>
              <a:t>• выполнение тестовых заданий;</a:t>
            </a:r>
            <a:endParaRPr lang="ru-RU" sz="2000" dirty="0">
              <a:latin typeface="Arial" pitchFamily="34" charset="0"/>
              <a:ea typeface="Calibri"/>
              <a:cs typeface="Arial" pitchFamily="34" charset="0"/>
            </a:endParaRPr>
          </a:p>
          <a:p>
            <a:pPr>
              <a:lnSpc>
                <a:spcPct val="115000"/>
              </a:lnSpc>
              <a:spcAft>
                <a:spcPts val="0"/>
              </a:spcAft>
            </a:pPr>
            <a:r>
              <a:rPr lang="ru-RU" sz="2000" b="1" dirty="0">
                <a:latin typeface="Arial" pitchFamily="34" charset="0"/>
                <a:ea typeface="Calibri"/>
                <a:cs typeface="Arial" pitchFamily="34" charset="0"/>
              </a:rPr>
              <a:t>• подготовка сообщений к выступлению на семинаре;</a:t>
            </a:r>
            <a:endParaRPr lang="ru-RU" sz="2000" dirty="0">
              <a:latin typeface="Arial" pitchFamily="34" charset="0"/>
              <a:ea typeface="Calibri"/>
              <a:cs typeface="Arial" pitchFamily="34" charset="0"/>
            </a:endParaRPr>
          </a:p>
          <a:p>
            <a:pPr>
              <a:lnSpc>
                <a:spcPct val="115000"/>
              </a:lnSpc>
              <a:spcAft>
                <a:spcPts val="0"/>
              </a:spcAft>
            </a:pPr>
            <a:r>
              <a:rPr lang="ru-RU" sz="2000" b="1" dirty="0">
                <a:latin typeface="Arial" pitchFamily="34" charset="0"/>
                <a:ea typeface="Calibri"/>
                <a:cs typeface="Arial" pitchFamily="34" charset="0"/>
              </a:rPr>
              <a:t>• подготовка  лабораторных работ;</a:t>
            </a:r>
            <a:endParaRPr lang="ru-RU" sz="2000" dirty="0">
              <a:latin typeface="Arial" pitchFamily="34" charset="0"/>
              <a:ea typeface="Calibri"/>
              <a:cs typeface="Arial" pitchFamily="34" charset="0"/>
            </a:endParaRPr>
          </a:p>
          <a:p>
            <a:pPr>
              <a:lnSpc>
                <a:spcPct val="115000"/>
              </a:lnSpc>
              <a:spcAft>
                <a:spcPts val="0"/>
              </a:spcAft>
            </a:pPr>
            <a:r>
              <a:rPr lang="ru-RU" sz="2000" b="1" dirty="0">
                <a:latin typeface="Arial" pitchFamily="34" charset="0"/>
                <a:ea typeface="Calibri"/>
                <a:cs typeface="Arial" pitchFamily="34" charset="0"/>
              </a:rPr>
              <a:t>• подготовка курсовой работы;</a:t>
            </a:r>
            <a:endParaRPr lang="ru-RU" sz="2000" dirty="0">
              <a:latin typeface="Arial" pitchFamily="34" charset="0"/>
              <a:ea typeface="Calibri"/>
              <a:cs typeface="Arial" pitchFamily="34" charset="0"/>
            </a:endParaRPr>
          </a:p>
          <a:p>
            <a:pPr>
              <a:lnSpc>
                <a:spcPct val="115000"/>
              </a:lnSpc>
              <a:spcAft>
                <a:spcPts val="0"/>
              </a:spcAft>
            </a:pPr>
            <a:r>
              <a:rPr lang="ru-RU" sz="2000" b="1" dirty="0">
                <a:latin typeface="Arial" pitchFamily="34" charset="0"/>
                <a:ea typeface="Calibri"/>
                <a:cs typeface="Arial" pitchFamily="34" charset="0"/>
              </a:rPr>
              <a:t>• подготовка к зачетам и экзаменам;</a:t>
            </a:r>
            <a:endParaRPr lang="ru-RU" sz="2000" dirty="0">
              <a:latin typeface="Arial" pitchFamily="34" charset="0"/>
              <a:ea typeface="Calibri"/>
              <a:cs typeface="Arial" pitchFamily="34" charset="0"/>
            </a:endParaRPr>
          </a:p>
          <a:p>
            <a:pPr>
              <a:lnSpc>
                <a:spcPct val="115000"/>
              </a:lnSpc>
              <a:spcAft>
                <a:spcPts val="0"/>
              </a:spcAft>
            </a:pPr>
            <a:r>
              <a:rPr lang="ru-RU" sz="2000" b="1" dirty="0">
                <a:latin typeface="Arial" pitchFamily="34" charset="0"/>
                <a:ea typeface="Calibri"/>
                <a:cs typeface="Arial" pitchFamily="34" charset="0"/>
              </a:rPr>
              <a:t>• подготовка выпускной квалификационной работы.</a:t>
            </a:r>
            <a:endParaRPr lang="ru-RU" sz="2000" dirty="0">
              <a:effectLst/>
              <a:latin typeface="Arial" pitchFamily="34" charset="0"/>
              <a:ea typeface="Calibri"/>
              <a:cs typeface="Arial" pitchFamily="34" charset="0"/>
            </a:endParaRPr>
          </a:p>
        </p:txBody>
      </p:sp>
    </p:spTree>
    <p:extLst>
      <p:ext uri="{BB962C8B-B14F-4D97-AF65-F5344CB8AC3E}">
        <p14:creationId xmlns:p14="http://schemas.microsoft.com/office/powerpoint/2010/main" val="6882577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16879" y="332656"/>
            <a:ext cx="8229600" cy="1252728"/>
          </a:xfrm>
        </p:spPr>
        <p:txBody>
          <a:bodyPr>
            <a:normAutofit fontScale="90000"/>
          </a:bodyPr>
          <a:lstStyle/>
          <a:p>
            <a:r>
              <a:rPr lang="ru-RU" dirty="0" smtClean="0">
                <a:solidFill>
                  <a:srgbClr val="C00000"/>
                </a:solidFill>
                <a:latin typeface="Calibri"/>
                <a:ea typeface="Calibri"/>
                <a:cs typeface="Times New Roman"/>
              </a:rPr>
              <a:t>Формы </a:t>
            </a:r>
            <a:r>
              <a:rPr lang="ru-RU" dirty="0">
                <a:solidFill>
                  <a:srgbClr val="C00000"/>
                </a:solidFill>
                <a:latin typeface="Calibri"/>
                <a:ea typeface="Calibri"/>
                <a:cs typeface="Times New Roman"/>
              </a:rPr>
              <a:t>контроля самостоятельной работы </a:t>
            </a:r>
            <a:r>
              <a:rPr lang="ru-RU" dirty="0" smtClean="0">
                <a:solidFill>
                  <a:srgbClr val="C00000"/>
                </a:solidFill>
                <a:latin typeface="Calibri"/>
                <a:ea typeface="Calibri"/>
                <a:cs typeface="Times New Roman"/>
              </a:rPr>
              <a:t>студентов</a:t>
            </a:r>
            <a:endParaRPr lang="ru-RU" dirty="0">
              <a:solidFill>
                <a:srgbClr val="C00000"/>
              </a:solidFill>
            </a:endParaRPr>
          </a:p>
        </p:txBody>
      </p:sp>
      <p:sp>
        <p:nvSpPr>
          <p:cNvPr id="3" name="Прямоугольник 2"/>
          <p:cNvSpPr/>
          <p:nvPr/>
        </p:nvSpPr>
        <p:spPr>
          <a:xfrm>
            <a:off x="683568" y="1844824"/>
            <a:ext cx="7776864" cy="4909036"/>
          </a:xfrm>
          <a:prstGeom prst="rect">
            <a:avLst/>
          </a:prstGeom>
        </p:spPr>
        <p:txBody>
          <a:bodyPr wrap="square">
            <a:spAutoFit/>
          </a:bodyPr>
          <a:lstStyle/>
          <a:p>
            <a:pPr>
              <a:spcAft>
                <a:spcPts val="1000"/>
              </a:spcAft>
            </a:pPr>
            <a:r>
              <a:rPr lang="ru-RU" sz="2000" b="1" dirty="0">
                <a:latin typeface="Calibri"/>
                <a:ea typeface="Calibri"/>
                <a:cs typeface="Times New Roman"/>
              </a:rPr>
              <a:t>1. Просмотр и проверка выполнения самостоятельной работы студентом.</a:t>
            </a:r>
          </a:p>
          <a:p>
            <a:pPr>
              <a:spcAft>
                <a:spcPts val="1000"/>
              </a:spcAft>
            </a:pPr>
            <a:r>
              <a:rPr lang="ru-RU" sz="2000" b="1" dirty="0">
                <a:latin typeface="Calibri"/>
                <a:ea typeface="Calibri"/>
                <a:cs typeface="Times New Roman"/>
              </a:rPr>
              <a:t>2. Организация самопроверки, взаимопроверки выполненного задания </a:t>
            </a:r>
            <a:r>
              <a:rPr lang="ru-RU" sz="2000" b="1" dirty="0" smtClean="0">
                <a:latin typeface="Calibri"/>
                <a:ea typeface="Calibri"/>
                <a:cs typeface="Times New Roman"/>
              </a:rPr>
              <a:t>в группе</a:t>
            </a:r>
            <a:r>
              <a:rPr lang="ru-RU" sz="2000" b="1" dirty="0">
                <a:latin typeface="Calibri"/>
                <a:ea typeface="Calibri"/>
                <a:cs typeface="Times New Roman"/>
              </a:rPr>
              <a:t>.</a:t>
            </a:r>
          </a:p>
          <a:p>
            <a:pPr>
              <a:spcAft>
                <a:spcPts val="1000"/>
              </a:spcAft>
            </a:pPr>
            <a:r>
              <a:rPr lang="ru-RU" sz="2000" b="1" dirty="0">
                <a:latin typeface="Calibri"/>
                <a:ea typeface="Calibri"/>
                <a:cs typeface="Times New Roman"/>
              </a:rPr>
              <a:t>3. Обсуждение результатов выполненной работы на занятии.</a:t>
            </a:r>
          </a:p>
          <a:p>
            <a:pPr>
              <a:spcAft>
                <a:spcPts val="1000"/>
              </a:spcAft>
            </a:pPr>
            <a:r>
              <a:rPr lang="ru-RU" sz="2000" b="1" dirty="0">
                <a:latin typeface="Calibri"/>
                <a:ea typeface="Calibri"/>
                <a:cs typeface="Times New Roman"/>
              </a:rPr>
              <a:t>4. Проведение письменного опроса.</a:t>
            </a:r>
          </a:p>
          <a:p>
            <a:pPr>
              <a:spcAft>
                <a:spcPts val="1000"/>
              </a:spcAft>
            </a:pPr>
            <a:r>
              <a:rPr lang="ru-RU" sz="2000" b="1" dirty="0">
                <a:latin typeface="Calibri"/>
                <a:ea typeface="Calibri"/>
                <a:cs typeface="Times New Roman"/>
              </a:rPr>
              <a:t>5. Проведение устного опроса.</a:t>
            </a:r>
          </a:p>
          <a:p>
            <a:pPr>
              <a:spcAft>
                <a:spcPts val="1000"/>
              </a:spcAft>
            </a:pPr>
            <a:r>
              <a:rPr lang="ru-RU" sz="2000" b="1" dirty="0">
                <a:latin typeface="Calibri"/>
                <a:ea typeface="Calibri"/>
                <a:cs typeface="Times New Roman"/>
              </a:rPr>
              <a:t>6. Организация и проведение индивидуального собеседования.</a:t>
            </a:r>
          </a:p>
          <a:p>
            <a:pPr>
              <a:spcAft>
                <a:spcPts val="1000"/>
              </a:spcAft>
            </a:pPr>
            <a:r>
              <a:rPr lang="ru-RU" sz="2000" b="1" dirty="0">
                <a:latin typeface="Calibri"/>
                <a:ea typeface="Calibri"/>
                <a:cs typeface="Times New Roman"/>
              </a:rPr>
              <a:t>7. Организация и проведение собеседования с группой.</a:t>
            </a:r>
          </a:p>
          <a:p>
            <a:pPr>
              <a:spcAft>
                <a:spcPts val="1000"/>
              </a:spcAft>
            </a:pPr>
            <a:r>
              <a:rPr lang="ru-RU" sz="2000" b="1" dirty="0">
                <a:latin typeface="Calibri"/>
                <a:ea typeface="Calibri"/>
                <a:cs typeface="Times New Roman"/>
              </a:rPr>
              <a:t>8. Проведение семинаров</a:t>
            </a:r>
          </a:p>
          <a:p>
            <a:pPr>
              <a:spcAft>
                <a:spcPts val="1000"/>
              </a:spcAft>
            </a:pPr>
            <a:r>
              <a:rPr lang="ru-RU" sz="2000" b="1" dirty="0">
                <a:latin typeface="Calibri"/>
                <a:ea typeface="Calibri"/>
                <a:cs typeface="Times New Roman"/>
              </a:rPr>
              <a:t>9. Защита отчетов о проделанной работе.</a:t>
            </a:r>
          </a:p>
          <a:p>
            <a:pPr>
              <a:spcAft>
                <a:spcPts val="1000"/>
              </a:spcAft>
            </a:pPr>
            <a:endParaRPr lang="ru-RU" dirty="0">
              <a:effectLst/>
              <a:latin typeface="Calibri"/>
              <a:ea typeface="Calibri"/>
              <a:cs typeface="Times New Roman"/>
            </a:endParaRPr>
          </a:p>
        </p:txBody>
      </p:sp>
    </p:spTree>
    <p:extLst>
      <p:ext uri="{BB962C8B-B14F-4D97-AF65-F5344CB8AC3E}">
        <p14:creationId xmlns:p14="http://schemas.microsoft.com/office/powerpoint/2010/main" val="34638793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2800" b="1" kern="0" dirty="0">
                <a:solidFill>
                  <a:srgbClr val="C00000"/>
                </a:solidFill>
                <a:latin typeface="Arial"/>
              </a:rPr>
              <a:t>Организация и руководство внеаудиторной самостоятельной работой</a:t>
            </a:r>
            <a:endParaRPr lang="ru-RU" dirty="0">
              <a:solidFill>
                <a:srgbClr val="C00000"/>
              </a:solidFill>
            </a:endParaRPr>
          </a:p>
        </p:txBody>
      </p:sp>
      <p:sp>
        <p:nvSpPr>
          <p:cNvPr id="3" name="Прямоугольник 2"/>
          <p:cNvSpPr/>
          <p:nvPr/>
        </p:nvSpPr>
        <p:spPr>
          <a:xfrm>
            <a:off x="930051" y="1844824"/>
            <a:ext cx="7272808" cy="3921073"/>
          </a:xfrm>
          <a:prstGeom prst="rect">
            <a:avLst/>
          </a:prstGeom>
        </p:spPr>
        <p:txBody>
          <a:bodyPr wrap="square">
            <a:spAutoFit/>
          </a:bodyPr>
          <a:lstStyle/>
          <a:p>
            <a:pPr marL="457200" lvl="0" indent="-457200" fontAlgn="base">
              <a:spcBef>
                <a:spcPct val="20000"/>
              </a:spcBef>
              <a:spcAft>
                <a:spcPct val="0"/>
              </a:spcAft>
              <a:buClr>
                <a:srgbClr val="003366"/>
              </a:buClr>
              <a:buSzPct val="75000"/>
            </a:pPr>
            <a:r>
              <a:rPr lang="ru-RU" sz="2800" b="1" kern="0" dirty="0">
                <a:solidFill>
                  <a:srgbClr val="003366"/>
                </a:solidFill>
                <a:latin typeface="Arial"/>
              </a:rPr>
              <a:t>инструктаж по выполнению задания:</a:t>
            </a:r>
          </a:p>
          <a:p>
            <a:pPr marL="457200" lvl="0" indent="-457200" fontAlgn="base">
              <a:spcBef>
                <a:spcPct val="20000"/>
              </a:spcBef>
              <a:spcAft>
                <a:spcPct val="0"/>
              </a:spcAft>
              <a:buClr>
                <a:srgbClr val="003366"/>
              </a:buClr>
              <a:buSzPct val="75000"/>
            </a:pPr>
            <a:endParaRPr lang="ru-RU" sz="2400" kern="0" dirty="0">
              <a:solidFill>
                <a:srgbClr val="003366"/>
              </a:solidFill>
              <a:latin typeface="Arial"/>
            </a:endParaRPr>
          </a:p>
          <a:p>
            <a:pPr marL="457200" lvl="0" indent="-457200" fontAlgn="base">
              <a:spcBef>
                <a:spcPct val="20000"/>
              </a:spcBef>
              <a:spcAft>
                <a:spcPct val="0"/>
              </a:spcAft>
              <a:buClr>
                <a:srgbClr val="003366"/>
              </a:buClr>
              <a:buSzPct val="75000"/>
              <a:buFont typeface="Wingdings" pitchFamily="2" charset="2"/>
              <a:buAutoNum type="arabicPeriod"/>
            </a:pPr>
            <a:r>
              <a:rPr lang="ru-RU" sz="2400" b="1" kern="0" dirty="0">
                <a:solidFill>
                  <a:srgbClr val="003366"/>
                </a:solidFill>
                <a:latin typeface="Arial"/>
              </a:rPr>
              <a:t>Цель </a:t>
            </a:r>
            <a:r>
              <a:rPr lang="ru-RU" sz="2400" b="1" kern="0" dirty="0" smtClean="0">
                <a:solidFill>
                  <a:srgbClr val="003366"/>
                </a:solidFill>
                <a:latin typeface="Arial"/>
              </a:rPr>
              <a:t>задания;</a:t>
            </a:r>
            <a:endParaRPr lang="ru-RU" sz="2400" b="1" kern="0" dirty="0">
              <a:solidFill>
                <a:srgbClr val="003366"/>
              </a:solidFill>
              <a:latin typeface="Arial"/>
            </a:endParaRPr>
          </a:p>
          <a:p>
            <a:pPr marL="457200" lvl="0" indent="-457200" fontAlgn="base">
              <a:spcBef>
                <a:spcPct val="20000"/>
              </a:spcBef>
              <a:spcAft>
                <a:spcPct val="0"/>
              </a:spcAft>
              <a:buClr>
                <a:srgbClr val="003366"/>
              </a:buClr>
              <a:buSzPct val="75000"/>
              <a:buFont typeface="Wingdings" pitchFamily="2" charset="2"/>
              <a:buAutoNum type="arabicPeriod"/>
            </a:pPr>
            <a:r>
              <a:rPr lang="ru-RU" sz="2400" b="1" kern="0" dirty="0">
                <a:solidFill>
                  <a:srgbClr val="003366"/>
                </a:solidFill>
                <a:latin typeface="Arial"/>
              </a:rPr>
              <a:t>Его содержание; </a:t>
            </a:r>
          </a:p>
          <a:p>
            <a:pPr marL="457200" lvl="0" indent="-457200" fontAlgn="base">
              <a:spcBef>
                <a:spcPct val="20000"/>
              </a:spcBef>
              <a:spcAft>
                <a:spcPct val="0"/>
              </a:spcAft>
              <a:buClr>
                <a:srgbClr val="003366"/>
              </a:buClr>
              <a:buSzPct val="75000"/>
              <a:buFont typeface="Wingdings" pitchFamily="2" charset="2"/>
              <a:buAutoNum type="arabicPeriod"/>
            </a:pPr>
            <a:r>
              <a:rPr lang="ru-RU" sz="2400" b="1" kern="0" dirty="0">
                <a:solidFill>
                  <a:srgbClr val="003366"/>
                </a:solidFill>
                <a:latin typeface="Arial"/>
              </a:rPr>
              <a:t>Сроки выполнения; ориентировочный	 объем работы;</a:t>
            </a:r>
          </a:p>
          <a:p>
            <a:pPr marL="457200" lvl="0" indent="-457200" fontAlgn="base">
              <a:spcBef>
                <a:spcPct val="20000"/>
              </a:spcBef>
              <a:spcAft>
                <a:spcPct val="0"/>
              </a:spcAft>
              <a:buClr>
                <a:srgbClr val="003366"/>
              </a:buClr>
              <a:buSzPct val="75000"/>
              <a:buFont typeface="Wingdings" pitchFamily="2" charset="2"/>
              <a:buAutoNum type="arabicPeriod"/>
            </a:pPr>
            <a:r>
              <a:rPr lang="ru-RU" sz="2400" b="1" kern="0" dirty="0">
                <a:solidFill>
                  <a:srgbClr val="003366"/>
                </a:solidFill>
                <a:latin typeface="Arial"/>
              </a:rPr>
              <a:t>Основные требования к результатам работы;</a:t>
            </a:r>
          </a:p>
          <a:p>
            <a:pPr marL="457200" lvl="0" indent="-457200" fontAlgn="base">
              <a:spcBef>
                <a:spcPct val="20000"/>
              </a:spcBef>
              <a:spcAft>
                <a:spcPct val="0"/>
              </a:spcAft>
              <a:buClr>
                <a:srgbClr val="003366"/>
              </a:buClr>
              <a:buSzPct val="75000"/>
              <a:buFont typeface="Wingdings" pitchFamily="2" charset="2"/>
              <a:buAutoNum type="arabicPeriod"/>
            </a:pPr>
            <a:r>
              <a:rPr lang="ru-RU" sz="2400" b="1" kern="0" dirty="0">
                <a:solidFill>
                  <a:srgbClr val="003366"/>
                </a:solidFill>
                <a:latin typeface="Arial"/>
              </a:rPr>
              <a:t>Критерии </a:t>
            </a:r>
            <a:r>
              <a:rPr lang="ru-RU" sz="2400" b="1" kern="0" dirty="0" smtClean="0">
                <a:solidFill>
                  <a:srgbClr val="003366"/>
                </a:solidFill>
                <a:latin typeface="Arial"/>
              </a:rPr>
              <a:t>оценки.</a:t>
            </a:r>
            <a:endParaRPr lang="ru-RU" sz="2400" b="1" kern="0" dirty="0">
              <a:solidFill>
                <a:srgbClr val="003366"/>
              </a:solidFill>
              <a:latin typeface="Arial"/>
            </a:endParaRPr>
          </a:p>
        </p:txBody>
      </p:sp>
    </p:spTree>
    <p:extLst>
      <p:ext uri="{BB962C8B-B14F-4D97-AF65-F5344CB8AC3E}">
        <p14:creationId xmlns:p14="http://schemas.microsoft.com/office/powerpoint/2010/main" val="18433720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404664"/>
            <a:ext cx="8229600" cy="1584176"/>
          </a:xfrm>
        </p:spPr>
        <p:txBody>
          <a:bodyPr>
            <a:normAutofit fontScale="90000"/>
          </a:bodyPr>
          <a:lstStyle/>
          <a:p>
            <a:pPr>
              <a:lnSpc>
                <a:spcPct val="115000"/>
              </a:lnSpc>
              <a:spcAft>
                <a:spcPts val="1000"/>
              </a:spcAft>
            </a:pPr>
            <a:r>
              <a:rPr lang="ru-RU" sz="3600" dirty="0" smtClean="0">
                <a:solidFill>
                  <a:srgbClr val="C00000"/>
                </a:solidFill>
                <a:latin typeface="Arial" pitchFamily="34" charset="0"/>
                <a:ea typeface="Calibri"/>
                <a:cs typeface="Arial" pitchFamily="34" charset="0"/>
              </a:rPr>
              <a:t>Критерии </a:t>
            </a:r>
            <a:r>
              <a:rPr lang="ru-RU" sz="3600" dirty="0">
                <a:solidFill>
                  <a:srgbClr val="C00000"/>
                </a:solidFill>
                <a:latin typeface="Arial" pitchFamily="34" charset="0"/>
                <a:ea typeface="Calibri"/>
                <a:cs typeface="Arial" pitchFamily="34" charset="0"/>
              </a:rPr>
              <a:t>оценки результатов внеаудиторной самостоятельной работы</a:t>
            </a:r>
            <a:r>
              <a:rPr lang="ru-RU" dirty="0">
                <a:solidFill>
                  <a:srgbClr val="C00000"/>
                </a:solidFill>
                <a:latin typeface="Calibri"/>
                <a:ea typeface="Calibri"/>
                <a:cs typeface="Times New Roman"/>
              </a:rPr>
              <a:t/>
            </a:r>
            <a:br>
              <a:rPr lang="ru-RU" dirty="0">
                <a:solidFill>
                  <a:srgbClr val="C00000"/>
                </a:solidFill>
                <a:latin typeface="Calibri"/>
                <a:ea typeface="Calibri"/>
                <a:cs typeface="Times New Roman"/>
              </a:rPr>
            </a:br>
            <a:endParaRPr lang="ru-RU" dirty="0">
              <a:solidFill>
                <a:srgbClr val="C00000"/>
              </a:solidFill>
            </a:endParaRPr>
          </a:p>
        </p:txBody>
      </p:sp>
      <p:sp>
        <p:nvSpPr>
          <p:cNvPr id="3" name="Прямоугольник 2"/>
          <p:cNvSpPr/>
          <p:nvPr/>
        </p:nvSpPr>
        <p:spPr>
          <a:xfrm>
            <a:off x="323528" y="1844824"/>
            <a:ext cx="8640960" cy="4056495"/>
          </a:xfrm>
          <a:prstGeom prst="rect">
            <a:avLst/>
          </a:prstGeom>
        </p:spPr>
        <p:txBody>
          <a:bodyPr wrap="square">
            <a:spAutoFit/>
          </a:bodyPr>
          <a:lstStyle/>
          <a:p>
            <a:pPr>
              <a:lnSpc>
                <a:spcPct val="115000"/>
              </a:lnSpc>
              <a:buFont typeface="Arial" pitchFamily="34" charset="0"/>
              <a:buChar char="•"/>
            </a:pPr>
            <a:r>
              <a:rPr lang="ru-RU" sz="1600" dirty="0" smtClean="0">
                <a:latin typeface="Arial" pitchFamily="34" charset="0"/>
                <a:ea typeface="Calibri"/>
                <a:cs typeface="Arial" pitchFamily="34" charset="0"/>
              </a:rPr>
              <a:t> </a:t>
            </a:r>
            <a:r>
              <a:rPr lang="ru-RU" sz="1600" b="1" dirty="0">
                <a:latin typeface="Arial" pitchFamily="34" charset="0"/>
                <a:ea typeface="Calibri"/>
                <a:cs typeface="Arial" pitchFamily="34" charset="0"/>
              </a:rPr>
              <a:t>уровень освоения учебного материала;</a:t>
            </a:r>
          </a:p>
          <a:p>
            <a:pPr>
              <a:lnSpc>
                <a:spcPct val="115000"/>
              </a:lnSpc>
              <a:buFont typeface="Arial" pitchFamily="34" charset="0"/>
              <a:buChar char="•"/>
            </a:pPr>
            <a:r>
              <a:rPr lang="ru-RU" sz="1600" b="1" dirty="0" smtClean="0">
                <a:latin typeface="Arial" pitchFamily="34" charset="0"/>
                <a:ea typeface="Calibri"/>
                <a:cs typeface="Arial" pitchFamily="34" charset="0"/>
              </a:rPr>
              <a:t> </a:t>
            </a:r>
            <a:r>
              <a:rPr lang="ru-RU" sz="1600" b="1" dirty="0">
                <a:latin typeface="Arial" pitchFamily="34" charset="0"/>
                <a:ea typeface="Calibri"/>
                <a:cs typeface="Arial" pitchFamily="34" charset="0"/>
              </a:rPr>
              <a:t>уровень умения использовать теоретические знания при выполнении</a:t>
            </a:r>
          </a:p>
          <a:p>
            <a:pPr>
              <a:lnSpc>
                <a:spcPct val="115000"/>
              </a:lnSpc>
            </a:pPr>
            <a:r>
              <a:rPr lang="ru-RU" sz="1600" b="1" dirty="0">
                <a:latin typeface="Arial" pitchFamily="34" charset="0"/>
                <a:ea typeface="Calibri"/>
                <a:cs typeface="Arial" pitchFamily="34" charset="0"/>
              </a:rPr>
              <a:t>практических задач;</a:t>
            </a:r>
          </a:p>
          <a:p>
            <a:pPr>
              <a:lnSpc>
                <a:spcPct val="115000"/>
              </a:lnSpc>
              <a:buFont typeface="Arial" pitchFamily="34" charset="0"/>
              <a:buChar char="•"/>
            </a:pPr>
            <a:r>
              <a:rPr lang="ru-RU" sz="1600" b="1" dirty="0" smtClean="0">
                <a:latin typeface="Arial" pitchFamily="34" charset="0"/>
                <a:ea typeface="Calibri"/>
                <a:cs typeface="Arial" pitchFamily="34" charset="0"/>
              </a:rPr>
              <a:t> </a:t>
            </a:r>
            <a:r>
              <a:rPr lang="ru-RU" sz="1600" b="1" dirty="0">
                <a:latin typeface="Arial" pitchFamily="34" charset="0"/>
                <a:ea typeface="Calibri"/>
                <a:cs typeface="Arial" pitchFamily="34" charset="0"/>
              </a:rPr>
              <a:t>уровень умения активно использовать электронные образовательные</a:t>
            </a:r>
          </a:p>
          <a:p>
            <a:pPr>
              <a:lnSpc>
                <a:spcPct val="115000"/>
              </a:lnSpc>
            </a:pPr>
            <a:r>
              <a:rPr lang="ru-RU" sz="1600" b="1" dirty="0">
                <a:latin typeface="Arial" pitchFamily="34" charset="0"/>
                <a:ea typeface="Calibri"/>
                <a:cs typeface="Arial" pitchFamily="34" charset="0"/>
              </a:rPr>
              <a:t>ресурсы, находить требующуюся информацию, изучать ее и применять на</a:t>
            </a:r>
          </a:p>
          <a:p>
            <a:pPr>
              <a:lnSpc>
                <a:spcPct val="115000"/>
              </a:lnSpc>
            </a:pPr>
            <a:r>
              <a:rPr lang="ru-RU" sz="1600" b="1" dirty="0">
                <a:latin typeface="Arial" pitchFamily="34" charset="0"/>
                <a:ea typeface="Calibri"/>
                <a:cs typeface="Arial" pitchFamily="34" charset="0"/>
              </a:rPr>
              <a:t>практике</a:t>
            </a:r>
            <a:r>
              <a:rPr lang="ru-RU" sz="1600" b="1" dirty="0" smtClean="0">
                <a:latin typeface="Arial" pitchFamily="34" charset="0"/>
                <a:ea typeface="Calibri"/>
                <a:cs typeface="Arial" pitchFamily="34" charset="0"/>
              </a:rPr>
              <a:t>;</a:t>
            </a:r>
          </a:p>
          <a:p>
            <a:pPr>
              <a:lnSpc>
                <a:spcPct val="115000"/>
              </a:lnSpc>
              <a:buFont typeface="Arial" pitchFamily="34" charset="0"/>
              <a:buChar char="•"/>
            </a:pPr>
            <a:r>
              <a:rPr lang="ru-RU" sz="1600" b="1" dirty="0" smtClean="0">
                <a:latin typeface="Arial" pitchFamily="34" charset="0"/>
                <a:ea typeface="Calibri"/>
                <a:cs typeface="Arial" pitchFamily="34" charset="0"/>
              </a:rPr>
              <a:t> уровень </a:t>
            </a:r>
            <a:r>
              <a:rPr lang="ru-RU" sz="1600" b="1" dirty="0" err="1" smtClean="0">
                <a:latin typeface="Arial" pitchFamily="34" charset="0"/>
                <a:ea typeface="Calibri"/>
                <a:cs typeface="Arial" pitchFamily="34" charset="0"/>
              </a:rPr>
              <a:t>сформированности</a:t>
            </a:r>
            <a:r>
              <a:rPr lang="ru-RU" sz="1600" b="1" dirty="0" smtClean="0">
                <a:latin typeface="Arial" pitchFamily="34" charset="0"/>
                <a:ea typeface="Calibri"/>
                <a:cs typeface="Arial" pitchFamily="34" charset="0"/>
              </a:rPr>
              <a:t> общих и профессиональных компетенций;</a:t>
            </a:r>
            <a:endParaRPr lang="ru-RU" sz="1600" b="1" dirty="0">
              <a:latin typeface="Arial" pitchFamily="34" charset="0"/>
              <a:ea typeface="Calibri"/>
              <a:cs typeface="Arial" pitchFamily="34" charset="0"/>
            </a:endParaRPr>
          </a:p>
          <a:p>
            <a:pPr>
              <a:lnSpc>
                <a:spcPct val="115000"/>
              </a:lnSpc>
              <a:buFont typeface="Arial" pitchFamily="34" charset="0"/>
              <a:buChar char="•"/>
            </a:pPr>
            <a:r>
              <a:rPr lang="ru-RU" sz="1600" b="1" dirty="0" smtClean="0">
                <a:latin typeface="Arial" pitchFamily="34" charset="0"/>
                <a:ea typeface="Calibri"/>
                <a:cs typeface="Arial" pitchFamily="34" charset="0"/>
              </a:rPr>
              <a:t> </a:t>
            </a:r>
            <a:r>
              <a:rPr lang="ru-RU" sz="1600" b="1" dirty="0">
                <a:latin typeface="Arial" pitchFamily="34" charset="0"/>
                <a:ea typeface="Calibri"/>
                <a:cs typeface="Arial" pitchFamily="34" charset="0"/>
              </a:rPr>
              <a:t>обоснованность и четкость изложения </a:t>
            </a:r>
            <a:r>
              <a:rPr lang="ru-RU" sz="1600" b="1" dirty="0" smtClean="0">
                <a:latin typeface="Arial" pitchFamily="34" charset="0"/>
                <a:ea typeface="Calibri"/>
                <a:cs typeface="Arial" pitchFamily="34" charset="0"/>
              </a:rPr>
              <a:t>ответа;</a:t>
            </a:r>
          </a:p>
          <a:p>
            <a:pPr>
              <a:lnSpc>
                <a:spcPct val="115000"/>
              </a:lnSpc>
              <a:buFont typeface="Arial" pitchFamily="34" charset="0"/>
              <a:buChar char="•"/>
            </a:pPr>
            <a:r>
              <a:rPr lang="ru-RU" sz="1600" b="1" dirty="0" smtClean="0">
                <a:latin typeface="Arial" pitchFamily="34" charset="0"/>
                <a:ea typeface="Calibri"/>
                <a:cs typeface="Arial" pitchFamily="34" charset="0"/>
              </a:rPr>
              <a:t> оформление материала в соответствии с требованиями;</a:t>
            </a:r>
            <a:endParaRPr lang="ru-RU" sz="1600" b="1" dirty="0">
              <a:latin typeface="Arial" pitchFamily="34" charset="0"/>
              <a:ea typeface="Calibri"/>
              <a:cs typeface="Arial" pitchFamily="34" charset="0"/>
            </a:endParaRPr>
          </a:p>
          <a:p>
            <a:pPr>
              <a:lnSpc>
                <a:spcPct val="115000"/>
              </a:lnSpc>
              <a:buFont typeface="Arial" pitchFamily="34" charset="0"/>
              <a:buChar char="•"/>
            </a:pPr>
            <a:r>
              <a:rPr lang="ru-RU" sz="1600" b="1" dirty="0" smtClean="0">
                <a:latin typeface="Arial" pitchFamily="34" charset="0"/>
                <a:ea typeface="Calibri"/>
                <a:cs typeface="Arial" pitchFamily="34" charset="0"/>
              </a:rPr>
              <a:t> </a:t>
            </a:r>
            <a:r>
              <a:rPr lang="ru-RU" sz="1600" b="1" dirty="0">
                <a:latin typeface="Arial" pitchFamily="34" charset="0"/>
                <a:ea typeface="Calibri"/>
                <a:cs typeface="Arial" pitchFamily="34" charset="0"/>
              </a:rPr>
              <a:t>уровень умения четко сформулировать проблему, предложив ее решение,</a:t>
            </a:r>
          </a:p>
          <a:p>
            <a:pPr>
              <a:lnSpc>
                <a:spcPct val="115000"/>
              </a:lnSpc>
            </a:pPr>
            <a:r>
              <a:rPr lang="ru-RU" sz="1600" b="1" dirty="0">
                <a:latin typeface="Arial" pitchFamily="34" charset="0"/>
                <a:ea typeface="Calibri"/>
                <a:cs typeface="Arial" pitchFamily="34" charset="0"/>
              </a:rPr>
              <a:t>критически оценить решение и его последствия;</a:t>
            </a:r>
          </a:p>
          <a:p>
            <a:pPr>
              <a:lnSpc>
                <a:spcPct val="115000"/>
              </a:lnSpc>
              <a:buFont typeface="Arial" pitchFamily="34" charset="0"/>
              <a:buChar char="•"/>
            </a:pPr>
            <a:r>
              <a:rPr lang="ru-RU" sz="1600" b="1" dirty="0" smtClean="0">
                <a:latin typeface="Arial" pitchFamily="34" charset="0"/>
                <a:ea typeface="Calibri"/>
                <a:cs typeface="Arial" pitchFamily="34" charset="0"/>
              </a:rPr>
              <a:t> </a:t>
            </a:r>
            <a:r>
              <a:rPr lang="ru-RU" sz="1600" b="1" dirty="0">
                <a:latin typeface="Arial" pitchFamily="34" charset="0"/>
                <a:ea typeface="Calibri"/>
                <a:cs typeface="Arial" pitchFamily="34" charset="0"/>
              </a:rPr>
              <a:t>уровень умения определить, </a:t>
            </a:r>
            <a:r>
              <a:rPr lang="ru-RU" sz="1600" b="1" dirty="0" smtClean="0">
                <a:latin typeface="Arial" pitchFamily="34" charset="0"/>
                <a:ea typeface="Calibri"/>
                <a:cs typeface="Arial" pitchFamily="34" charset="0"/>
              </a:rPr>
              <a:t>проанализировать </a:t>
            </a:r>
            <a:r>
              <a:rPr lang="ru-RU" sz="1600" b="1" dirty="0">
                <a:latin typeface="Arial" pitchFamily="34" charset="0"/>
                <a:ea typeface="Calibri"/>
                <a:cs typeface="Arial" pitchFamily="34" charset="0"/>
              </a:rPr>
              <a:t>варианты действий;</a:t>
            </a:r>
          </a:p>
          <a:p>
            <a:pPr>
              <a:lnSpc>
                <a:spcPct val="115000"/>
              </a:lnSpc>
              <a:buFont typeface="Arial" pitchFamily="34" charset="0"/>
              <a:buChar char="•"/>
            </a:pPr>
            <a:r>
              <a:rPr lang="ru-RU" sz="1600" b="1" dirty="0" smtClean="0">
                <a:latin typeface="Arial" pitchFamily="34" charset="0"/>
                <a:ea typeface="Calibri"/>
                <a:cs typeface="Arial" pitchFamily="34" charset="0"/>
              </a:rPr>
              <a:t> </a:t>
            </a:r>
            <a:r>
              <a:rPr lang="ru-RU" sz="1600" b="1" dirty="0">
                <a:latin typeface="Arial" pitchFamily="34" charset="0"/>
                <a:ea typeface="Calibri"/>
                <a:cs typeface="Arial" pitchFamily="34" charset="0"/>
              </a:rPr>
              <a:t>уровень умения сформулировать собственную позицию, оценку и</a:t>
            </a:r>
          </a:p>
          <a:p>
            <a:pPr>
              <a:lnSpc>
                <a:spcPct val="115000"/>
              </a:lnSpc>
            </a:pPr>
            <a:r>
              <a:rPr lang="ru-RU" sz="1600" b="1" dirty="0">
                <a:latin typeface="Arial" pitchFamily="34" charset="0"/>
                <a:ea typeface="Calibri"/>
                <a:cs typeface="Arial" pitchFamily="34" charset="0"/>
              </a:rPr>
              <a:t>аргументировать ее.</a:t>
            </a:r>
            <a:endParaRPr lang="ru-RU" sz="1600" b="1" dirty="0">
              <a:effectLst/>
              <a:latin typeface="Arial" pitchFamily="34" charset="0"/>
              <a:ea typeface="Calibri"/>
              <a:cs typeface="Arial" pitchFamily="34" charset="0"/>
            </a:endParaRPr>
          </a:p>
        </p:txBody>
      </p:sp>
    </p:spTree>
    <p:extLst>
      <p:ext uri="{BB962C8B-B14F-4D97-AF65-F5344CB8AC3E}">
        <p14:creationId xmlns:p14="http://schemas.microsoft.com/office/powerpoint/2010/main" val="21150423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338328"/>
            <a:ext cx="8229600" cy="3090672"/>
          </a:xfrm>
        </p:spPr>
        <p:txBody>
          <a:bodyPr>
            <a:normAutofit/>
          </a:bodyPr>
          <a:lstStyle/>
          <a:p>
            <a:pPr lvl="0">
              <a:defRPr/>
            </a:pPr>
            <a:r>
              <a:rPr lang="ru-RU" sz="8800" dirty="0" smtClean="0">
                <a:solidFill>
                  <a:srgbClr val="FF0000"/>
                </a:solidFill>
                <a:latin typeface="Monotype Corsiva" pitchFamily="66" charset="0"/>
                <a:ea typeface="+mn-ea"/>
                <a:cs typeface="+mn-cs"/>
              </a:rPr>
              <a:t>Спасибо </a:t>
            </a:r>
            <a:r>
              <a:rPr lang="ru-RU" sz="8800" dirty="0">
                <a:solidFill>
                  <a:srgbClr val="FF0000"/>
                </a:solidFill>
                <a:latin typeface="Monotype Corsiva" pitchFamily="66" charset="0"/>
                <a:ea typeface="+mn-ea"/>
                <a:cs typeface="+mn-cs"/>
              </a:rPr>
              <a:t>!</a:t>
            </a:r>
            <a:r>
              <a:rPr lang="ru-RU" sz="2400" dirty="0">
                <a:solidFill>
                  <a:prstClr val="black"/>
                </a:solidFill>
                <a:latin typeface="Calibri"/>
                <a:ea typeface="+mn-ea"/>
                <a:cs typeface="+mn-cs"/>
              </a:rPr>
              <a:t/>
            </a:r>
            <a:br>
              <a:rPr lang="ru-RU" sz="2400" dirty="0">
                <a:solidFill>
                  <a:prstClr val="black"/>
                </a:solidFill>
                <a:latin typeface="Calibri"/>
                <a:ea typeface="+mn-ea"/>
                <a:cs typeface="+mn-cs"/>
              </a:rPr>
            </a:br>
            <a:r>
              <a:rPr lang="ru-RU" sz="2400" dirty="0">
                <a:solidFill>
                  <a:prstClr val="black"/>
                </a:solidFill>
                <a:latin typeface="Calibri"/>
                <a:ea typeface="+mn-ea"/>
                <a:cs typeface="+mn-cs"/>
              </a:rPr>
              <a:t/>
            </a:r>
            <a:br>
              <a:rPr lang="ru-RU" sz="2400" dirty="0">
                <a:solidFill>
                  <a:prstClr val="black"/>
                </a:solidFill>
                <a:latin typeface="Calibri"/>
                <a:ea typeface="+mn-ea"/>
                <a:cs typeface="+mn-cs"/>
              </a:rPr>
            </a:br>
            <a:endParaRPr lang="ru-RU" dirty="0"/>
          </a:p>
        </p:txBody>
      </p:sp>
      <p:pic>
        <p:nvPicPr>
          <p:cNvPr id="4" name="Picture 2" descr="Scan0004"/>
          <p:cNvPicPr>
            <a:picLocks noGrp="1" noChangeAspect="1" noChangeArrowheads="1"/>
          </p:cNvPicPr>
          <p:nvPr>
            <p:ph idx="1"/>
          </p:nvPr>
        </p:nvPicPr>
        <p:blipFill>
          <a:blip r:embed="rId2" cstate="print"/>
          <a:srcRect/>
          <a:stretch>
            <a:fillRect/>
          </a:stretch>
        </p:blipFill>
        <p:spPr bwMode="auto">
          <a:xfrm>
            <a:off x="3177204" y="2674938"/>
            <a:ext cx="2797530" cy="3451225"/>
          </a:xfrm>
          <a:prstGeom prst="rect">
            <a:avLst/>
          </a:prstGeom>
          <a:noFill/>
          <a:ln w="28575">
            <a:solidFill>
              <a:srgbClr val="000000"/>
            </a:solidFill>
            <a:miter lim="800000"/>
            <a:headEnd/>
            <a:tailEnd/>
          </a:ln>
        </p:spPr>
      </p:pic>
    </p:spTree>
    <p:extLst>
      <p:ext uri="{BB962C8B-B14F-4D97-AF65-F5344CB8AC3E}">
        <p14:creationId xmlns:p14="http://schemas.microsoft.com/office/powerpoint/2010/main" val="13223895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683568" y="181089"/>
            <a:ext cx="7848872" cy="67403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400" b="1"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Важное место в системе СПО занимает самостоятельная работа. Самостоятельная работа способствует проявлению инициативы, создает возможность действовать без руководства, посторонней помощи, проявлять творческую активность, импровизировать. Без активной деятельности самой личности невозможен процесс целенаправленного становления будущего грамотного работника.</a:t>
            </a:r>
            <a:endParaRPr kumimoji="0" lang="ru-RU" sz="24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400" b="1"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Самостоятельная работа студентов – важное звено в подготовке будущего  работника. Это первые шаги в становлении самостоятельности, без которой не может состояться квалифицированный специалист. Самостоятельность вырабатывается в течение всего обучения в </a:t>
            </a:r>
            <a:r>
              <a:rPr lang="ru-RU" sz="2400" b="1" dirty="0" smtClean="0">
                <a:solidFill>
                  <a:srgbClr val="333333"/>
                </a:solidFill>
                <a:latin typeface="Arial" pitchFamily="34" charset="0"/>
                <a:ea typeface="Times New Roman" pitchFamily="18" charset="0"/>
                <a:cs typeface="Arial" pitchFamily="34" charset="0"/>
              </a:rPr>
              <a:t>техникум</a:t>
            </a:r>
            <a:r>
              <a:rPr kumimoji="0" lang="ru-RU" sz="2400" b="1"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е, и на ее формирование нужно обращать самое серьезное внимание при подготовке студента.</a:t>
            </a:r>
            <a:endParaRPr kumimoji="0" lang="ru-RU" sz="2400" b="1"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6000" b="1" kern="0" dirty="0">
                <a:solidFill>
                  <a:srgbClr val="A50021"/>
                </a:solidFill>
                <a:latin typeface="Arial"/>
              </a:rPr>
              <a:t>определение</a:t>
            </a:r>
            <a:endParaRPr lang="ru-RU" sz="6000" dirty="0"/>
          </a:p>
        </p:txBody>
      </p:sp>
      <p:sp>
        <p:nvSpPr>
          <p:cNvPr id="4" name="Прямоугольник 3"/>
          <p:cNvSpPr/>
          <p:nvPr/>
        </p:nvSpPr>
        <p:spPr>
          <a:xfrm>
            <a:off x="539552" y="2136339"/>
            <a:ext cx="7992888" cy="3970318"/>
          </a:xfrm>
          <a:prstGeom prst="rect">
            <a:avLst/>
          </a:prstGeom>
        </p:spPr>
        <p:txBody>
          <a:bodyPr wrap="square">
            <a:spAutoFit/>
          </a:bodyPr>
          <a:lstStyle/>
          <a:p>
            <a:r>
              <a:rPr lang="ru-RU" sz="2800" b="1" dirty="0" smtClean="0">
                <a:latin typeface="Arial" pitchFamily="34" charset="0"/>
                <a:cs typeface="Arial" pitchFamily="34" charset="0"/>
              </a:rPr>
              <a:t>Самостоятельная работа студентов – это учебная, учебно-исследовательская и общественно-значимая деятельность студентов, направленная на развитие общих и профессиональных компетенций, которая осуществляется без непосредственного участия преподавателя и мастера производственного обучения, но по их заданию.</a:t>
            </a:r>
            <a:endParaRPr lang="ru-RU" sz="2800" b="1" dirty="0">
              <a:latin typeface="Arial" pitchFamily="34" charset="0"/>
              <a:cs typeface="Arial" pitchFamily="34" charset="0"/>
            </a:endParaRPr>
          </a:p>
        </p:txBody>
      </p:sp>
    </p:spTree>
    <p:extLst>
      <p:ext uri="{BB962C8B-B14F-4D97-AF65-F5344CB8AC3E}">
        <p14:creationId xmlns:p14="http://schemas.microsoft.com/office/powerpoint/2010/main" val="16836525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187624" y="548680"/>
            <a:ext cx="6552728" cy="523220"/>
          </a:xfrm>
          <a:prstGeom prst="rect">
            <a:avLst/>
          </a:prstGeom>
        </p:spPr>
        <p:txBody>
          <a:bodyPr wrap="square">
            <a:spAutoFit/>
          </a:bodyPr>
          <a:lstStyle/>
          <a:p>
            <a:pPr algn="ctr"/>
            <a:r>
              <a:rPr lang="ru-RU" sz="2800" b="1" dirty="0" smtClean="0">
                <a:latin typeface="Arial" pitchFamily="34" charset="0"/>
                <a:cs typeface="Arial" pitchFamily="34" charset="0"/>
              </a:rPr>
              <a:t>Самостоятельная работа –</a:t>
            </a:r>
            <a:endParaRPr lang="ru-RU" sz="2800" b="1" dirty="0">
              <a:latin typeface="Arial" pitchFamily="34" charset="0"/>
              <a:cs typeface="Arial" pitchFamily="34" charset="0"/>
            </a:endParaRPr>
          </a:p>
        </p:txBody>
      </p:sp>
      <p:sp>
        <p:nvSpPr>
          <p:cNvPr id="3" name="Прямоугольник 2"/>
          <p:cNvSpPr/>
          <p:nvPr/>
        </p:nvSpPr>
        <p:spPr>
          <a:xfrm>
            <a:off x="827584" y="1997839"/>
            <a:ext cx="7560840" cy="3416320"/>
          </a:xfrm>
          <a:prstGeom prst="rect">
            <a:avLst/>
          </a:prstGeom>
        </p:spPr>
        <p:txBody>
          <a:bodyPr wrap="square">
            <a:spAutoFit/>
          </a:bodyPr>
          <a:lstStyle/>
          <a:p>
            <a:r>
              <a:rPr lang="ru-RU" sz="2400" b="1" dirty="0" smtClean="0">
                <a:latin typeface="Arial" pitchFamily="34" charset="0"/>
                <a:cs typeface="Arial" pitchFamily="34" charset="0"/>
              </a:rPr>
              <a:t>это такая работа, которая выполняется без непосредственного участия учителя, но по его заданию, в специально предоставленное для этого время, при этом учащиеся, сознательно стремятся достигнуть поставленные цели, употребляя свои усилия и выражая в той или иной форме результат умственных или физических ( либо тех и других вместе) действий(  Понятие П.И. </a:t>
            </a:r>
            <a:r>
              <a:rPr lang="ru-RU" sz="2400" b="1" dirty="0" err="1" smtClean="0">
                <a:latin typeface="Arial" pitchFamily="34" charset="0"/>
                <a:cs typeface="Arial" pitchFamily="34" charset="0"/>
              </a:rPr>
              <a:t>Пидкасистого</a:t>
            </a:r>
            <a:r>
              <a:rPr lang="ru-RU" sz="2400" b="1" dirty="0" smtClean="0">
                <a:latin typeface="Arial" pitchFamily="34" charset="0"/>
                <a:cs typeface="Arial" pitchFamily="34" charset="0"/>
              </a:rPr>
              <a:t>)</a:t>
            </a:r>
            <a:endParaRPr lang="ru-RU" sz="2400" b="1" dirty="0">
              <a:latin typeface="Arial" pitchFamily="34"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99592" y="1720840"/>
            <a:ext cx="7416824" cy="4524315"/>
          </a:xfrm>
          <a:prstGeom prst="rect">
            <a:avLst/>
          </a:prstGeom>
        </p:spPr>
        <p:txBody>
          <a:bodyPr wrap="square">
            <a:spAutoFit/>
          </a:bodyPr>
          <a:lstStyle/>
          <a:p>
            <a:r>
              <a:rPr lang="ru-RU" sz="2400" b="1" dirty="0" smtClean="0">
                <a:latin typeface="Arial" pitchFamily="34" charset="0"/>
                <a:cs typeface="Arial" pitchFamily="34" charset="0"/>
              </a:rPr>
              <a:t>представляется как целенаправленная, внутренне мотивированная структурированная самим объектом в совокупности выполняемых действий и корригируемая им по процессу и результату деятельности. Её выполнение требует достаточно высокого уровня самосознания, рефлективности, самодисциплины, личной ответственности, доставляет ученику удовлетворение как процесс самосовершенствования и самопознания (Понятие </a:t>
            </a:r>
            <a:r>
              <a:rPr lang="ru-RU" sz="2400" b="1" dirty="0">
                <a:latin typeface="Arial" pitchFamily="34" charset="0"/>
                <a:cs typeface="Arial" pitchFamily="34" charset="0"/>
              </a:rPr>
              <a:t>И. А. </a:t>
            </a:r>
            <a:r>
              <a:rPr lang="ru-RU" sz="2400" b="1" dirty="0" smtClean="0">
                <a:latin typeface="Arial" pitchFamily="34" charset="0"/>
                <a:cs typeface="Arial" pitchFamily="34" charset="0"/>
              </a:rPr>
              <a:t>Зимней. )</a:t>
            </a:r>
            <a:endParaRPr lang="ru-RU" sz="2400" b="1" dirty="0">
              <a:latin typeface="Arial" pitchFamily="34" charset="0"/>
              <a:cs typeface="Arial" pitchFamily="34" charset="0"/>
            </a:endParaRPr>
          </a:p>
        </p:txBody>
      </p:sp>
      <p:sp>
        <p:nvSpPr>
          <p:cNvPr id="3" name="Прямоугольник 2"/>
          <p:cNvSpPr/>
          <p:nvPr/>
        </p:nvSpPr>
        <p:spPr>
          <a:xfrm>
            <a:off x="1187624" y="908720"/>
            <a:ext cx="6840760" cy="523220"/>
          </a:xfrm>
          <a:prstGeom prst="rect">
            <a:avLst/>
          </a:prstGeom>
        </p:spPr>
        <p:txBody>
          <a:bodyPr wrap="square">
            <a:spAutoFit/>
          </a:bodyPr>
          <a:lstStyle/>
          <a:p>
            <a:pPr algn="ctr"/>
            <a:r>
              <a:rPr lang="ru-RU" sz="2800" b="1" dirty="0" smtClean="0">
                <a:latin typeface="Arial" pitchFamily="34" charset="0"/>
                <a:cs typeface="Arial" pitchFamily="34" charset="0"/>
              </a:rPr>
              <a:t>Самостоятельная работа</a:t>
            </a:r>
            <a:endParaRPr lang="ru-RU" sz="2800" b="1" dirty="0">
              <a:latin typeface="Arial" pitchFamily="34" charset="0"/>
              <a:cs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124" y="-99392"/>
            <a:ext cx="8229600" cy="1252728"/>
          </a:xfrm>
        </p:spPr>
        <p:txBody>
          <a:bodyPr/>
          <a:lstStyle/>
          <a:p>
            <a:r>
              <a:rPr lang="ru-RU" sz="3600" b="1" kern="0" dirty="0">
                <a:solidFill>
                  <a:srgbClr val="C00000"/>
                </a:solidFill>
                <a:latin typeface="Arial"/>
              </a:rPr>
              <a:t>Цели самостоятельной работы</a:t>
            </a:r>
            <a:endParaRPr lang="ru-RU" dirty="0"/>
          </a:p>
        </p:txBody>
      </p:sp>
      <p:sp>
        <p:nvSpPr>
          <p:cNvPr id="3" name="Прямоугольник 2"/>
          <p:cNvSpPr/>
          <p:nvPr/>
        </p:nvSpPr>
        <p:spPr>
          <a:xfrm rot="10800000" flipV="1">
            <a:off x="607484" y="911622"/>
            <a:ext cx="8064896" cy="5632311"/>
          </a:xfrm>
          <a:prstGeom prst="rect">
            <a:avLst/>
          </a:prstGeom>
        </p:spPr>
        <p:txBody>
          <a:bodyPr wrap="square">
            <a:spAutoFit/>
          </a:bodyPr>
          <a:lstStyle/>
          <a:p>
            <a:pPr lvl="0"/>
            <a:r>
              <a:rPr lang="ru-RU" sz="2400" b="1" dirty="0">
                <a:solidFill>
                  <a:prstClr val="black"/>
                </a:solidFill>
                <a:latin typeface="Arial" pitchFamily="34" charset="0"/>
                <a:cs typeface="Arial" pitchFamily="34" charset="0"/>
              </a:rPr>
              <a:t>-формирование общих и профессиональных компетенций;</a:t>
            </a:r>
          </a:p>
          <a:p>
            <a:pPr lvl="0"/>
            <a:r>
              <a:rPr lang="ru-RU" sz="2400" b="1" dirty="0">
                <a:solidFill>
                  <a:prstClr val="black"/>
                </a:solidFill>
                <a:latin typeface="Arial" pitchFamily="34" charset="0"/>
                <a:cs typeface="Arial" pitchFamily="34" charset="0"/>
              </a:rPr>
              <a:t>-систематизация и закрепление полученных теоретических знаний и практических умений;</a:t>
            </a:r>
          </a:p>
          <a:p>
            <a:pPr lvl="0"/>
            <a:r>
              <a:rPr lang="ru-RU" sz="2400" b="1" dirty="0">
                <a:solidFill>
                  <a:prstClr val="black"/>
                </a:solidFill>
                <a:latin typeface="Arial" pitchFamily="34" charset="0"/>
                <a:cs typeface="Arial" pitchFamily="34" charset="0"/>
              </a:rPr>
              <a:t>-углубление и расширение теоретических знаний;</a:t>
            </a:r>
          </a:p>
          <a:p>
            <a:pPr lvl="0"/>
            <a:r>
              <a:rPr lang="ru-RU" sz="2400" b="1" dirty="0">
                <a:solidFill>
                  <a:prstClr val="black"/>
                </a:solidFill>
                <a:latin typeface="Arial" pitchFamily="34" charset="0"/>
                <a:cs typeface="Arial" pitchFamily="34" charset="0"/>
              </a:rPr>
              <a:t>-формирование умений использовать нормативную, правовую, справочную документацию и специальную литературу;</a:t>
            </a:r>
          </a:p>
          <a:p>
            <a:pPr lvl="0"/>
            <a:r>
              <a:rPr lang="ru-RU" sz="2400" b="1" dirty="0">
                <a:solidFill>
                  <a:prstClr val="black"/>
                </a:solidFill>
                <a:latin typeface="Arial" pitchFamily="34" charset="0"/>
                <a:cs typeface="Arial" pitchFamily="34" charset="0"/>
              </a:rPr>
              <a:t>-развитие познавательных способностей, самостоятельности, ответственности и организованности;</a:t>
            </a:r>
          </a:p>
          <a:p>
            <a:pPr lvl="0"/>
            <a:r>
              <a:rPr lang="ru-RU" sz="2400" b="1" dirty="0">
                <a:solidFill>
                  <a:prstClr val="black"/>
                </a:solidFill>
                <a:latin typeface="Arial" pitchFamily="34" charset="0"/>
                <a:cs typeface="Arial" pitchFamily="34" charset="0"/>
              </a:rPr>
              <a:t>-формирование самостоятельности мышления, способностей к саморазвитию, самосовершенствованию и самореализации;</a:t>
            </a:r>
          </a:p>
          <a:p>
            <a:pPr lvl="0"/>
            <a:r>
              <a:rPr lang="ru-RU" sz="2400" b="1" dirty="0">
                <a:solidFill>
                  <a:prstClr val="black"/>
                </a:solidFill>
                <a:latin typeface="Arial" pitchFamily="34" charset="0"/>
                <a:cs typeface="Arial" pitchFamily="34" charset="0"/>
              </a:rPr>
              <a:t>-развитие исследовательских умений.</a:t>
            </a:r>
          </a:p>
        </p:txBody>
      </p:sp>
    </p:spTree>
    <p:extLst>
      <p:ext uri="{BB962C8B-B14F-4D97-AF65-F5344CB8AC3E}">
        <p14:creationId xmlns:p14="http://schemas.microsoft.com/office/powerpoint/2010/main" val="28678732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38328"/>
            <a:ext cx="8229600" cy="2370592"/>
          </a:xfrm>
        </p:spPr>
        <p:txBody>
          <a:bodyPr>
            <a:normAutofit/>
          </a:bodyPr>
          <a:lstStyle/>
          <a:p>
            <a:r>
              <a:rPr lang="ru-RU" sz="3600" b="1" kern="0" dirty="0">
                <a:solidFill>
                  <a:srgbClr val="C00000"/>
                </a:solidFill>
                <a:latin typeface="Arial"/>
              </a:rPr>
              <a:t>Виды самостоятельной </a:t>
            </a:r>
            <a:r>
              <a:rPr lang="ru-RU" sz="3600" b="1" kern="0" dirty="0" smtClean="0">
                <a:solidFill>
                  <a:srgbClr val="C00000"/>
                </a:solidFill>
                <a:latin typeface="Arial"/>
              </a:rPr>
              <a:t>работы</a:t>
            </a:r>
            <a:br>
              <a:rPr lang="ru-RU" sz="3600" b="1" kern="0" dirty="0" smtClean="0">
                <a:solidFill>
                  <a:srgbClr val="C00000"/>
                </a:solidFill>
                <a:latin typeface="Arial"/>
              </a:rPr>
            </a:br>
            <a:endParaRPr lang="ru-RU" dirty="0">
              <a:solidFill>
                <a:srgbClr val="C00000"/>
              </a:solidFill>
            </a:endParaRPr>
          </a:p>
        </p:txBody>
      </p:sp>
      <p:sp>
        <p:nvSpPr>
          <p:cNvPr id="3" name="Прямоугольник 2"/>
          <p:cNvSpPr/>
          <p:nvPr/>
        </p:nvSpPr>
        <p:spPr>
          <a:xfrm>
            <a:off x="679073" y="2996952"/>
            <a:ext cx="3600400" cy="3046988"/>
          </a:xfrm>
          <a:prstGeom prst="rect">
            <a:avLst/>
          </a:prstGeom>
        </p:spPr>
        <p:txBody>
          <a:bodyPr wrap="square">
            <a:spAutoFit/>
          </a:bodyPr>
          <a:lstStyle/>
          <a:p>
            <a:pPr marL="342900" lvl="0" indent="-342900" fontAlgn="base">
              <a:spcBef>
                <a:spcPct val="20000"/>
              </a:spcBef>
              <a:spcAft>
                <a:spcPct val="0"/>
              </a:spcAft>
              <a:buClr>
                <a:srgbClr val="003366"/>
              </a:buClr>
              <a:buSzPct val="75000"/>
              <a:buFont typeface="Wingdings" pitchFamily="2" charset="2"/>
              <a:buChar char="l"/>
            </a:pPr>
            <a:r>
              <a:rPr lang="ru-RU" sz="2400" b="1" kern="0" dirty="0">
                <a:solidFill>
                  <a:srgbClr val="003366"/>
                </a:solidFill>
                <a:latin typeface="Arial"/>
              </a:rPr>
              <a:t>Аудиторная – выполняется на учебных занятиях под непосредственным руководством преподавателя и по его заданию</a:t>
            </a:r>
          </a:p>
        </p:txBody>
      </p:sp>
      <p:sp>
        <p:nvSpPr>
          <p:cNvPr id="4" name="Прямоугольник 3"/>
          <p:cNvSpPr/>
          <p:nvPr/>
        </p:nvSpPr>
        <p:spPr>
          <a:xfrm>
            <a:off x="4856254" y="3025866"/>
            <a:ext cx="3600400" cy="3120854"/>
          </a:xfrm>
          <a:prstGeom prst="rect">
            <a:avLst/>
          </a:prstGeom>
        </p:spPr>
        <p:txBody>
          <a:bodyPr wrap="square">
            <a:spAutoFit/>
          </a:bodyPr>
          <a:lstStyle/>
          <a:p>
            <a:pPr marL="342900" lvl="0" indent="-342900" fontAlgn="base">
              <a:spcBef>
                <a:spcPct val="20000"/>
              </a:spcBef>
              <a:spcAft>
                <a:spcPct val="0"/>
              </a:spcAft>
              <a:buClr>
                <a:srgbClr val="003366"/>
              </a:buClr>
              <a:buSzPct val="75000"/>
              <a:buFont typeface="Wingdings" pitchFamily="2" charset="2"/>
              <a:buChar char="l"/>
            </a:pPr>
            <a:r>
              <a:rPr lang="ru-RU" sz="2400" b="1" kern="0" dirty="0">
                <a:solidFill>
                  <a:srgbClr val="003366"/>
                </a:solidFill>
                <a:latin typeface="Arial"/>
              </a:rPr>
              <a:t>Внеаудиторная – выполняется по заданию преподавателя, но без его непосредственного участия</a:t>
            </a:r>
          </a:p>
          <a:p>
            <a:pPr marL="342900" lvl="0" indent="-342900" fontAlgn="base">
              <a:spcBef>
                <a:spcPct val="20000"/>
              </a:spcBef>
              <a:spcAft>
                <a:spcPct val="0"/>
              </a:spcAft>
              <a:buClr>
                <a:srgbClr val="003366"/>
              </a:buClr>
              <a:buSzPct val="75000"/>
              <a:buFont typeface="Wingdings" pitchFamily="2" charset="2"/>
              <a:buChar char="l"/>
            </a:pPr>
            <a:endParaRPr lang="ru-RU" sz="2400" kern="0" dirty="0">
              <a:solidFill>
                <a:srgbClr val="003366"/>
              </a:solidFill>
              <a:latin typeface="Arial"/>
            </a:endParaRPr>
          </a:p>
        </p:txBody>
      </p:sp>
    </p:spTree>
    <p:extLst>
      <p:ext uri="{BB962C8B-B14F-4D97-AF65-F5344CB8AC3E}">
        <p14:creationId xmlns:p14="http://schemas.microsoft.com/office/powerpoint/2010/main" val="8628027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dirty="0" smtClean="0">
                <a:solidFill>
                  <a:srgbClr val="C00000"/>
                </a:solidFill>
                <a:latin typeface="Arial" pitchFamily="34" charset="0"/>
                <a:cs typeface="Arial" pitchFamily="34" charset="0"/>
              </a:rPr>
              <a:t>Формы самостоятельной работы</a:t>
            </a:r>
            <a:endParaRPr lang="ru-RU" dirty="0">
              <a:solidFill>
                <a:srgbClr val="C00000"/>
              </a:solidFill>
              <a:latin typeface="Arial" pitchFamily="34" charset="0"/>
              <a:cs typeface="Arial" pitchFamily="34" charset="0"/>
            </a:endParaRPr>
          </a:p>
        </p:txBody>
      </p:sp>
      <p:sp>
        <p:nvSpPr>
          <p:cNvPr id="3" name="Прямоугольник 2"/>
          <p:cNvSpPr/>
          <p:nvPr/>
        </p:nvSpPr>
        <p:spPr>
          <a:xfrm>
            <a:off x="899592" y="2132856"/>
            <a:ext cx="5400600" cy="648072"/>
          </a:xfrm>
          <a:prstGeom prst="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sz="3600" dirty="0" smtClean="0">
                <a:solidFill>
                  <a:schemeClr val="tx1"/>
                </a:solidFill>
                <a:latin typeface="Arial" pitchFamily="34" charset="0"/>
                <a:cs typeface="Arial" pitchFamily="34" charset="0"/>
              </a:rPr>
              <a:t>фронтальная</a:t>
            </a:r>
            <a:endParaRPr lang="ru-RU" sz="3600" dirty="0">
              <a:solidFill>
                <a:schemeClr val="tx1"/>
              </a:solidFill>
              <a:latin typeface="Arial" pitchFamily="34" charset="0"/>
              <a:cs typeface="Arial" pitchFamily="34" charset="0"/>
            </a:endParaRPr>
          </a:p>
        </p:txBody>
      </p:sp>
      <p:sp>
        <p:nvSpPr>
          <p:cNvPr id="4" name="Прямоугольник 3"/>
          <p:cNvSpPr/>
          <p:nvPr/>
        </p:nvSpPr>
        <p:spPr>
          <a:xfrm>
            <a:off x="899592" y="3068960"/>
            <a:ext cx="5400600" cy="720080"/>
          </a:xfrm>
          <a:prstGeom prst="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sz="3600" dirty="0" smtClean="0">
                <a:solidFill>
                  <a:schemeClr val="tx1"/>
                </a:solidFill>
                <a:latin typeface="Arial" pitchFamily="34" charset="0"/>
                <a:cs typeface="Arial" pitchFamily="34" charset="0"/>
              </a:rPr>
              <a:t>групповая</a:t>
            </a:r>
            <a:endParaRPr lang="ru-RU" sz="3600" dirty="0">
              <a:solidFill>
                <a:schemeClr val="tx1"/>
              </a:solidFill>
              <a:latin typeface="Arial" pitchFamily="34" charset="0"/>
              <a:cs typeface="Arial" pitchFamily="34" charset="0"/>
            </a:endParaRPr>
          </a:p>
        </p:txBody>
      </p:sp>
      <p:sp>
        <p:nvSpPr>
          <p:cNvPr id="5" name="Прямоугольник 4"/>
          <p:cNvSpPr/>
          <p:nvPr/>
        </p:nvSpPr>
        <p:spPr>
          <a:xfrm>
            <a:off x="899592" y="4077072"/>
            <a:ext cx="5400600" cy="648072"/>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sz="3600" dirty="0" smtClean="0">
                <a:solidFill>
                  <a:schemeClr val="tx1"/>
                </a:solidFill>
                <a:latin typeface="Arial" pitchFamily="34" charset="0"/>
                <a:cs typeface="Arial" pitchFamily="34" charset="0"/>
              </a:rPr>
              <a:t>индивидуальная</a:t>
            </a:r>
            <a:endParaRPr lang="ru-RU" sz="3600" dirty="0">
              <a:solidFill>
                <a:schemeClr val="tx1"/>
              </a:solidFill>
              <a:latin typeface="Arial" pitchFamily="34" charset="0"/>
              <a:cs typeface="Arial" pitchFamily="34" charset="0"/>
            </a:endParaRPr>
          </a:p>
        </p:txBody>
      </p:sp>
      <p:sp>
        <p:nvSpPr>
          <p:cNvPr id="6" name="Прямоугольник 5"/>
          <p:cNvSpPr/>
          <p:nvPr/>
        </p:nvSpPr>
        <p:spPr>
          <a:xfrm>
            <a:off x="827584" y="5301208"/>
            <a:ext cx="4896544" cy="707886"/>
          </a:xfrm>
          <a:prstGeom prst="rect">
            <a:avLst/>
          </a:prstGeom>
        </p:spPr>
        <p:txBody>
          <a:bodyPr wrap="square">
            <a:spAutoFit/>
          </a:bodyPr>
          <a:lstStyle/>
          <a:p>
            <a:pPr algn="ctr"/>
            <a:r>
              <a:rPr lang="ru-RU" sz="2000" b="1" i="1" dirty="0" smtClean="0">
                <a:latin typeface="Arial" pitchFamily="34" charset="0"/>
                <a:cs typeface="Arial" pitchFamily="34" charset="0"/>
              </a:rPr>
              <a:t>Внеаудиторная самостоятельная работа</a:t>
            </a:r>
            <a:endParaRPr lang="ru-RU" sz="2000" dirty="0">
              <a:latin typeface="Arial" pitchFamily="34" charset="0"/>
              <a:cs typeface="Arial" pitchFamily="34" charset="0"/>
            </a:endParaRPr>
          </a:p>
        </p:txBody>
      </p:sp>
      <p:sp>
        <p:nvSpPr>
          <p:cNvPr id="7" name="Прямоугольник 6"/>
          <p:cNvSpPr/>
          <p:nvPr/>
        </p:nvSpPr>
        <p:spPr>
          <a:xfrm>
            <a:off x="1972284" y="6021288"/>
            <a:ext cx="5374548" cy="400110"/>
          </a:xfrm>
          <a:prstGeom prst="rect">
            <a:avLst/>
          </a:prstGeom>
          <a:solidFill>
            <a:schemeClr val="bg1"/>
          </a:solidFill>
        </p:spPr>
        <p:style>
          <a:lnRef idx="2">
            <a:schemeClr val="accent3">
              <a:shade val="50000"/>
            </a:schemeClr>
          </a:lnRef>
          <a:fillRef idx="1">
            <a:schemeClr val="accent3"/>
          </a:fillRef>
          <a:effectRef idx="0">
            <a:schemeClr val="accent3"/>
          </a:effectRef>
          <a:fontRef idx="minor">
            <a:schemeClr val="lt1"/>
          </a:fontRef>
        </p:style>
        <p:txBody>
          <a:bodyPr wrap="none">
            <a:spAutoFit/>
          </a:bodyPr>
          <a:lstStyle/>
          <a:p>
            <a:pPr algn="ctr"/>
            <a:r>
              <a:rPr lang="ru-RU" sz="2000" b="1" i="1" dirty="0" smtClean="0">
                <a:solidFill>
                  <a:srgbClr val="C00000"/>
                </a:solidFill>
                <a:latin typeface="Arial" pitchFamily="34" charset="0"/>
                <a:cs typeface="Arial" pitchFamily="34" charset="0"/>
              </a:rPr>
              <a:t>Аудиторная самостоятельная работа</a:t>
            </a:r>
            <a:endParaRPr lang="ru-RU" sz="2000" dirty="0">
              <a:solidFill>
                <a:srgbClr val="C00000"/>
              </a:solidFill>
              <a:latin typeface="Arial" pitchFamily="34" charset="0"/>
              <a:cs typeface="Arial" pitchFamily="34" charset="0"/>
            </a:endParaRPr>
          </a:p>
        </p:txBody>
      </p:sp>
      <p:sp>
        <p:nvSpPr>
          <p:cNvPr id="13" name="Правая фигурная скобка 12"/>
          <p:cNvSpPr/>
          <p:nvPr/>
        </p:nvSpPr>
        <p:spPr>
          <a:xfrm>
            <a:off x="6300192" y="3068960"/>
            <a:ext cx="360040" cy="1656184"/>
          </a:xfrm>
          <a:prstGeom prst="rightBrace">
            <a:avLst/>
          </a:prstGeom>
        </p:spPr>
        <p:style>
          <a:lnRef idx="3">
            <a:schemeClr val="dk1"/>
          </a:lnRef>
          <a:fillRef idx="0">
            <a:schemeClr val="dk1"/>
          </a:fillRef>
          <a:effectRef idx="2">
            <a:schemeClr val="dk1"/>
          </a:effectRef>
          <a:fontRef idx="minor">
            <a:schemeClr val="tx1"/>
          </a:fontRef>
        </p:style>
        <p:txBody>
          <a:bodyPr rtlCol="0" anchor="ctr"/>
          <a:lstStyle/>
          <a:p>
            <a:pPr algn="ctr"/>
            <a:endParaRPr lang="ru-RU">
              <a:ln>
                <a:solidFill>
                  <a:sysClr val="windowText" lastClr="000000"/>
                </a:solidFill>
              </a:ln>
            </a:endParaRPr>
          </a:p>
        </p:txBody>
      </p:sp>
      <p:sp>
        <p:nvSpPr>
          <p:cNvPr id="29" name="Выгнутая вниз стрелка 28"/>
          <p:cNvSpPr/>
          <p:nvPr/>
        </p:nvSpPr>
        <p:spPr>
          <a:xfrm rot="18256569">
            <a:off x="5647394" y="4464455"/>
            <a:ext cx="2004586" cy="699666"/>
          </a:xfrm>
          <a:prstGeom prst="curvedUp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ru-RU">
              <a:solidFill>
                <a:schemeClr val="tx1"/>
              </a:solidFill>
            </a:endParaRPr>
          </a:p>
        </p:txBody>
      </p:sp>
      <p:sp>
        <p:nvSpPr>
          <p:cNvPr id="30" name="Выгнутая вниз стрелка 29"/>
          <p:cNvSpPr/>
          <p:nvPr/>
        </p:nvSpPr>
        <p:spPr>
          <a:xfrm rot="16200000">
            <a:off x="6458342" y="4118397"/>
            <a:ext cx="3310189" cy="1169497"/>
          </a:xfrm>
          <a:prstGeom prst="curvedUpArrow">
            <a:avLst>
              <a:gd name="adj1" fmla="val 23460"/>
              <a:gd name="adj2" fmla="val 50000"/>
              <a:gd name="adj3" fmla="val 25000"/>
            </a:avLst>
          </a:prstGeom>
          <a:solidFill>
            <a:srgbClr val="C00000"/>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ru-RU" dirty="0">
              <a:solidFill>
                <a:srgbClr val="FF0000"/>
              </a:solidFill>
            </a:endParaRPr>
          </a:p>
        </p:txBody>
      </p:sp>
      <p:sp>
        <p:nvSpPr>
          <p:cNvPr id="31" name="Правая фигурная скобка 30"/>
          <p:cNvSpPr/>
          <p:nvPr/>
        </p:nvSpPr>
        <p:spPr>
          <a:xfrm>
            <a:off x="7092280" y="2060848"/>
            <a:ext cx="576064" cy="2664296"/>
          </a:xfrm>
          <a:prstGeom prst="rightBrace">
            <a:avLst>
              <a:gd name="adj1" fmla="val 6519"/>
              <a:gd name="adj2" fmla="val 50000"/>
            </a:avLst>
          </a:prstGeom>
        </p:spPr>
        <p:style>
          <a:lnRef idx="3">
            <a:schemeClr val="accent2"/>
          </a:lnRef>
          <a:fillRef idx="0">
            <a:schemeClr val="accent2"/>
          </a:fillRef>
          <a:effectRef idx="2">
            <a:schemeClr val="accent2"/>
          </a:effectRef>
          <a:fontRef idx="minor">
            <a:schemeClr val="tx1"/>
          </a:fontRef>
        </p:style>
        <p:txBody>
          <a:bodyPr rtlCol="0" anchor="ctr"/>
          <a:lstStyle/>
          <a:p>
            <a:pPr algn="ctr"/>
            <a:endParaRPr lang="ru-RU" dirty="0">
              <a:solidFill>
                <a:srgbClr val="C0000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475656" y="1628800"/>
            <a:ext cx="6120680" cy="3170099"/>
          </a:xfrm>
          <a:prstGeom prst="rect">
            <a:avLst/>
          </a:prstGeom>
        </p:spPr>
        <p:txBody>
          <a:bodyPr wrap="square">
            <a:spAutoFit/>
          </a:bodyPr>
          <a:lstStyle/>
          <a:p>
            <a:pPr algn="ctr"/>
            <a:r>
              <a:rPr lang="ru-RU" sz="4000" b="1" dirty="0" smtClean="0">
                <a:solidFill>
                  <a:srgbClr val="C00000"/>
                </a:solidFill>
                <a:latin typeface="Arial" pitchFamily="34" charset="0"/>
                <a:cs typeface="Arial" pitchFamily="34" charset="0"/>
              </a:rPr>
              <a:t>Сравнительный </a:t>
            </a:r>
          </a:p>
          <a:p>
            <a:pPr algn="ctr"/>
            <a:r>
              <a:rPr lang="ru-RU" sz="4000" b="1" dirty="0" smtClean="0">
                <a:solidFill>
                  <a:srgbClr val="C00000"/>
                </a:solidFill>
                <a:latin typeface="Arial" pitchFamily="34" charset="0"/>
                <a:cs typeface="Arial" pitchFamily="34" charset="0"/>
              </a:rPr>
              <a:t>анализ форм </a:t>
            </a:r>
          </a:p>
          <a:p>
            <a:pPr algn="ctr"/>
            <a:r>
              <a:rPr lang="ru-RU" sz="4000" b="1" dirty="0" smtClean="0">
                <a:solidFill>
                  <a:srgbClr val="C00000"/>
                </a:solidFill>
                <a:latin typeface="Arial" pitchFamily="34" charset="0"/>
                <a:cs typeface="Arial" pitchFamily="34" charset="0"/>
              </a:rPr>
              <a:t>самостоятельной работы </a:t>
            </a:r>
          </a:p>
          <a:p>
            <a:pPr algn="ctr"/>
            <a:r>
              <a:rPr lang="ru-RU" sz="4000" b="1" dirty="0" smtClean="0">
                <a:solidFill>
                  <a:srgbClr val="C00000"/>
                </a:solidFill>
                <a:latin typeface="Arial" pitchFamily="34" charset="0"/>
                <a:cs typeface="Arial" pitchFamily="34" charset="0"/>
              </a:rPr>
              <a:t>студентов</a:t>
            </a:r>
            <a:endParaRPr lang="ru-RU" sz="4000" dirty="0">
              <a:solidFill>
                <a:srgbClr val="C00000"/>
              </a:solidFill>
              <a:latin typeface="Arial" pitchFamily="34" charset="0"/>
              <a:cs typeface="Arial"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Волна">
  <a:themeElements>
    <a:clrScheme name="Волна">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Волна">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Волна">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704</TotalTime>
  <Words>925</Words>
  <Application>Microsoft Office PowerPoint</Application>
  <PresentationFormat>Экран (4:3)</PresentationFormat>
  <Paragraphs>119</Paragraphs>
  <Slides>19</Slides>
  <Notes>2</Notes>
  <HiddenSlides>0</HiddenSlides>
  <MMClips>0</MMClips>
  <ScaleCrop>false</ScaleCrop>
  <HeadingPairs>
    <vt:vector size="4" baseType="variant">
      <vt:variant>
        <vt:lpstr>Тема</vt:lpstr>
      </vt:variant>
      <vt:variant>
        <vt:i4>1</vt:i4>
      </vt:variant>
      <vt:variant>
        <vt:lpstr>Заголовки слайдов</vt:lpstr>
      </vt:variant>
      <vt:variant>
        <vt:i4>19</vt:i4>
      </vt:variant>
    </vt:vector>
  </HeadingPairs>
  <TitlesOfParts>
    <vt:vector size="20" baseType="lpstr">
      <vt:lpstr>Волна</vt:lpstr>
      <vt:lpstr>ОРГАНИЗАЦИЯ САМОСТОЯТЕЛЬНОЙ РАБОТЫ СТУДЕНТОВ</vt:lpstr>
      <vt:lpstr>Презентация PowerPoint</vt:lpstr>
      <vt:lpstr>определение</vt:lpstr>
      <vt:lpstr>Презентация PowerPoint</vt:lpstr>
      <vt:lpstr>Презентация PowerPoint</vt:lpstr>
      <vt:lpstr>Цели самостоятельной работы</vt:lpstr>
      <vt:lpstr>Виды самостоятельной работы </vt:lpstr>
      <vt:lpstr>Формы самостоятельной работы</vt:lpstr>
      <vt:lpstr>Презентация PowerPoint</vt:lpstr>
      <vt:lpstr>Презентация PowerPoint</vt:lpstr>
      <vt:lpstr>Формы самостоятельной работы</vt:lpstr>
      <vt:lpstr>Формы самостоятельной работы</vt:lpstr>
      <vt:lpstr>Объем время на самостоятельную работу</vt:lpstr>
      <vt:lpstr>ФОРМЫ АУДИТОРНОЙ  самостоятельной работы</vt:lpstr>
      <vt:lpstr>ФОРМЫ ВНЕАУДИТОРНОЙ  самостоятельной работы</vt:lpstr>
      <vt:lpstr>Формы контроля самостоятельной работы студентов</vt:lpstr>
      <vt:lpstr>Организация и руководство внеаудиторной самостоятельной работой</vt:lpstr>
      <vt:lpstr>Критерии оценки результатов внеаудиторной самостоятельной работы </vt:lpstr>
      <vt:lpstr>Спасибо !  </vt:lpstr>
    </vt:vector>
  </TitlesOfParts>
  <Company>RePack by SPecialiST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ОРГАНИЗАЦИЯ САМОСТОЯТЕЛЬНОЙ РАБОТЫ СТУДЕНТОВ</dc:title>
  <dc:creator>Баранов В.И.</dc:creator>
  <cp:lastModifiedBy>User</cp:lastModifiedBy>
  <cp:revision>1</cp:revision>
  <dcterms:created xsi:type="dcterms:W3CDTF">2016-02-09T13:09:07Z</dcterms:created>
  <dcterms:modified xsi:type="dcterms:W3CDTF">2018-01-23T04:37:06Z</dcterms:modified>
</cp:coreProperties>
</file>