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jpeg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8406" y="2102891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1032" name="Picture 8" descr="http://library.gimn172.kiev.ua/theme/css/images/rabota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48" y="548680"/>
            <a:ext cx="7227370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Блок-схема: альтернативный процесс 6"/>
          <p:cNvSpPr/>
          <p:nvPr userDrawn="1"/>
        </p:nvSpPr>
        <p:spPr>
          <a:xfrm>
            <a:off x="467544" y="260648"/>
            <a:ext cx="8208912" cy="6120680"/>
          </a:xfrm>
          <a:prstGeom prst="flowChartAlternateProcess">
            <a:avLst/>
          </a:prstGeom>
          <a:noFill/>
          <a:ln w="76200"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4" name="Picture 6" descr="http://900igr.net/up/datai/102758/0015-003-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695" y="3429000"/>
            <a:ext cx="3450879" cy="3789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1827634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ПРОЕКТ ПО РУССКОМУ ЯЗЫКУ</a:t>
            </a:r>
            <a:r>
              <a:rPr lang="ru-RU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/>
            </a:r>
            <a:br>
              <a:rPr lang="ru-RU" b="1" dirty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«</a:t>
            </a:r>
            <a:r>
              <a:rPr lang="ru-RU" sz="66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РИФМЫ»</a:t>
            </a:r>
            <a:endParaRPr lang="ru-RU" sz="66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endParaRPr lang="ru-RU" sz="1800" b="1" dirty="0" smtClean="0">
              <a:solidFill>
                <a:srgbClr val="7030A0"/>
              </a:solidFill>
            </a:endParaRPr>
          </a:p>
          <a:p>
            <a:pPr algn="l"/>
            <a:endParaRPr lang="ru-RU" sz="1800" b="1" dirty="0" smtClean="0">
              <a:solidFill>
                <a:srgbClr val="C00000"/>
              </a:solidFill>
            </a:endParaRPr>
          </a:p>
          <a:p>
            <a:pPr algn="l"/>
            <a:r>
              <a:rPr lang="ru-RU" sz="1800" b="1" dirty="0" smtClean="0">
                <a:solidFill>
                  <a:srgbClr val="C00000"/>
                </a:solidFill>
              </a:rPr>
              <a:t>Выполнила</a:t>
            </a:r>
          </a:p>
          <a:p>
            <a:pPr algn="l"/>
            <a:r>
              <a:rPr lang="ru-RU" sz="1800" b="1" dirty="0" smtClean="0">
                <a:solidFill>
                  <a:srgbClr val="C00000"/>
                </a:solidFill>
              </a:rPr>
              <a:t>Ученица 2 класса</a:t>
            </a:r>
          </a:p>
          <a:p>
            <a:pPr algn="l"/>
            <a:r>
              <a:rPr lang="ru-RU" sz="1800" b="1" dirty="0" err="1" smtClean="0">
                <a:solidFill>
                  <a:srgbClr val="C00000"/>
                </a:solidFill>
              </a:rPr>
              <a:t>Калеева</a:t>
            </a:r>
            <a:r>
              <a:rPr lang="ru-RU" sz="1800" b="1" dirty="0" smtClean="0">
                <a:solidFill>
                  <a:srgbClr val="C00000"/>
                </a:solidFill>
              </a:rPr>
              <a:t> Динара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23728" y="69269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МКОУ «</a:t>
            </a:r>
            <a:r>
              <a:rPr lang="ru-RU" dirty="0" err="1" smtClean="0"/>
              <a:t>Уксянская</a:t>
            </a:r>
            <a:r>
              <a:rPr lang="ru-RU" dirty="0" smtClean="0"/>
              <a:t> СОШ"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75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Рифма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Monotype Corsiva" panose="03010101010201010101" pitchFamily="66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Рифма</a:t>
            </a:r>
            <a:r>
              <a:rPr lang="ru-RU" dirty="0" smtClean="0">
                <a:latin typeface="Monotype Corsiva" panose="03010101010201010101" pitchFamily="66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Monotype Corsiva" panose="03010101010201010101" pitchFamily="66" charset="0"/>
              </a:rPr>
              <a:t>– это созвучие концов стихотворных строк</a:t>
            </a:r>
            <a:r>
              <a:rPr lang="ru-RU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.</a:t>
            </a:r>
          </a:p>
          <a:p>
            <a:r>
              <a:rPr lang="ru-RU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Monotype Corsiva" panose="03010101010201010101" pitchFamily="66" charset="0"/>
              </a:rPr>
              <a:t>Еще в древности люди сочиняли рифмы и складывали стихи.  На стихи сочиняли песни. </a:t>
            </a:r>
            <a:endParaRPr lang="ru-RU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r>
              <a:rPr lang="ru-RU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В </a:t>
            </a:r>
            <a:r>
              <a:rPr lang="ru-RU" dirty="0">
                <a:solidFill>
                  <a:srgbClr val="7030A0"/>
                </a:solidFill>
                <a:latin typeface="Monotype Corsiva" panose="03010101010201010101" pitchFamily="66" charset="0"/>
              </a:rPr>
              <a:t>основе рифмы лежит совпадение. В русской поэзии и вообще, в русском языке рифма берёт начало из народного творчества – присказок.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703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dirty="0" smtClean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Задание 1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dirty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 </a:t>
            </a:r>
            <a:r>
              <a:rPr lang="ru-RU" sz="2400" dirty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В СТИХОТВОРЕНИИ Д.ЧИАРДИ рифмуются слова</a:t>
            </a:r>
            <a:r>
              <a:rPr lang="ru-RU" sz="2400" dirty="0" smtClean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Бочка-кочка-сорочка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Листочка-точка </a:t>
            </a:r>
            <a:endParaRPr lang="ru-RU" b="1" dirty="0">
              <a:solidFill>
                <a:srgbClr val="7030A0"/>
              </a:solidFill>
            </a:endParaRP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dirty="0" smtClean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Задание 2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2400" dirty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В скороговорках есть рифмующие слова</a:t>
            </a:r>
            <a:r>
              <a:rPr lang="ru-RU" sz="2400" dirty="0" smtClean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 </a:t>
            </a:r>
            <a:r>
              <a:rPr lang="ru-RU" sz="2400" b="1" dirty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Тучки-овечки пьют воду из речки (овечки-речки)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Течет </a:t>
            </a:r>
            <a:r>
              <a:rPr lang="ru-RU" sz="2400" b="1" dirty="0">
                <a:solidFill>
                  <a:srgbClr val="7030A0"/>
                </a:solidFill>
                <a:latin typeface="Monotype Corsiva" pitchFamily="66" charset="0"/>
                <a:cs typeface="Arial" charset="0"/>
              </a:rPr>
              <a:t>речка, печет печка (речка-печка) </a:t>
            </a:r>
          </a:p>
        </p:txBody>
      </p:sp>
    </p:spTree>
    <p:extLst>
      <p:ext uri="{BB962C8B-B14F-4D97-AF65-F5344CB8AC3E}">
        <p14:creationId xmlns:p14="http://schemas.microsoft.com/office/powerpoint/2010/main" val="177573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Задание 3</a:t>
            </a:r>
          </a:p>
          <a:p>
            <a:r>
              <a:rPr lang="ru-RU" sz="2400" dirty="0">
                <a:solidFill>
                  <a:srgbClr val="7030A0"/>
                </a:solidFill>
                <a:latin typeface="Monotype Corsiva" panose="03010101010201010101" pitchFamily="66" charset="0"/>
              </a:rPr>
              <a:t>Подберите рифмующееся слово и закончите предложение</a:t>
            </a:r>
            <a:r>
              <a:rPr lang="ru-RU" sz="2400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.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Жук увидел одуванчик </a:t>
            </a:r>
            <a:endParaRPr lang="ru-RU" sz="24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И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присел, как на </a:t>
            </a: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диванчик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717032"/>
            <a:ext cx="3926210" cy="22074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3511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srgbClr val="7030A0"/>
                </a:solidFill>
                <a:latin typeface="Monotype Corsiva" panose="03010101010201010101" pitchFamily="66" charset="0"/>
              </a:rPr>
              <a:t>Задание 4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7030A0"/>
                </a:solidFill>
                <a:latin typeface="Monotype Corsiva" panose="03010101010201010101" pitchFamily="66" charset="0"/>
              </a:rPr>
              <a:t>Сочините стихи на заданные рифмы. Можно придумать смешные, забавные двустишия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1163" y="2708920"/>
            <a:ext cx="2592288" cy="2088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 Шла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курочка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 Видит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- дудочка.</a:t>
            </a:r>
          </a:p>
          <a:p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Заиграла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дудочка,</a:t>
            </a:r>
          </a:p>
          <a:p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Заплясала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курочка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53451" y="3573016"/>
            <a:ext cx="2520280" cy="2304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Испеку ватрушку, Угощу подружку. Положу в ладошку- Кушай понарошку.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24128" y="2780928"/>
            <a:ext cx="2700300" cy="1944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Птичка невеличка Меньше, чем спичка, По полю летала Комариков глотала. . </a:t>
            </a:r>
          </a:p>
        </p:txBody>
      </p:sp>
    </p:spTree>
    <p:extLst>
      <p:ext uri="{BB962C8B-B14F-4D97-AF65-F5344CB8AC3E}">
        <p14:creationId xmlns:p14="http://schemas.microsoft.com/office/powerpoint/2010/main" val="311064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Задание 5</a:t>
            </a:r>
          </a:p>
          <a:p>
            <a:pPr marL="0" indent="0">
              <a:buNone/>
            </a:pPr>
            <a:endParaRPr lang="ru-RU" dirty="0">
              <a:solidFill>
                <a:srgbClr val="7030A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492896"/>
            <a:ext cx="3384376" cy="172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Дождик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вылился из тучки, Выросли грибочков </a:t>
            </a: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кучки.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Я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возьму лукошко, </a:t>
            </a:r>
            <a:endParaRPr lang="ru-RU" sz="24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Соберу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немножко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2492896"/>
            <a:ext cx="3168352" cy="172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Здесь хорошее местечко Протекает тихо речка, На дне камушки блестят Стайку рыбок веселят.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4489549"/>
            <a:ext cx="3096344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err="1">
                <a:solidFill>
                  <a:srgbClr val="7030A0"/>
                </a:solidFill>
                <a:latin typeface="Monotype Corsiva" panose="03010101010201010101" pitchFamily="66" charset="0"/>
              </a:rPr>
              <a:t>Чики</a:t>
            </a: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, </a:t>
            </a:r>
            <a:r>
              <a:rPr lang="ru-RU" sz="2400" b="1" dirty="0" err="1" smtClean="0">
                <a:solidFill>
                  <a:srgbClr val="7030A0"/>
                </a:solidFill>
                <a:latin typeface="Monotype Corsiva" panose="03010101010201010101" pitchFamily="66" charset="0"/>
              </a:rPr>
              <a:t>чики</a:t>
            </a: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, </a:t>
            </a:r>
            <a:r>
              <a:rPr lang="ru-RU" sz="2400" b="1" dirty="0" err="1" smtClean="0">
                <a:solidFill>
                  <a:srgbClr val="7030A0"/>
                </a:solidFill>
                <a:latin typeface="Monotype Corsiva" panose="03010101010201010101" pitchFamily="66" charset="0"/>
              </a:rPr>
              <a:t>чикалочки</a:t>
            </a: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!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Едет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гусь на палочке</a:t>
            </a: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,</a:t>
            </a:r>
          </a:p>
          <a:p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А</a:t>
            </a:r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гусыня на тележке </a:t>
            </a:r>
            <a:endParaRPr lang="ru-RU" sz="24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щёлкает 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орешки.</a:t>
            </a:r>
          </a:p>
        </p:txBody>
      </p:sp>
    </p:spTree>
    <p:extLst>
      <p:ext uri="{BB962C8B-B14F-4D97-AF65-F5344CB8AC3E}">
        <p14:creationId xmlns:p14="http://schemas.microsoft.com/office/powerpoint/2010/main" val="329349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Задание 6</a:t>
            </a:r>
            <a:endParaRPr lang="ru-RU" sz="3200" dirty="0">
              <a:solidFill>
                <a:srgbClr val="7030A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rgbClr val="7030A0"/>
                </a:solidFill>
                <a:latin typeface="Monotype Corsiva" panose="03010101010201010101" pitchFamily="66" charset="0"/>
              </a:rPr>
              <a:t>Словарик </a:t>
            </a:r>
            <a:r>
              <a:rPr lang="ru-RU" sz="2400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рифм</a:t>
            </a:r>
            <a:r>
              <a:rPr lang="ru-RU" sz="2400" dirty="0">
                <a:solidFill>
                  <a:srgbClr val="7030A0"/>
                </a:solidFill>
                <a:latin typeface="Monotype Corsiva" panose="03010101010201010101" pitchFamily="66" charset="0"/>
              </a:rPr>
              <a:t>:</a:t>
            </a:r>
            <a:endParaRPr lang="ru-RU" sz="2400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Белочка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, девочка, бабочка, рамочка… </a:t>
            </a:r>
            <a:endParaRPr lang="ru-RU" sz="24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Птичка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, синичка, лисичка, невеличка… </a:t>
            </a:r>
            <a:endParaRPr lang="ru-RU" sz="24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Книжка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, стрижка, Мишка, Гришка… </a:t>
            </a:r>
            <a:endParaRPr lang="ru-RU" sz="24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Точный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, срочный, обычный, сочный… </a:t>
            </a:r>
            <a:endParaRPr lang="ru-RU" sz="24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Погремушка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, игрушка, подушка, девчушка… </a:t>
            </a:r>
            <a:endParaRPr lang="ru-RU" sz="2400" b="1" dirty="0" smtClean="0">
              <a:solidFill>
                <a:srgbClr val="7030A0"/>
              </a:solidFill>
              <a:latin typeface="Monotype Corsiva" panose="03010101010201010101" pitchFamily="66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>Ночка</a:t>
            </a:r>
            <a:r>
              <a:rPr lang="ru-RU" sz="2400" b="1" dirty="0">
                <a:solidFill>
                  <a:srgbClr val="7030A0"/>
                </a:solidFill>
                <a:latin typeface="Monotype Corsiva" panose="03010101010201010101" pitchFamily="66" charset="0"/>
              </a:rPr>
              <a:t>, бочка, точка, почка…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268760"/>
            <a:ext cx="1203974" cy="13681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026694"/>
            <a:ext cx="1042416" cy="11469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677815"/>
            <a:ext cx="1185353" cy="13079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962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СПАСИБО ЗА ВНИМАНИЕ!</a:t>
            </a:r>
            <a:endParaRPr lang="ru-RU" sz="4400" b="1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9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282</Words>
  <Application>Microsoft Office PowerPoint</Application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ПРОЕКТ ПО РУССКОМУ ЯЗЫКУ «РИФМЫ»</vt:lpstr>
      <vt:lpstr>Рифма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юлия</cp:lastModifiedBy>
  <cp:revision>15</cp:revision>
  <dcterms:created xsi:type="dcterms:W3CDTF">2017-11-28T16:44:30Z</dcterms:created>
  <dcterms:modified xsi:type="dcterms:W3CDTF">2018-01-29T14:18:07Z</dcterms:modified>
</cp:coreProperties>
</file>