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5" r:id="rId8"/>
    <p:sldId id="262" r:id="rId9"/>
    <p:sldId id="276" r:id="rId10"/>
    <p:sldId id="278" r:id="rId11"/>
    <p:sldId id="281" r:id="rId12"/>
    <p:sldId id="279" r:id="rId13"/>
    <p:sldId id="264" r:id="rId14"/>
    <p:sldId id="265" r:id="rId15"/>
    <p:sldId id="280" r:id="rId16"/>
    <p:sldId id="282" r:id="rId17"/>
    <p:sldId id="267" r:id="rId18"/>
    <p:sldId id="271" r:id="rId19"/>
    <p:sldId id="28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Растения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1996</c:v>
                </c:pt>
                <c:pt idx="1">
                  <c:v>2006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184</c:v>
                </c:pt>
                <c:pt idx="1">
                  <c:v>285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Животные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1996</c:v>
                </c:pt>
                <c:pt idx="1">
                  <c:v>2006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155</c:v>
                </c:pt>
                <c:pt idx="1">
                  <c:v>235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1996</c:v>
                </c:pt>
                <c:pt idx="1">
                  <c:v>2006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91357952"/>
        <c:axId val="91359488"/>
      </c:barChart>
      <c:catAx>
        <c:axId val="91357952"/>
        <c:scaling>
          <c:orientation val="minMax"/>
        </c:scaling>
        <c:axPos val="b"/>
        <c:numFmt formatCode="General" sourceLinked="1"/>
        <c:tickLblPos val="nextTo"/>
        <c:crossAx val="91359488"/>
        <c:crosses val="autoZero"/>
        <c:auto val="1"/>
        <c:lblAlgn val="ctr"/>
        <c:lblOffset val="100"/>
      </c:catAx>
      <c:valAx>
        <c:axId val="91359488"/>
        <c:scaling>
          <c:orientation val="minMax"/>
        </c:scaling>
        <c:axPos val="l"/>
        <c:majorGridlines/>
        <c:numFmt formatCode="General" sourceLinked="1"/>
        <c:tickLblPos val="nextTo"/>
        <c:crossAx val="913579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8851584524156743E-2"/>
          <c:y val="5.3279489911870703E-2"/>
          <c:w val="0.56756428015942451"/>
          <c:h val="0.843173265004598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находятся под угрозой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уязвимые, вызывающие сокращение численности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72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редкие растения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118</c:v>
                </c:pt>
                <c:pt idx="3">
                  <c:v>0</c:v>
                </c:pt>
              </c:numCache>
            </c:numRef>
          </c:val>
        </c:ser>
        <c:axId val="91410816"/>
        <c:axId val="91412352"/>
      </c:barChart>
      <c:catAx>
        <c:axId val="91410816"/>
        <c:scaling>
          <c:orientation val="minMax"/>
        </c:scaling>
        <c:axPos val="b"/>
        <c:tickLblPos val="nextTo"/>
        <c:crossAx val="91412352"/>
        <c:crosses val="autoZero"/>
        <c:auto val="1"/>
        <c:lblAlgn val="ctr"/>
        <c:lblOffset val="100"/>
      </c:catAx>
      <c:valAx>
        <c:axId val="91412352"/>
        <c:scaling>
          <c:orientation val="minMax"/>
        </c:scaling>
        <c:axPos val="l"/>
        <c:majorGridlines/>
        <c:numFmt formatCode="General" sourceLinked="1"/>
        <c:tickLblPos val="nextTo"/>
        <c:crossAx val="91410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FD3A5-BCE8-4F22-971D-C184E4E1C4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F613A-87DB-4597-AECE-25985BAB6E6A}">
      <dgm:prSet phldrT="[Текст]" phldr="1"/>
      <dgm:spPr/>
      <dgm:t>
        <a:bodyPr/>
        <a:lstStyle/>
        <a:p>
          <a:endParaRPr lang="ru-RU" dirty="0"/>
        </a:p>
      </dgm:t>
    </dgm:pt>
    <dgm:pt modelId="{3DE3C5CA-979A-4E7C-803C-1F6C6E0F8BD0}" type="parTrans" cxnId="{6580BA19-7E49-424F-8E3C-17B6D15BD2A5}">
      <dgm:prSet/>
      <dgm:spPr/>
      <dgm:t>
        <a:bodyPr/>
        <a:lstStyle/>
        <a:p>
          <a:endParaRPr lang="ru-RU"/>
        </a:p>
      </dgm:t>
    </dgm:pt>
    <dgm:pt modelId="{56812926-0B7F-4735-B60C-F06EB415D8C2}" type="sibTrans" cxnId="{6580BA19-7E49-424F-8E3C-17B6D15BD2A5}">
      <dgm:prSet/>
      <dgm:spPr/>
      <dgm:t>
        <a:bodyPr/>
        <a:lstStyle/>
        <a:p>
          <a:endParaRPr lang="ru-RU"/>
        </a:p>
      </dgm:t>
    </dgm:pt>
    <dgm:pt modelId="{71DBF50A-DCB6-4257-9287-5B86A607473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Информирует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какие виды животных и растений в опасности.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8522A6C-4C42-4BF9-BC6E-8FDB457D1FC5}" type="parTrans" cxnId="{44D8398F-7D26-429E-A066-F267E17DF441}">
      <dgm:prSet/>
      <dgm:spPr/>
      <dgm:t>
        <a:bodyPr/>
        <a:lstStyle/>
        <a:p>
          <a:endParaRPr lang="ru-RU"/>
        </a:p>
      </dgm:t>
    </dgm:pt>
    <dgm:pt modelId="{7EF1C95B-2BE2-4699-BD0B-7D6E5F3E2F12}" type="sibTrans" cxnId="{44D8398F-7D26-429E-A066-F267E17DF441}">
      <dgm:prSet/>
      <dgm:spPr/>
      <dgm:t>
        <a:bodyPr/>
        <a:lstStyle/>
        <a:p>
          <a:endParaRPr lang="ru-RU"/>
        </a:p>
      </dgm:t>
    </dgm:pt>
    <dgm:pt modelId="{4CF33F42-98E1-4DEE-9A6A-B4FCCED48F10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Призывает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изучать эти виды.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6346508-2384-4481-A321-46525B57800E}" type="parTrans" cxnId="{CD8CF32B-8F98-491F-8FD0-171FBD828CBB}">
      <dgm:prSet/>
      <dgm:spPr/>
      <dgm:t>
        <a:bodyPr/>
        <a:lstStyle/>
        <a:p>
          <a:endParaRPr lang="ru-RU"/>
        </a:p>
      </dgm:t>
    </dgm:pt>
    <dgm:pt modelId="{CA2FCE74-FFD3-4B33-BC9B-73D3E4877277}" type="sibTrans" cxnId="{CD8CF32B-8F98-491F-8FD0-171FBD828CBB}">
      <dgm:prSet/>
      <dgm:spPr/>
      <dgm:t>
        <a:bodyPr/>
        <a:lstStyle/>
        <a:p>
          <a:endParaRPr lang="ru-RU"/>
        </a:p>
      </dgm:t>
    </dgm:pt>
    <dgm:pt modelId="{0890F14D-921B-459B-BF51-4331F33D88DA}">
      <dgm:prSet phldrT="[Текст]" phldr="1"/>
      <dgm:spPr/>
      <dgm:t>
        <a:bodyPr/>
        <a:lstStyle/>
        <a:p>
          <a:endParaRPr lang="ru-RU" dirty="0"/>
        </a:p>
      </dgm:t>
    </dgm:pt>
    <dgm:pt modelId="{949396D4-A9F2-44CA-B309-9F9D57A7629D}" type="parTrans" cxnId="{233DE3F2-DCB9-48F1-96D0-E74E073046AC}">
      <dgm:prSet/>
      <dgm:spPr/>
      <dgm:t>
        <a:bodyPr/>
        <a:lstStyle/>
        <a:p>
          <a:endParaRPr lang="ru-RU"/>
        </a:p>
      </dgm:t>
    </dgm:pt>
    <dgm:pt modelId="{A9CD8DD5-24ED-4DE3-9EAF-72C489E8243B}" type="sibTrans" cxnId="{233DE3F2-DCB9-48F1-96D0-E74E073046AC}">
      <dgm:prSet/>
      <dgm:spPr/>
      <dgm:t>
        <a:bodyPr/>
        <a:lstStyle/>
        <a:p>
          <a:endParaRPr lang="ru-RU"/>
        </a:p>
      </dgm:t>
    </dgm:pt>
    <dgm:pt modelId="{68CFB9DE-E64D-4F4D-AA32-BADEC1936B6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Предупреждает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об исчезновении этих видов.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B0150FE-1638-48A9-ACE6-AD4EB5CFF9DA}" type="parTrans" cxnId="{8F4224A6-7685-461E-B2A5-C8799986A9CE}">
      <dgm:prSet/>
      <dgm:spPr/>
      <dgm:t>
        <a:bodyPr/>
        <a:lstStyle/>
        <a:p>
          <a:endParaRPr lang="ru-RU"/>
        </a:p>
      </dgm:t>
    </dgm:pt>
    <dgm:pt modelId="{9B05DD73-9C23-4090-AF72-25848479BE03}" type="sibTrans" cxnId="{8F4224A6-7685-461E-B2A5-C8799986A9CE}">
      <dgm:prSet/>
      <dgm:spPr/>
      <dgm:t>
        <a:bodyPr/>
        <a:lstStyle/>
        <a:p>
          <a:endParaRPr lang="ru-RU"/>
        </a:p>
      </dgm:t>
    </dgm:pt>
    <dgm:pt modelId="{DEB5EA7C-9CED-40B3-967D-D74A0200F78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Советует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как сохранить редкие виды растений и животных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2D6B28D-B1E3-4DE5-9D94-1A64FD7C5886}" type="parTrans" cxnId="{FFC5FEDA-9FBA-4A63-AD5E-9D2E45A2B389}">
      <dgm:prSet/>
      <dgm:spPr/>
      <dgm:t>
        <a:bodyPr/>
        <a:lstStyle/>
        <a:p>
          <a:endParaRPr lang="ru-RU"/>
        </a:p>
      </dgm:t>
    </dgm:pt>
    <dgm:pt modelId="{3156BE43-908A-42E7-BB2C-EA2391BDB1B3}" type="sibTrans" cxnId="{FFC5FEDA-9FBA-4A63-AD5E-9D2E45A2B389}">
      <dgm:prSet/>
      <dgm:spPr/>
      <dgm:t>
        <a:bodyPr/>
        <a:lstStyle/>
        <a:p>
          <a:endParaRPr lang="ru-RU"/>
        </a:p>
      </dgm:t>
    </dgm:pt>
    <dgm:pt modelId="{58255993-C3C1-4E08-9C74-633044C18461}">
      <dgm:prSet phldrT="[Текст]" phldr="1"/>
      <dgm:spPr/>
      <dgm:t>
        <a:bodyPr/>
        <a:lstStyle/>
        <a:p>
          <a:endParaRPr lang="ru-RU" dirty="0"/>
        </a:p>
      </dgm:t>
    </dgm:pt>
    <dgm:pt modelId="{0C1C389F-6BC4-4C37-BD74-4905626E64DD}" type="sibTrans" cxnId="{10D2DBF2-F885-40F4-A068-9BE7F056615C}">
      <dgm:prSet/>
      <dgm:spPr/>
      <dgm:t>
        <a:bodyPr/>
        <a:lstStyle/>
        <a:p>
          <a:endParaRPr lang="ru-RU"/>
        </a:p>
      </dgm:t>
    </dgm:pt>
    <dgm:pt modelId="{34A14824-559A-484B-8EE7-A1898596B143}" type="parTrans" cxnId="{10D2DBF2-F885-40F4-A068-9BE7F056615C}">
      <dgm:prSet/>
      <dgm:spPr/>
      <dgm:t>
        <a:bodyPr/>
        <a:lstStyle/>
        <a:p>
          <a:endParaRPr lang="ru-RU"/>
        </a:p>
      </dgm:t>
    </dgm:pt>
    <dgm:pt modelId="{30421A07-E2A5-4BB8-90AE-728B9CF512C5}" type="pres">
      <dgm:prSet presAssocID="{C89FD3A5-BCE8-4F22-971D-C184E4E1C4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82ECE3-4076-4785-8ECA-D15B0CCFB8C8}" type="pres">
      <dgm:prSet presAssocID="{2AEF613A-87DB-4597-AECE-25985BAB6E6A}" presName="composite" presStyleCnt="0"/>
      <dgm:spPr/>
    </dgm:pt>
    <dgm:pt modelId="{705BD46E-6586-4C7B-9826-8D0554918189}" type="pres">
      <dgm:prSet presAssocID="{2AEF613A-87DB-4597-AECE-25985BAB6E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8D03-903D-455A-92A4-7C6DEB04488D}" type="pres">
      <dgm:prSet presAssocID="{2AEF613A-87DB-4597-AECE-25985BAB6E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DE7B8-89F4-4C2A-9532-84C7315CAF90}" type="pres">
      <dgm:prSet presAssocID="{56812926-0B7F-4735-B60C-F06EB415D8C2}" presName="sp" presStyleCnt="0"/>
      <dgm:spPr/>
    </dgm:pt>
    <dgm:pt modelId="{6953612E-8327-474C-BF6E-8ECC792962A5}" type="pres">
      <dgm:prSet presAssocID="{58255993-C3C1-4E08-9C74-633044C18461}" presName="composite" presStyleCnt="0"/>
      <dgm:spPr/>
    </dgm:pt>
    <dgm:pt modelId="{9EE80B83-96AE-49AA-8A91-B08D8440DCA5}" type="pres">
      <dgm:prSet presAssocID="{58255993-C3C1-4E08-9C74-633044C1846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AE073-26B7-4695-9586-079278EEBCDC}" type="pres">
      <dgm:prSet presAssocID="{58255993-C3C1-4E08-9C74-633044C18461}" presName="descendantText" presStyleLbl="alignAcc1" presStyleIdx="1" presStyleCnt="3" custScaleX="10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907F2-9377-4A12-91D0-BBDDA6CC7A41}" type="pres">
      <dgm:prSet presAssocID="{0C1C389F-6BC4-4C37-BD74-4905626E64DD}" presName="sp" presStyleCnt="0"/>
      <dgm:spPr/>
    </dgm:pt>
    <dgm:pt modelId="{EE2893D6-815F-4E28-852E-6425B381E4D4}" type="pres">
      <dgm:prSet presAssocID="{0890F14D-921B-459B-BF51-4331F33D88DA}" presName="composite" presStyleCnt="0"/>
      <dgm:spPr/>
    </dgm:pt>
    <dgm:pt modelId="{E544BAF8-02A4-4ADA-9512-1598AEB73FD4}" type="pres">
      <dgm:prSet presAssocID="{0890F14D-921B-459B-BF51-4331F33D88D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E8758-1964-4F24-A758-A382DB766D6A}" type="pres">
      <dgm:prSet presAssocID="{0890F14D-921B-459B-BF51-4331F33D88DA}" presName="descendantText" presStyleLbl="alignAcc1" presStyleIdx="2" presStyleCnt="3" custScaleY="193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9447B-A8CB-4177-AB30-05EBADBF7E6F}" type="presOf" srcId="{0890F14D-921B-459B-BF51-4331F33D88DA}" destId="{E544BAF8-02A4-4ADA-9512-1598AEB73FD4}" srcOrd="0" destOrd="0" presId="urn:microsoft.com/office/officeart/2005/8/layout/chevron2"/>
    <dgm:cxn modelId="{72753D8D-66CB-4E06-BB69-E81A5E0480E6}" type="presOf" srcId="{4CF33F42-98E1-4DEE-9A6A-B4FCCED48F10}" destId="{CADAE073-26B7-4695-9586-079278EEBCDC}" srcOrd="0" destOrd="0" presId="urn:microsoft.com/office/officeart/2005/8/layout/chevron2"/>
    <dgm:cxn modelId="{1CB7D0FF-DE3B-4313-B2BB-88C1EA02E37E}" type="presOf" srcId="{68CFB9DE-E64D-4F4D-AA32-BADEC1936B6F}" destId="{32DE8758-1964-4F24-A758-A382DB766D6A}" srcOrd="0" destOrd="0" presId="urn:microsoft.com/office/officeart/2005/8/layout/chevron2"/>
    <dgm:cxn modelId="{F9454D00-1DE4-4643-B95F-F84AB21B864D}" type="presOf" srcId="{2AEF613A-87DB-4597-AECE-25985BAB6E6A}" destId="{705BD46E-6586-4C7B-9826-8D0554918189}" srcOrd="0" destOrd="0" presId="urn:microsoft.com/office/officeart/2005/8/layout/chevron2"/>
    <dgm:cxn modelId="{FFC5FEDA-9FBA-4A63-AD5E-9D2E45A2B389}" srcId="{0890F14D-921B-459B-BF51-4331F33D88DA}" destId="{DEB5EA7C-9CED-40B3-967D-D74A0200F787}" srcOrd="1" destOrd="0" parTransId="{42D6B28D-B1E3-4DE5-9D94-1A64FD7C5886}" sibTransId="{3156BE43-908A-42E7-BB2C-EA2391BDB1B3}"/>
    <dgm:cxn modelId="{9B531F9D-C82C-41B6-AAB5-9384A9674EB6}" type="presOf" srcId="{C89FD3A5-BCE8-4F22-971D-C184E4E1C4BF}" destId="{30421A07-E2A5-4BB8-90AE-728B9CF512C5}" srcOrd="0" destOrd="0" presId="urn:microsoft.com/office/officeart/2005/8/layout/chevron2"/>
    <dgm:cxn modelId="{6580BA19-7E49-424F-8E3C-17B6D15BD2A5}" srcId="{C89FD3A5-BCE8-4F22-971D-C184E4E1C4BF}" destId="{2AEF613A-87DB-4597-AECE-25985BAB6E6A}" srcOrd="0" destOrd="0" parTransId="{3DE3C5CA-979A-4E7C-803C-1F6C6E0F8BD0}" sibTransId="{56812926-0B7F-4735-B60C-F06EB415D8C2}"/>
    <dgm:cxn modelId="{8F4224A6-7685-461E-B2A5-C8799986A9CE}" srcId="{0890F14D-921B-459B-BF51-4331F33D88DA}" destId="{68CFB9DE-E64D-4F4D-AA32-BADEC1936B6F}" srcOrd="0" destOrd="0" parTransId="{8B0150FE-1638-48A9-ACE6-AD4EB5CFF9DA}" sibTransId="{9B05DD73-9C23-4090-AF72-25848479BE03}"/>
    <dgm:cxn modelId="{B2B34429-0A59-4C8B-8568-4F61B68FF3D8}" type="presOf" srcId="{71DBF50A-DCB6-4257-9287-5B86A607473B}" destId="{39AC8D03-903D-455A-92A4-7C6DEB04488D}" srcOrd="0" destOrd="0" presId="urn:microsoft.com/office/officeart/2005/8/layout/chevron2"/>
    <dgm:cxn modelId="{00E9AF98-ADCC-4E9E-8A73-4BE265A44371}" type="presOf" srcId="{DEB5EA7C-9CED-40B3-967D-D74A0200F787}" destId="{32DE8758-1964-4F24-A758-A382DB766D6A}" srcOrd="0" destOrd="1" presId="urn:microsoft.com/office/officeart/2005/8/layout/chevron2"/>
    <dgm:cxn modelId="{233DE3F2-DCB9-48F1-96D0-E74E073046AC}" srcId="{C89FD3A5-BCE8-4F22-971D-C184E4E1C4BF}" destId="{0890F14D-921B-459B-BF51-4331F33D88DA}" srcOrd="2" destOrd="0" parTransId="{949396D4-A9F2-44CA-B309-9F9D57A7629D}" sibTransId="{A9CD8DD5-24ED-4DE3-9EAF-72C489E8243B}"/>
    <dgm:cxn modelId="{44D8398F-7D26-429E-A066-F267E17DF441}" srcId="{2AEF613A-87DB-4597-AECE-25985BAB6E6A}" destId="{71DBF50A-DCB6-4257-9287-5B86A607473B}" srcOrd="0" destOrd="0" parTransId="{08522A6C-4C42-4BF9-BC6E-8FDB457D1FC5}" sibTransId="{7EF1C95B-2BE2-4699-BD0B-7D6E5F3E2F12}"/>
    <dgm:cxn modelId="{10D2DBF2-F885-40F4-A068-9BE7F056615C}" srcId="{C89FD3A5-BCE8-4F22-971D-C184E4E1C4BF}" destId="{58255993-C3C1-4E08-9C74-633044C18461}" srcOrd="1" destOrd="0" parTransId="{34A14824-559A-484B-8EE7-A1898596B143}" sibTransId="{0C1C389F-6BC4-4C37-BD74-4905626E64DD}"/>
    <dgm:cxn modelId="{CD8CF32B-8F98-491F-8FD0-171FBD828CBB}" srcId="{58255993-C3C1-4E08-9C74-633044C18461}" destId="{4CF33F42-98E1-4DEE-9A6A-B4FCCED48F10}" srcOrd="0" destOrd="0" parTransId="{56346508-2384-4481-A321-46525B57800E}" sibTransId="{CA2FCE74-FFD3-4B33-BC9B-73D3E4877277}"/>
    <dgm:cxn modelId="{30B44DB0-66B6-4549-8308-21A46C40D704}" type="presOf" srcId="{58255993-C3C1-4E08-9C74-633044C18461}" destId="{9EE80B83-96AE-49AA-8A91-B08D8440DCA5}" srcOrd="0" destOrd="0" presId="urn:microsoft.com/office/officeart/2005/8/layout/chevron2"/>
    <dgm:cxn modelId="{EA21671B-AB13-49FB-92DC-DAE770B5784A}" type="presParOf" srcId="{30421A07-E2A5-4BB8-90AE-728B9CF512C5}" destId="{2682ECE3-4076-4785-8ECA-D15B0CCFB8C8}" srcOrd="0" destOrd="0" presId="urn:microsoft.com/office/officeart/2005/8/layout/chevron2"/>
    <dgm:cxn modelId="{D4A1F16A-F8B3-46CA-90F0-E6AFBB19F742}" type="presParOf" srcId="{2682ECE3-4076-4785-8ECA-D15B0CCFB8C8}" destId="{705BD46E-6586-4C7B-9826-8D0554918189}" srcOrd="0" destOrd="0" presId="urn:microsoft.com/office/officeart/2005/8/layout/chevron2"/>
    <dgm:cxn modelId="{CA85250B-B224-4105-BC44-C87816FF7EDA}" type="presParOf" srcId="{2682ECE3-4076-4785-8ECA-D15B0CCFB8C8}" destId="{39AC8D03-903D-455A-92A4-7C6DEB04488D}" srcOrd="1" destOrd="0" presId="urn:microsoft.com/office/officeart/2005/8/layout/chevron2"/>
    <dgm:cxn modelId="{276D9698-BDF1-4467-AD01-838BF47338F8}" type="presParOf" srcId="{30421A07-E2A5-4BB8-90AE-728B9CF512C5}" destId="{0F5DE7B8-89F4-4C2A-9532-84C7315CAF90}" srcOrd="1" destOrd="0" presId="urn:microsoft.com/office/officeart/2005/8/layout/chevron2"/>
    <dgm:cxn modelId="{4C8D4FB8-C045-4A8F-B43A-BA0C9F5A76F5}" type="presParOf" srcId="{30421A07-E2A5-4BB8-90AE-728B9CF512C5}" destId="{6953612E-8327-474C-BF6E-8ECC792962A5}" srcOrd="2" destOrd="0" presId="urn:microsoft.com/office/officeart/2005/8/layout/chevron2"/>
    <dgm:cxn modelId="{DB3427EF-A69D-4B57-A0CE-6A2A82C252DE}" type="presParOf" srcId="{6953612E-8327-474C-BF6E-8ECC792962A5}" destId="{9EE80B83-96AE-49AA-8A91-B08D8440DCA5}" srcOrd="0" destOrd="0" presId="urn:microsoft.com/office/officeart/2005/8/layout/chevron2"/>
    <dgm:cxn modelId="{60BFC20C-0029-490D-B912-9CC225E236B4}" type="presParOf" srcId="{6953612E-8327-474C-BF6E-8ECC792962A5}" destId="{CADAE073-26B7-4695-9586-079278EEBCDC}" srcOrd="1" destOrd="0" presId="urn:microsoft.com/office/officeart/2005/8/layout/chevron2"/>
    <dgm:cxn modelId="{149A4643-AF25-4EB9-A358-F14BDB185098}" type="presParOf" srcId="{30421A07-E2A5-4BB8-90AE-728B9CF512C5}" destId="{BCD907F2-9377-4A12-91D0-BBDDA6CC7A41}" srcOrd="3" destOrd="0" presId="urn:microsoft.com/office/officeart/2005/8/layout/chevron2"/>
    <dgm:cxn modelId="{075DC43D-C894-4C38-8A67-C5D518E75D7D}" type="presParOf" srcId="{30421A07-E2A5-4BB8-90AE-728B9CF512C5}" destId="{EE2893D6-815F-4E28-852E-6425B381E4D4}" srcOrd="4" destOrd="0" presId="urn:microsoft.com/office/officeart/2005/8/layout/chevron2"/>
    <dgm:cxn modelId="{F0461608-F9E7-4186-BBEA-1E1EF13DFCD7}" type="presParOf" srcId="{EE2893D6-815F-4E28-852E-6425B381E4D4}" destId="{E544BAF8-02A4-4ADA-9512-1598AEB73FD4}" srcOrd="0" destOrd="0" presId="urn:microsoft.com/office/officeart/2005/8/layout/chevron2"/>
    <dgm:cxn modelId="{2599F244-5F31-4CE0-AE80-7E7B3264F4E9}" type="presParOf" srcId="{EE2893D6-815F-4E28-852E-6425B381E4D4}" destId="{32DE8758-1964-4F24-A758-A382DB766D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5BD46E-6586-4C7B-9826-8D0554918189}">
      <dsp:nvSpPr>
        <dsp:cNvPr id="0" name=""/>
        <dsp:cNvSpPr/>
      </dsp:nvSpPr>
      <dsp:spPr>
        <a:xfrm rot="5400000">
          <a:off x="-266441" y="404306"/>
          <a:ext cx="1685020" cy="11795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5400000">
        <a:off x="-266441" y="404306"/>
        <a:ext cx="1685020" cy="1179514"/>
      </dsp:txXfrm>
    </dsp:sp>
    <dsp:sp modelId="{39AC8D03-903D-455A-92A4-7C6DEB04488D}">
      <dsp:nvSpPr>
        <dsp:cNvPr id="0" name=""/>
        <dsp:cNvSpPr/>
      </dsp:nvSpPr>
      <dsp:spPr>
        <a:xfrm rot="5400000">
          <a:off x="3304801" y="-1987421"/>
          <a:ext cx="1095263" cy="5373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Информирует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какие виды животных и растений в опасности.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04801" y="-1987421"/>
        <a:ext cx="1095263" cy="5373213"/>
      </dsp:txXfrm>
    </dsp:sp>
    <dsp:sp modelId="{9EE80B83-96AE-49AA-8A91-B08D8440DCA5}">
      <dsp:nvSpPr>
        <dsp:cNvPr id="0" name=""/>
        <dsp:cNvSpPr/>
      </dsp:nvSpPr>
      <dsp:spPr>
        <a:xfrm rot="5400000">
          <a:off x="-266441" y="1926532"/>
          <a:ext cx="1685020" cy="11795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5400000">
        <a:off x="-266441" y="1926532"/>
        <a:ext cx="1685020" cy="1179514"/>
      </dsp:txXfrm>
    </dsp:sp>
    <dsp:sp modelId="{CADAE073-26B7-4695-9586-079278EEBCDC}">
      <dsp:nvSpPr>
        <dsp:cNvPr id="0" name=""/>
        <dsp:cNvSpPr/>
      </dsp:nvSpPr>
      <dsp:spPr>
        <a:xfrm rot="5400000">
          <a:off x="3304801" y="-492571"/>
          <a:ext cx="1095263" cy="5427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Призывает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изучать эти виды.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04801" y="-492571"/>
        <a:ext cx="1095263" cy="5427966"/>
      </dsp:txXfrm>
    </dsp:sp>
    <dsp:sp modelId="{E544BAF8-02A4-4ADA-9512-1598AEB73FD4}">
      <dsp:nvSpPr>
        <dsp:cNvPr id="0" name=""/>
        <dsp:cNvSpPr/>
      </dsp:nvSpPr>
      <dsp:spPr>
        <a:xfrm rot="5400000">
          <a:off x="-266441" y="3960794"/>
          <a:ext cx="1685020" cy="11795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5400000">
        <a:off x="-266441" y="3960794"/>
        <a:ext cx="1685020" cy="1179514"/>
      </dsp:txXfrm>
    </dsp:sp>
    <dsp:sp modelId="{32DE8758-1964-4F24-A758-A382DB766D6A}">
      <dsp:nvSpPr>
        <dsp:cNvPr id="0" name=""/>
        <dsp:cNvSpPr/>
      </dsp:nvSpPr>
      <dsp:spPr>
        <a:xfrm rot="5400000">
          <a:off x="2792765" y="1569066"/>
          <a:ext cx="2119334" cy="5373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Предупреждает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об исчезновении этих видов.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Советует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как сохранить редкие виды растений и животных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792765" y="1569066"/>
        <a:ext cx="2119334" cy="5373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9DD5-C6E8-4823-B84C-5656DFCF5251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C4D7-8906-4EF7-9456-2FA862C23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2.docme.ru/store/data/000272629_1-2a638e36e4e769312c3cd16b894201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Кононова Кристина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ученица 2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«Средняя общеобразовательная школа с.Тёпловка </a:t>
            </a:r>
            <a:r>
              <a:rPr lang="ru-RU" dirty="0" err="1">
                <a:solidFill>
                  <a:schemeClr val="tx1"/>
                </a:solidFill>
              </a:rPr>
              <a:t>Н</a:t>
            </a:r>
            <a:r>
              <a:rPr lang="ru-RU" dirty="0" err="1" smtClean="0">
                <a:solidFill>
                  <a:schemeClr val="tx1"/>
                </a:solidFill>
              </a:rPr>
              <a:t>овобурасского</a:t>
            </a:r>
            <a:r>
              <a:rPr lang="ru-RU" dirty="0" smtClean="0">
                <a:solidFill>
                  <a:schemeClr val="tx1"/>
                </a:solidFill>
              </a:rPr>
              <a:t> района Саратовской области»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Абрамова М.П.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ravnikya.ru/wp-content/gallery/kupalnitca/DSCN0954.JPG"/>
          <p:cNvPicPr>
            <a:picLocks noChangeAspect="1" noChangeArrowheads="1"/>
          </p:cNvPicPr>
          <p:nvPr/>
        </p:nvPicPr>
        <p:blipFill>
          <a:blip r:embed="rId2" cstate="print"/>
          <a:srcRect t="12721"/>
          <a:stretch>
            <a:fillRect/>
          </a:stretch>
        </p:blipFill>
        <p:spPr bwMode="auto">
          <a:xfrm>
            <a:off x="5004048" y="116632"/>
            <a:ext cx="4139952" cy="5328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32047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Категория: 2 ( уязвимый вид).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Травянистый многолетник, с  прямостоячим стеблем высотой от 15 до 90 см. Цветки одиночные , желтого цвета, до 5 см диаметром. Цветёт в мае – июне. Растёт по светлым сырым  лесам, опушкам,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окраинам болот.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 запрет сбора как декоративного растения.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archiland.biz/file/fa5eb683-04df-46d3-b0fb-7a68afa15b5e/04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2923525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332656"/>
            <a:ext cx="482453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Купальница европейская.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Тюльпан </a:t>
            </a:r>
            <a:r>
              <a:rPr lang="ru-RU" b="1" dirty="0" err="1" smtClean="0"/>
              <a:t>Шренка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 в честь Александра Ивановича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Шренка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( биолог, путешественник). Цветок до 7 см высотой, очень изменчив по форме, с лёгким приятным ароматом. Окраска  - от чисто -  белой, жёлтой, до красновато – бордовой,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сиреневой и  почти  фиолетовой, с жёлтым или чёрным пятном по центру или без него. Растет в степи. Считается одним из родоначальников первых культурных сортов.</a:t>
            </a:r>
          </a:p>
          <a:p>
            <a:endParaRPr lang="ru-RU" dirty="0"/>
          </a:p>
        </p:txBody>
      </p:sp>
      <p:pic>
        <p:nvPicPr>
          <p:cNvPr id="12290" name="Picture 2" descr="http://img-fotki.yandex.ru/get/9801/29175385.1a/0_9c401_cf3192f4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963988" cy="50989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Documents and Settings\2011\Рабочий стол\Кононова красная книга 2 класс\фото для кружка\IMG_0680.jpg"/>
          <p:cNvPicPr>
            <a:picLocks noChangeAspect="1" noChangeArrowheads="1"/>
          </p:cNvPicPr>
          <p:nvPr/>
        </p:nvPicPr>
        <p:blipFill>
          <a:blip r:embed="rId3" cstate="print"/>
          <a:srcRect l="11163" t="9767"/>
          <a:stretch>
            <a:fillRect/>
          </a:stretch>
        </p:blipFill>
        <p:spPr bwMode="auto">
          <a:xfrm>
            <a:off x="0" y="0"/>
            <a:ext cx="91678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Растения  </a:t>
            </a:r>
            <a:r>
              <a:rPr lang="ru-RU" dirty="0" err="1" smtClean="0"/>
              <a:t>Новобурасского</a:t>
            </a:r>
            <a:r>
              <a:rPr lang="ru-RU" dirty="0" smtClean="0"/>
              <a:t> района,</a:t>
            </a:r>
            <a:br>
              <a:rPr lang="ru-RU" dirty="0" smtClean="0"/>
            </a:br>
            <a:r>
              <a:rPr lang="ru-RU" dirty="0" smtClean="0"/>
              <a:t>занесённые в Красную книгу Саратовской области.</a:t>
            </a:r>
            <a:endParaRPr lang="ru-RU" dirty="0"/>
          </a:p>
        </p:txBody>
      </p:sp>
      <p:pic>
        <p:nvPicPr>
          <p:cNvPr id="1026" name="Picture 2" descr="http://zoozel.ru/gallery/images/1496262_kukushkin-len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32856"/>
            <a:ext cx="2774082" cy="4346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5796136" y="6021288"/>
            <a:ext cx="316835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Кукушкин лён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0-tub-ru.yandex.net/i?id=e000f1d07fc2c91c835f80f9a846e86a&amp;n=33&amp;h=215&amp;w=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2376264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5877272"/>
            <a:ext cx="2232248" cy="482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Гусиный лук</a:t>
            </a:r>
          </a:p>
        </p:txBody>
      </p:sp>
      <p:pic>
        <p:nvPicPr>
          <p:cNvPr id="1030" name="Picture 6" descr="http://igreen.ucoz.ru/shop_inet/Flower/son-tr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0848"/>
            <a:ext cx="3330106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43808" y="5517232"/>
            <a:ext cx="30963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Прострел луговой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Загадка.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4186808" cy="34892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Огромная кошка по лесу скачет,</a:t>
            </a:r>
            <a:br>
              <a:rPr lang="ru-RU" dirty="0" smtClean="0"/>
            </a:br>
            <a:r>
              <a:rPr lang="ru-RU" dirty="0" smtClean="0"/>
              <a:t>В ушках серёжки она не прячет,</a:t>
            </a:r>
            <a:br>
              <a:rPr lang="ru-RU" dirty="0" smtClean="0"/>
            </a:br>
            <a:r>
              <a:rPr lang="ru-RU" dirty="0" smtClean="0"/>
              <a:t>Ей не скажешь слова – брысь,</a:t>
            </a:r>
            <a:br>
              <a:rPr lang="ru-RU" dirty="0" smtClean="0"/>
            </a:br>
            <a:r>
              <a:rPr lang="ru-RU" dirty="0" smtClean="0"/>
              <a:t>Потому, что это – …</a:t>
            </a:r>
          </a:p>
          <a:p>
            <a:endParaRPr lang="ru-RU" dirty="0"/>
          </a:p>
        </p:txBody>
      </p:sp>
      <p:pic>
        <p:nvPicPr>
          <p:cNvPr id="5" name="Содержимое 3" descr="http://freeppt4u.com/u/storage/ppt_22209/eafa-1407110462-06.jpg"/>
          <p:cNvPicPr>
            <a:picLocks/>
          </p:cNvPicPr>
          <p:nvPr/>
        </p:nvPicPr>
        <p:blipFill>
          <a:blip r:embed="rId2" cstate="print"/>
          <a:srcRect l="3580" t="11137" r="51077" b="18859"/>
          <a:stretch>
            <a:fillRect/>
          </a:stretch>
        </p:blipFill>
        <p:spPr bwMode="auto">
          <a:xfrm rot="20271145">
            <a:off x="835475" y="254323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pomp3.ru/uploads/images/r/i/s/ris_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4008140" cy="4878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3096344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Рысь.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980728"/>
            <a:ext cx="5429288" cy="514543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Саратовской области рысь</a:t>
            </a:r>
          </a:p>
          <a:p>
            <a:pPr>
              <a:buNone/>
            </a:pPr>
            <a:r>
              <a:rPr lang="ru-RU" dirty="0" smtClean="0"/>
              <a:t>можно встретить в соседнем</a:t>
            </a:r>
          </a:p>
          <a:p>
            <a:pPr>
              <a:buNone/>
            </a:pPr>
            <a:r>
              <a:rPr lang="ru-RU" dirty="0" err="1" smtClean="0"/>
              <a:t>Балтайском</a:t>
            </a:r>
            <a:r>
              <a:rPr lang="ru-RU" dirty="0" smtClean="0"/>
              <a:t>  районе, а ёще</a:t>
            </a:r>
          </a:p>
          <a:p>
            <a:pPr>
              <a:buNone/>
            </a:pPr>
            <a:r>
              <a:rPr lang="ru-RU" dirty="0" smtClean="0"/>
              <a:t>Вольском , Воскресенском</a:t>
            </a:r>
          </a:p>
          <a:p>
            <a:pPr>
              <a:buNone/>
            </a:pPr>
            <a:r>
              <a:rPr lang="ru-RU" dirty="0" smtClean="0"/>
              <a:t>районах. В  нашей области</a:t>
            </a:r>
          </a:p>
          <a:p>
            <a:pPr>
              <a:buNone/>
            </a:pPr>
            <a:r>
              <a:rPr lang="ru-RU" dirty="0" smtClean="0"/>
              <a:t>насчитывается от 30 до 50</a:t>
            </a:r>
          </a:p>
          <a:p>
            <a:pPr>
              <a:buNone/>
            </a:pPr>
            <a:r>
              <a:rPr lang="ru-RU" dirty="0" smtClean="0"/>
              <a:t>зверей. Ежегодно  зимой в</a:t>
            </a:r>
          </a:p>
          <a:p>
            <a:pPr>
              <a:buNone/>
            </a:pPr>
            <a:r>
              <a:rPr lang="ru-RU" dirty="0" smtClean="0"/>
              <a:t>Саратовской области</a:t>
            </a:r>
          </a:p>
          <a:p>
            <a:pPr>
              <a:buNone/>
            </a:pPr>
            <a:r>
              <a:rPr lang="ru-RU" dirty="0" smtClean="0"/>
              <a:t>отстреливают от 2 до 5 рысей.</a:t>
            </a:r>
            <a:endParaRPr lang="ru-RU" dirty="0"/>
          </a:p>
        </p:txBody>
      </p:sp>
      <p:pic>
        <p:nvPicPr>
          <p:cNvPr id="4" name="Рисунок 3" descr="http://freeppt4u.com/u/storage/ppt_22209/eafa-1407110462-06.jpg"/>
          <p:cNvPicPr/>
          <p:nvPr/>
        </p:nvPicPr>
        <p:blipFill>
          <a:blip r:embed="rId2" cstate="print"/>
          <a:srcRect l="5965" t="10298" r="50295" b="21052"/>
          <a:stretch>
            <a:fillRect/>
          </a:stretch>
        </p:blipFill>
        <p:spPr bwMode="auto">
          <a:xfrm>
            <a:off x="6643702" y="116632"/>
            <a:ext cx="2176770" cy="2597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 descr="http://www.zapoved.ru/photos/a996/0c42/7f1a/470b/170e/cc9c/ded4/789a/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000372"/>
            <a:ext cx="331470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Животные   </a:t>
            </a:r>
            <a:r>
              <a:rPr lang="ru-RU" sz="4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района,</a:t>
            </a:r>
            <a:b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занесённые в Красную книгу Саратовской области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endParaRPr lang="ru-RU" dirty="0"/>
          </a:p>
        </p:txBody>
      </p:sp>
      <p:pic>
        <p:nvPicPr>
          <p:cNvPr id="34818" name="Picture 2" descr="http://redbook-amur.ru/images/kutora.jpg"/>
          <p:cNvPicPr>
            <a:picLocks noChangeAspect="1" noChangeArrowheads="1"/>
          </p:cNvPicPr>
          <p:nvPr/>
        </p:nvPicPr>
        <p:blipFill>
          <a:blip r:embed="rId2" cstate="print"/>
          <a:srcRect t="12901" r="10361" b="22595"/>
          <a:stretch>
            <a:fillRect/>
          </a:stretch>
        </p:blipFill>
        <p:spPr bwMode="auto">
          <a:xfrm>
            <a:off x="395536" y="3933056"/>
            <a:ext cx="410445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6165304"/>
            <a:ext cx="32038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обыкновенная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storage.surfingbird.ru/l/15/5/17/19/r2_cs7010.vk.me_n9jKnhHLDCA_a1d64cfc.jpg"/>
          <p:cNvPicPr>
            <a:picLocks noChangeAspect="1" noChangeArrowheads="1"/>
          </p:cNvPicPr>
          <p:nvPr/>
        </p:nvPicPr>
        <p:blipFill>
          <a:blip r:embed="rId3" cstate="print"/>
          <a:srcRect l="23781" t="7310" r="4875" b="13220"/>
          <a:stretch>
            <a:fillRect/>
          </a:stretch>
        </p:blipFill>
        <p:spPr bwMode="auto">
          <a:xfrm>
            <a:off x="4857752" y="1643050"/>
            <a:ext cx="4104456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822" name="Picture 6" descr="http://www.zveridikie.ru/rukokrylye/nochnica-ostrouhaya.jpg"/>
          <p:cNvPicPr>
            <a:picLocks noChangeAspect="1" noChangeArrowheads="1"/>
          </p:cNvPicPr>
          <p:nvPr/>
        </p:nvPicPr>
        <p:blipFill>
          <a:blip r:embed="rId4" cstate="print"/>
          <a:srcRect l="4725" t="3301" r="7391" b="29920"/>
          <a:stretch>
            <a:fillRect/>
          </a:stretch>
        </p:blipFill>
        <p:spPr bwMode="auto">
          <a:xfrm>
            <a:off x="179512" y="1628800"/>
            <a:ext cx="4536504" cy="2503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3528" y="3861048"/>
            <a:ext cx="32038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Ночница прудовая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8" descr="http://zoozel.ru/gallery/images/1823111_belka-s-bolshimi-yaicami.jpg"/>
          <p:cNvPicPr>
            <a:picLocks noChangeAspect="1" noChangeArrowheads="1"/>
          </p:cNvPicPr>
          <p:nvPr/>
        </p:nvPicPr>
        <p:blipFill>
          <a:blip r:embed="rId5" cstate="print"/>
          <a:srcRect l="28793" t="3820" r="12884"/>
          <a:stretch>
            <a:fillRect/>
          </a:stretch>
        </p:blipFill>
        <p:spPr bwMode="auto">
          <a:xfrm>
            <a:off x="5436096" y="4005064"/>
            <a:ext cx="3456384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788024" y="6209928"/>
            <a:ext cx="208823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Белка обыкновенная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3861048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Соня -  полчок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Соня - полчок.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Соня  внешне похожа на небольшую  белочку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серого цвета, без кисточек на круглых ушках.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Длина тела сони достигает до 18 см, а масса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колеблется от 150 до 180 граммов.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Длина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хвоста составляет 10,9-15,4 сантиметра.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Мех не длинный, но пышный. Полчки, как и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белки, очень подвижные зверьки. Эти сони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ведут ночной образ жизни. Они чаще всего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встречаются на деревьях, а на землю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практически не спускаются. Сони - полчки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строят гнезда в дуплах деревьев, а в редких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случаях делают их под упавшими деревьями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или между камнями. Питается соня полчок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семенами и ягодами, но вместе с растительностью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они могут поедать жуков, многоножек и улиток.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http://www.zooschool.ru/attach/img/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600400" cy="33924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Способы защиты редких растений и </a:t>
            </a:r>
            <a:r>
              <a:rPr lang="ru-RU" dirty="0" smtClean="0">
                <a:solidFill>
                  <a:schemeClr val="accent2"/>
                </a:solidFill>
              </a:rPr>
              <a:t>животных.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554461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Недопустимыми считаются следующие действия:</a:t>
            </a:r>
            <a:endParaRPr lang="ru-RU" dirty="0"/>
          </a:p>
          <a:p>
            <a:pPr>
              <a:buNone/>
            </a:pPr>
            <a:r>
              <a:rPr lang="ru-RU" dirty="0"/>
              <a:t>1.Травмирование или уничтожение животного.</a:t>
            </a:r>
          </a:p>
          <a:p>
            <a:pPr>
              <a:buNone/>
            </a:pPr>
            <a:r>
              <a:rPr lang="ru-RU" dirty="0"/>
              <a:t>2.Уничтожение или изъятие яиц птиц или рептилий.</a:t>
            </a:r>
          </a:p>
          <a:p>
            <a:pPr>
              <a:buNone/>
            </a:pPr>
            <a:r>
              <a:rPr lang="ru-RU" dirty="0"/>
              <a:t>3.Повреждение или уничтожение обитаемых гнёзд, нор, логовищ или других жилищ животных.</a:t>
            </a:r>
          </a:p>
          <a:p>
            <a:endParaRPr lang="ru-RU" dirty="0"/>
          </a:p>
        </p:txBody>
      </p:sp>
      <p:pic>
        <p:nvPicPr>
          <p:cNvPr id="6148" name="Picture 4" descr="http://planetadetstva.net/wp-content/uploads/2013/10/konspekt-zanyatiya-dlya-srednej-gruppy-beregite-les-les-nashe-bogatstvo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2804914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 descr="https://ds04.infourok.ru/uploads/ex/05fe/00033a4d-889ac3ca/hello_html_6946503a.png"/>
          <p:cNvPicPr>
            <a:picLocks noChangeAspect="1" noChangeArrowheads="1"/>
          </p:cNvPicPr>
          <p:nvPr/>
        </p:nvPicPr>
        <p:blipFill>
          <a:blip r:embed="rId3" cstate="print"/>
          <a:srcRect l="6248" t="4127" r="12530" b="6368"/>
          <a:stretch>
            <a:fillRect/>
          </a:stretch>
        </p:blipFill>
        <p:spPr bwMode="auto">
          <a:xfrm>
            <a:off x="6444208" y="2924944"/>
            <a:ext cx="2508609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50" name="AutoShape 6" descr="http://hotelptica.ru/photos/znaki-beregite-prirodu-dlya-detey-2671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://hotelptica.ru/photos/znaki-beregite-prirodu-dlya-detey-2671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s://doc4web.ru/uploads/files/29/28167/hello_html_2fbc1ac3.png"/>
          <p:cNvPicPr>
            <a:picLocks noChangeAspect="1" noChangeArrowheads="1"/>
          </p:cNvPicPr>
          <p:nvPr/>
        </p:nvPicPr>
        <p:blipFill>
          <a:blip r:embed="rId4" cstate="print"/>
          <a:srcRect l="10239" t="4043" r="11261" b="953"/>
          <a:stretch>
            <a:fillRect/>
          </a:stretch>
        </p:blipFill>
        <p:spPr bwMode="auto">
          <a:xfrm>
            <a:off x="5148064" y="4625752"/>
            <a:ext cx="2258293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4464496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6552728" cy="432048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Красная  </a:t>
            </a:r>
            <a:r>
              <a:rPr lang="ru-RU" dirty="0" smtClean="0">
                <a:solidFill>
                  <a:schemeClr val="accent2"/>
                </a:solidFill>
              </a:rPr>
              <a:t>книга </a:t>
            </a:r>
            <a:r>
              <a:rPr lang="ru-RU" dirty="0">
                <a:solidFill>
                  <a:schemeClr val="accent2"/>
                </a:solidFill>
              </a:rPr>
              <a:t>нужна! 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В </a:t>
            </a:r>
            <a:r>
              <a:rPr lang="ru-RU" dirty="0"/>
              <a:t>нашей области нет растений  из категории исчезнувшие. Некоторые виды </a:t>
            </a:r>
            <a:r>
              <a:rPr lang="ru-RU" dirty="0" smtClean="0"/>
              <a:t>животных и растений, </a:t>
            </a:r>
            <a:r>
              <a:rPr lang="ru-RU" dirty="0"/>
              <a:t>благодаря принятым мерам, не вызывают опасений и отнесены к категории 5. Например, </a:t>
            </a:r>
            <a:r>
              <a:rPr lang="ru-RU" b="1" dirty="0"/>
              <a:t>большая</a:t>
            </a:r>
            <a:r>
              <a:rPr lang="ru-RU" dirty="0"/>
              <a:t> </a:t>
            </a:r>
            <a:r>
              <a:rPr lang="ru-RU" b="1" dirty="0"/>
              <a:t>белая цапля, журавль </a:t>
            </a:r>
            <a:r>
              <a:rPr lang="ru-RU" b="1" dirty="0" smtClean="0"/>
              <a:t>красавка, дрофа.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Дрофа является символом Саратовской области.</a:t>
            </a:r>
          </a:p>
          <a:p>
            <a:r>
              <a:rPr lang="ru-RU" dirty="0"/>
              <a:t> </a:t>
            </a:r>
            <a:r>
              <a:rPr lang="ru-RU" b="1" dirty="0"/>
              <a:t>Будьте природе другом!</a:t>
            </a:r>
          </a:p>
        </p:txBody>
      </p:sp>
      <p:pic>
        <p:nvPicPr>
          <p:cNvPr id="3076" name="Picture 4" descr="http://oopt.aari.ru/system/files/images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91485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2.guns.ru/forums/icons/forum_pictures/002011/2011997.jpg"/>
          <p:cNvPicPr>
            <a:picLocks noChangeAspect="1" noChangeArrowheads="1"/>
          </p:cNvPicPr>
          <p:nvPr/>
        </p:nvPicPr>
        <p:blipFill>
          <a:blip r:embed="rId3" cstate="print"/>
          <a:srcRect l="9476" t="33692" r="37618" b="2084"/>
          <a:stretch>
            <a:fillRect/>
          </a:stretch>
        </p:blipFill>
        <p:spPr bwMode="auto">
          <a:xfrm>
            <a:off x="4788024" y="-183548"/>
            <a:ext cx="4355976" cy="3108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ppt4web.ru/images/1469/46800/640/img1.jpg"/>
          <p:cNvPicPr>
            <a:picLocks noChangeAspect="1" noChangeArrowheads="1"/>
          </p:cNvPicPr>
          <p:nvPr/>
        </p:nvPicPr>
        <p:blipFill>
          <a:blip r:embed="rId4" cstate="print"/>
          <a:srcRect l="3544" t="31500" r="56294" b="13376"/>
          <a:stretch>
            <a:fillRect/>
          </a:stretch>
        </p:blipFill>
        <p:spPr bwMode="auto">
          <a:xfrm>
            <a:off x="4499992" y="980728"/>
            <a:ext cx="18002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bigslide.ru/images/25/24319/960/img4.jpg"/>
          <p:cNvPicPr>
            <a:picLocks noChangeAspect="1" noChangeArrowheads="1"/>
          </p:cNvPicPr>
          <p:nvPr/>
        </p:nvPicPr>
        <p:blipFill>
          <a:blip r:embed="rId5" cstate="print"/>
          <a:srcRect l="58837" t="34650" r="13994" b="19151"/>
          <a:stretch>
            <a:fillRect/>
          </a:stretch>
        </p:blipFill>
        <p:spPr bwMode="auto">
          <a:xfrm>
            <a:off x="7020272" y="3140968"/>
            <a:ext cx="194421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420888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Как я  выбирала тему проекта?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2017 год – Год экологии.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экология приводит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исчезают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растения.</a:t>
            </a:r>
          </a:p>
        </p:txBody>
      </p:sp>
      <p:pic>
        <p:nvPicPr>
          <p:cNvPr id="5" name="Рисунок 4" descr="http://freeppt4u.com/u/storage/ppt_22209/eafa-1407110462-06.jpg"/>
          <p:cNvPicPr/>
          <p:nvPr/>
        </p:nvPicPr>
        <p:blipFill>
          <a:blip r:embed="rId2" cstate="print"/>
          <a:srcRect l="3689" t="11851" r="52047" b="20007"/>
          <a:stretch>
            <a:fillRect/>
          </a:stretch>
        </p:blipFill>
        <p:spPr bwMode="auto">
          <a:xfrm>
            <a:off x="755576" y="2924944"/>
            <a:ext cx="1714512" cy="223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2.docme.ru/store/data/000272629_1-2a638e36e4e769312c3cd16b894201c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05064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Список использованной литературы.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 </a:t>
            </a:r>
            <a:r>
              <a:rPr lang="ru-RU" dirty="0"/>
              <a:t>Интернет. </a:t>
            </a:r>
            <a:r>
              <a:rPr lang="ru-RU" dirty="0" err="1"/>
              <a:t>Википедия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Красная книга Саратовской области. Растения, грибы, лишайники. Животные. – Саратов: Регион. </a:t>
            </a:r>
            <a:r>
              <a:rPr lang="ru-RU" dirty="0" err="1"/>
              <a:t>Приволж</a:t>
            </a:r>
            <a:r>
              <a:rPr lang="ru-RU" dirty="0"/>
              <a:t>. изд-во «Детская книга», 1996.–264 с.  </a:t>
            </a:r>
          </a:p>
          <a:p>
            <a:pPr lvl="0"/>
            <a:r>
              <a:rPr lang="ru-RU" dirty="0"/>
              <a:t> Красная книга Саратовской области: Растения, грибы, лишайники. </a:t>
            </a:r>
            <a:r>
              <a:rPr lang="ru-RU" dirty="0" err="1"/>
              <a:t>Животные.-Саратов</a:t>
            </a:r>
            <a:r>
              <a:rPr lang="ru-RU" dirty="0"/>
              <a:t>: Изд-во </a:t>
            </a:r>
            <a:r>
              <a:rPr lang="ru-RU" dirty="0" err="1" smtClean="0"/>
              <a:t>Торгпром</a:t>
            </a:r>
            <a:r>
              <a:rPr lang="ru-RU" dirty="0"/>
              <a:t>. Палаты, 2006. – 528 с. </a:t>
            </a:r>
          </a:p>
          <a:p>
            <a:pPr lvl="0"/>
            <a:r>
              <a:rPr lang="ru-RU" dirty="0" err="1"/>
              <a:t>Мякшева</a:t>
            </a:r>
            <a:r>
              <a:rPr lang="ru-RU" dirty="0"/>
              <a:t> Л.В. Краеведение. Саратовский край. Начальная </a:t>
            </a:r>
            <a:r>
              <a:rPr lang="ru-RU" dirty="0" err="1" smtClean="0"/>
              <a:t>школа.Саратов</a:t>
            </a:r>
            <a:r>
              <a:rPr lang="ru-RU" dirty="0"/>
              <a:t>: Лицей, 2010г                     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Красная книга 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Саратовской области.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reeppt4u.com/u/storage/ppt_22209/eafa-1407110462-06.jpg"/>
          <p:cNvPicPr>
            <a:picLocks noGrp="1"/>
          </p:cNvPicPr>
          <p:nvPr>
            <p:ph idx="1"/>
          </p:nvPr>
        </p:nvPicPr>
        <p:blipFill>
          <a:blip r:embed="rId2" cstate="print"/>
          <a:srcRect l="3580" t="11137" r="51077" b="18859"/>
          <a:stretch>
            <a:fillRect/>
          </a:stretch>
        </p:blipFill>
        <p:spPr bwMode="auto">
          <a:xfrm>
            <a:off x="179512" y="1340768"/>
            <a:ext cx="2736304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143240" y="1428736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Животный  и растительный мир области  значительно изменился за последние несколько десятилетий.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43240" y="3071810"/>
            <a:ext cx="52920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Красная книга необходима для принятия и осуществления мер по охране и  восстановлению редких и находящихся под угрозой исчезновения грибов, лишайников, растений и животных.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332656"/>
          <a:ext cx="65527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Содержимое 3" descr="http://freeppt4u.com/u/storage/ppt_22209/eafa-1407110462-06.jpg"/>
          <p:cNvPicPr>
            <a:picLocks noGrp="1"/>
          </p:cNvPicPr>
          <p:nvPr>
            <p:ph idx="1"/>
          </p:nvPr>
        </p:nvPicPr>
        <p:blipFill>
          <a:blip r:embed="rId7" cstate="print"/>
          <a:srcRect l="3580" t="11137" r="51077" b="18859"/>
          <a:stretch>
            <a:fillRect/>
          </a:stretch>
        </p:blipFill>
        <p:spPr bwMode="auto">
          <a:xfrm>
            <a:off x="6786578" y="1357298"/>
            <a:ext cx="22145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4u.com/u/storage/ppt_22209/eafa-1407110462-06.jpg"/>
          <p:cNvPicPr>
            <a:picLocks/>
          </p:cNvPicPr>
          <p:nvPr/>
        </p:nvPicPr>
        <p:blipFill>
          <a:blip r:embed="rId2" cstate="print"/>
          <a:srcRect l="3580" t="11137" r="51077" b="18859"/>
          <a:stretch>
            <a:fillRect/>
          </a:stretch>
        </p:blipFill>
        <p:spPr bwMode="auto">
          <a:xfrm>
            <a:off x="539552" y="188640"/>
            <a:ext cx="172819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1996 </a:t>
            </a:r>
            <a:r>
              <a:rPr lang="ru-RU" sz="7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7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часть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«Растения, грибы, лишайники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 часть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«Животные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4800" dirty="0"/>
              <a:t>В книге было </a:t>
            </a:r>
            <a:r>
              <a:rPr lang="ru-RU" sz="4800" dirty="0" smtClean="0"/>
              <a:t>приведено</a:t>
            </a:r>
          </a:p>
          <a:p>
            <a:pPr>
              <a:buNone/>
            </a:pPr>
            <a:r>
              <a:rPr lang="ru-RU" sz="4800" dirty="0" smtClean="0"/>
              <a:t>описание  </a:t>
            </a:r>
            <a:r>
              <a:rPr lang="ru-RU" sz="4800" dirty="0" smtClean="0">
                <a:solidFill>
                  <a:schemeClr val="accent2"/>
                </a:solidFill>
              </a:rPr>
              <a:t>404</a:t>
            </a:r>
            <a:r>
              <a:rPr lang="ru-RU" sz="4800" dirty="0" smtClean="0"/>
              <a:t> </a:t>
            </a:r>
            <a:r>
              <a:rPr lang="ru-RU" sz="4800" dirty="0"/>
              <a:t>видов </a:t>
            </a:r>
            <a:r>
              <a:rPr lang="ru-RU" sz="4800" dirty="0" smtClean="0"/>
              <a:t>названий</a:t>
            </a:r>
          </a:p>
          <a:p>
            <a:pPr>
              <a:buNone/>
            </a:pPr>
            <a:r>
              <a:rPr lang="ru-RU" sz="4800" dirty="0" smtClean="0"/>
              <a:t>представителей </a:t>
            </a:r>
            <a:r>
              <a:rPr lang="ru-RU" sz="4800" dirty="0"/>
              <a:t>живой природы.  </a:t>
            </a: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2006 </a:t>
            </a:r>
            <a:r>
              <a:rPr lang="ru-RU" sz="6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6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59"/>
            <a:ext cx="6336704" cy="15841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  исчезающих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увеличилось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541 вида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грибов,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лишайников, растений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dirty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4" name="Содержимое 3" descr="http://freeppt4u.com/u/storage/ppt_22209/eafa-1407110462-06.jpg"/>
          <p:cNvPicPr>
            <a:picLocks/>
          </p:cNvPicPr>
          <p:nvPr/>
        </p:nvPicPr>
        <p:blipFill>
          <a:blip r:embed="rId2" cstate="print"/>
          <a:srcRect l="3580" t="11137" r="51077" b="18859"/>
          <a:stretch>
            <a:fillRect/>
          </a:stretch>
        </p:blipFill>
        <p:spPr bwMode="auto">
          <a:xfrm>
            <a:off x="6876256" y="116632"/>
            <a:ext cx="21602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467544" y="3140968"/>
          <a:ext cx="82296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Растения в Красную книгу Саратовской области занесены  по категориям.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Опрос учащихся начальной </a:t>
            </a:r>
            <a:r>
              <a:rPr lang="ru-RU" b="1" dirty="0" smtClean="0">
                <a:solidFill>
                  <a:schemeClr val="accent2"/>
                </a:solidFill>
              </a:rPr>
              <a:t>школы.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7864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82305"/>
                <a:gridCol w="1875295"/>
                <a:gridCol w="1828800"/>
                <a:gridCol w="1828800"/>
                <a:gridCol w="1828800"/>
              </a:tblGrid>
              <a:tr h="7032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класс 1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ru-RU" baseline="0" dirty="0" smtClean="0"/>
                        <a:t> 11 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</a:p>
                    <a:p>
                      <a:r>
                        <a:rPr lang="ru-RU" dirty="0" smtClean="0"/>
                        <a:t>(17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</a:t>
                      </a:r>
                    </a:p>
                    <a:p>
                      <a:r>
                        <a:rPr lang="ru-RU" dirty="0" smtClean="0"/>
                        <a:t>(16 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</a:t>
                      </a:r>
                    </a:p>
                    <a:p>
                      <a:r>
                        <a:rPr lang="ru-RU" dirty="0" smtClean="0"/>
                        <a:t>(15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чел)</a:t>
                      </a:r>
                      <a:endParaRPr lang="ru-RU" dirty="0"/>
                    </a:p>
                  </a:txBody>
                  <a:tcPr/>
                </a:tc>
              </a:tr>
              <a:tr h="1432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Знают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существовании Красной книги Саратовской области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12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4208"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Знают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растения, занесённые в Красную книгу.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7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7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8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8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Знают животных, занесённых в Красную книгу.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11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10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11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7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Назвали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основную причину снижения видов растений и животных.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Брако</a:t>
                      </a:r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ньерство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Брако</a:t>
                      </a:r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ньерство</a:t>
                      </a:r>
                      <a:endParaRPr lang="ru-RU" sz="2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Брако</a:t>
                      </a:r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ньерство</a:t>
                      </a:r>
                      <a:endParaRPr lang="ru-RU" sz="2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Брако</a:t>
                      </a:r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ньерство</a:t>
                      </a:r>
                      <a:endParaRPr lang="ru-RU" sz="2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492896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Выпас  скота</a:t>
            </a:r>
            <a:endParaRPr lang="ru-RU" sz="5400" b="1" cap="none" spc="0" dirty="0">
              <a:ln w="18000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340768"/>
            <a:ext cx="53794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Браконьерст</a:t>
            </a:r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4653136"/>
            <a:ext cx="4304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Вырубка леса</a:t>
            </a:r>
            <a:endParaRPr lang="ru-RU" sz="5400" b="1" cap="none" spc="0" dirty="0">
              <a:ln w="18000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3645024"/>
            <a:ext cx="4905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Распашка лугов</a:t>
            </a:r>
            <a:endParaRPr lang="ru-RU" sz="5400" b="1" cap="none" spc="0" dirty="0">
              <a:ln w="18000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60648"/>
            <a:ext cx="31630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Причины: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5589240"/>
            <a:ext cx="547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Сбор населением</a:t>
            </a:r>
            <a:endParaRPr lang="ru-RU" sz="5400" b="1" cap="none" spc="0" dirty="0">
              <a:ln w="18000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314" name="AutoShape 2" descr="https://atlasprirodirossii.ru/wp-content/uploads/2012/02/Unichtozhenie-lesov-v-Rossii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atlasprirodirossii.ru/wp-content/uploads/2012/02/Unichtozhenie-lesov-v-Rossi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002650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Picture 6" descr="http://www.vt-inform.ru/upload/iblock/8b4/554bd0f846817f978772299a141d7f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880320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0" name="Picture 8" descr="http://www.vladtime.ru/uploads/posts/2017-02/1488271067_426dfadc7424d09e9802754e9cb31f6309acc1c9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302433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2" name="Picture 10" descr="http://priziv34.ru/media/cache/f9/1c/85/e6/ca/ca/f91c85e6caca1f6e0716d5267c259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3204761" cy="1988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748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Как я  выбирала тему проекта? </vt:lpstr>
      <vt:lpstr>Красная книга Саратовской области.</vt:lpstr>
      <vt:lpstr>Слайд 4</vt:lpstr>
      <vt:lpstr>1996 год</vt:lpstr>
      <vt:lpstr>2006 год</vt:lpstr>
      <vt:lpstr>Растения в Красную книгу Саратовской области занесены  по категориям.</vt:lpstr>
      <vt:lpstr>Опрос учащихся начальной школы.</vt:lpstr>
      <vt:lpstr> </vt:lpstr>
      <vt:lpstr>Слайд 10</vt:lpstr>
      <vt:lpstr>Тюльпан Шренка</vt:lpstr>
      <vt:lpstr>Растения  Новобурасского района, занесённые в Красную книгу Саратовской области.</vt:lpstr>
      <vt:lpstr>Загадка.</vt:lpstr>
      <vt:lpstr>Рысь.</vt:lpstr>
      <vt:lpstr>Животные   Новобурасского   района, занесённые в Красную книгу Саратовской области.</vt:lpstr>
      <vt:lpstr>Соня - полчок.</vt:lpstr>
      <vt:lpstr>Способы защиты редких растений и животных.</vt:lpstr>
      <vt:lpstr>Выводы:</vt:lpstr>
      <vt:lpstr>Слайд 19</vt:lpstr>
      <vt:lpstr>Список использованной литературы. 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Саратовской области </dc:title>
  <dc:creator>2011</dc:creator>
  <cp:lastModifiedBy>2011</cp:lastModifiedBy>
  <cp:revision>68</cp:revision>
  <dcterms:created xsi:type="dcterms:W3CDTF">2017-04-17T16:03:34Z</dcterms:created>
  <dcterms:modified xsi:type="dcterms:W3CDTF">2018-01-11T14:46:06Z</dcterms:modified>
</cp:coreProperties>
</file>