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8" r:id="rId4"/>
    <p:sldId id="276" r:id="rId5"/>
    <p:sldId id="259" r:id="rId6"/>
    <p:sldId id="260" r:id="rId7"/>
    <p:sldId id="261" r:id="rId8"/>
    <p:sldId id="262" r:id="rId9"/>
    <p:sldId id="264" r:id="rId10"/>
    <p:sldId id="267" r:id="rId11"/>
    <p:sldId id="265" r:id="rId12"/>
    <p:sldId id="263" r:id="rId13"/>
    <p:sldId id="279" r:id="rId14"/>
    <p:sldId id="266" r:id="rId15"/>
    <p:sldId id="280" r:id="rId16"/>
    <p:sldId id="275" r:id="rId17"/>
    <p:sldId id="273" r:id="rId18"/>
    <p:sldId id="274" r:id="rId19"/>
    <p:sldId id="268" r:id="rId20"/>
    <p:sldId id="269" r:id="rId21"/>
    <p:sldId id="270" r:id="rId22"/>
    <p:sldId id="271" r:id="rId23"/>
    <p:sldId id="272"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4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794561-18B5-47D8-BBBF-3BBC258BA7CD}"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794561-18B5-47D8-BBBF-3BBC258BA7C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794561-18B5-47D8-BBBF-3BBC258BA7C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794561-18B5-47D8-BBBF-3BBC258BA7CD}"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794561-18B5-47D8-BBBF-3BBC258BA7C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794561-18B5-47D8-BBBF-3BBC258BA7CD}"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3794561-18B5-47D8-BBBF-3BBC258BA7CD}"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3794561-18B5-47D8-BBBF-3BBC258BA7C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3794561-18B5-47D8-BBBF-3BBC258BA7C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794561-18B5-47D8-BBBF-3BBC258BA7C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C07665F-9BF6-405A-A121-BD13D2731717}" type="datetimeFigureOut">
              <a:rPr lang="ru-RU" smtClean="0"/>
              <a:pPr/>
              <a:t>20.01.2018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3794561-18B5-47D8-BBBF-3BBC258BA7CD}"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C07665F-9BF6-405A-A121-BD13D2731717}" type="datetimeFigureOut">
              <a:rPr lang="ru-RU" smtClean="0"/>
              <a:pPr/>
              <a:t>20.01.2018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3794561-18B5-47D8-BBBF-3BBC258BA7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907704" y="3429001"/>
            <a:ext cx="6768751" cy="2505664"/>
          </a:xfrm>
        </p:spPr>
        <p:txBody>
          <a:bodyPr>
            <a:normAutofit/>
          </a:bodyPr>
          <a:lstStyle/>
          <a:p>
            <a:pPr algn="r"/>
            <a:endParaRPr lang="ru-RU" sz="2400" b="1" dirty="0" smtClean="0"/>
          </a:p>
          <a:p>
            <a:pPr algn="r"/>
            <a:r>
              <a:rPr lang="ru-RU" sz="2400" b="1" dirty="0" smtClean="0"/>
              <a:t>Работа ученика МБОУ СОШ </a:t>
            </a:r>
            <a:r>
              <a:rPr lang="ru-RU" sz="2400" b="1" dirty="0" err="1" smtClean="0"/>
              <a:t>с.Индерка</a:t>
            </a:r>
            <a:r>
              <a:rPr lang="ru-RU" sz="2400" b="1" dirty="0" smtClean="0"/>
              <a:t> </a:t>
            </a:r>
            <a:r>
              <a:rPr lang="ru-RU" sz="2400" b="1" dirty="0" err="1" smtClean="0"/>
              <a:t>Сосновоборского</a:t>
            </a:r>
            <a:r>
              <a:rPr lang="ru-RU" sz="2400" b="1" dirty="0" smtClean="0"/>
              <a:t> района </a:t>
            </a:r>
            <a:endParaRPr lang="ru-RU" sz="2400" b="1" dirty="0" smtClean="0"/>
          </a:p>
          <a:p>
            <a:pPr algn="r"/>
            <a:r>
              <a:rPr lang="ru-RU" sz="2400" b="1" dirty="0" smtClean="0"/>
              <a:t>Пензенской </a:t>
            </a:r>
            <a:r>
              <a:rPr lang="ru-RU" sz="2400" b="1" dirty="0" smtClean="0"/>
              <a:t>области</a:t>
            </a:r>
          </a:p>
          <a:p>
            <a:pPr algn="r"/>
            <a:r>
              <a:rPr lang="ru-RU" sz="2400" b="1" dirty="0" err="1" smtClean="0"/>
              <a:t>Челнакова</a:t>
            </a:r>
            <a:r>
              <a:rPr lang="ru-RU" sz="2400" b="1" dirty="0" smtClean="0"/>
              <a:t> </a:t>
            </a:r>
            <a:r>
              <a:rPr lang="ru-RU" sz="2400" b="1" dirty="0" err="1" smtClean="0"/>
              <a:t>Ильнура</a:t>
            </a:r>
            <a:r>
              <a:rPr lang="ru-RU" sz="2400" b="1" dirty="0" smtClean="0"/>
              <a:t> Владимировича</a:t>
            </a:r>
            <a:endParaRPr lang="ru-RU" sz="2400" b="1" dirty="0"/>
          </a:p>
        </p:txBody>
      </p:sp>
      <p:sp>
        <p:nvSpPr>
          <p:cNvPr id="2" name="Заголовок 1"/>
          <p:cNvSpPr>
            <a:spLocks noGrp="1"/>
          </p:cNvSpPr>
          <p:nvPr>
            <p:ph type="ctrTitle"/>
          </p:nvPr>
        </p:nvSpPr>
        <p:spPr>
          <a:xfrm>
            <a:off x="899592" y="548680"/>
            <a:ext cx="7175351" cy="3728705"/>
          </a:xfrm>
        </p:spPr>
        <p:txBody>
          <a:bodyPr/>
          <a:lstStyle/>
          <a:p>
            <a:pPr algn="ctr"/>
            <a:r>
              <a:rPr lang="ru-RU" dirty="0" smtClean="0"/>
              <a:t/>
            </a:r>
            <a:br>
              <a:rPr lang="ru-RU" dirty="0" smtClean="0"/>
            </a:br>
            <a:r>
              <a:rPr lang="ru-RU" dirty="0" smtClean="0"/>
              <a:t>«Река Сура»</a:t>
            </a:r>
            <a:endParaRPr lang="ru-RU" dirty="0"/>
          </a:p>
        </p:txBody>
      </p:sp>
    </p:spTree>
    <p:extLst>
      <p:ext uri="{BB962C8B-B14F-4D97-AF65-F5344CB8AC3E}">
        <p14:creationId xmlns="" xmlns:p14="http://schemas.microsoft.com/office/powerpoint/2010/main" val="311972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http://komanda-k.ru/sites/default/files/sSechenovo.jpg"/>
          <p:cNvPicPr>
            <a:picLocks noGrp="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404664"/>
            <a:ext cx="7920880" cy="5472608"/>
          </a:xfrm>
          <a:prstGeom prst="rect">
            <a:avLst/>
          </a:prstGeom>
          <a:noFill/>
          <a:ln>
            <a:noFill/>
          </a:ln>
        </p:spPr>
      </p:pic>
    </p:spTree>
    <p:extLst>
      <p:ext uri="{BB962C8B-B14F-4D97-AF65-F5344CB8AC3E}">
        <p14:creationId xmlns="" xmlns:p14="http://schemas.microsoft.com/office/powerpoint/2010/main" val="160415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404664"/>
            <a:ext cx="8136904" cy="6048672"/>
          </a:xfrm>
        </p:spPr>
        <p:txBody>
          <a:bodyPr>
            <a:normAutofit fontScale="92500" lnSpcReduction="10000"/>
          </a:bodyPr>
          <a:lstStyle/>
          <a:p>
            <a:r>
              <a:rPr lang="ru-RU" dirty="0"/>
              <a:t>Исток.</a:t>
            </a:r>
          </a:p>
          <a:p>
            <a:r>
              <a:rPr lang="ru-RU" dirty="0"/>
              <a:t>Исток реки находится на возвышенности </a:t>
            </a:r>
            <a:r>
              <a:rPr lang="ru-RU" dirty="0" err="1"/>
              <a:t>Сурская</a:t>
            </a:r>
            <a:r>
              <a:rPr lang="ru-RU" dirty="0"/>
              <a:t> Шишка (юго-запад Ульяновской области), на высоте 293 м. </a:t>
            </a:r>
          </a:p>
          <a:p>
            <a:r>
              <a:rPr lang="ru-RU" dirty="0"/>
              <a:t>В середине 20 века исток реки находился в 10 – 12 км восточнее села </a:t>
            </a:r>
            <a:r>
              <a:rPr lang="ru-RU" dirty="0" err="1"/>
              <a:t>Сурские</a:t>
            </a:r>
            <a:r>
              <a:rPr lang="ru-RU" dirty="0"/>
              <a:t> Вершины. Ещё 20 лет назад исток был на юго-восточной окраине села </a:t>
            </a:r>
            <a:r>
              <a:rPr lang="ru-RU" dirty="0" err="1"/>
              <a:t>Сурские</a:t>
            </a:r>
            <a:r>
              <a:rPr lang="ru-RU" dirty="0"/>
              <a:t> Вершины, но сейчас его, фактически там нет. Объясняется это тем, что леса вокруг сильно истреблены, а сохранившиеся сильно истреблены, а сохранившиеся сильно </a:t>
            </a:r>
            <a:r>
              <a:rPr lang="ru-RU" dirty="0" err="1"/>
              <a:t>изрежены</a:t>
            </a:r>
            <a:r>
              <a:rPr lang="ru-RU" dirty="0"/>
              <a:t> и утратили своё </a:t>
            </a:r>
            <a:r>
              <a:rPr lang="ru-RU" dirty="0" err="1"/>
              <a:t>водоохранное</a:t>
            </a:r>
            <a:r>
              <a:rPr lang="ru-RU" dirty="0"/>
              <a:t> значение. В самом логу, где располагались родники, раньше было много ивняка. Росли вётлы, которые были в значительной степени вырублены. Но, главное, в логу была создана плотина и появился водоём, в результате все родники оказались заиленными. Сегодняшний фактический исток Суры в виде ручья глубиной 20-30 см и шириной 1,2 – 2,0 м начинается несколько ниже Филиппова Ключа при слиянии речек Чёрная и </a:t>
            </a:r>
            <a:r>
              <a:rPr lang="ru-RU" dirty="0" err="1"/>
              <a:t>Кармала</a:t>
            </a:r>
            <a:r>
              <a:rPr lang="ru-RU" dirty="0"/>
              <a:t>, и находится в 2 км к юго-западу от окраины села </a:t>
            </a:r>
            <a:r>
              <a:rPr lang="ru-RU" dirty="0" err="1"/>
              <a:t>Сурские</a:t>
            </a:r>
            <a:r>
              <a:rPr lang="ru-RU" dirty="0"/>
              <a:t> Вершины. Является Памятником природы (исток реки Суры утверждён памятником природы решением Ульяновского облисполкома №204 от 8 мая 1988 г). </a:t>
            </a:r>
          </a:p>
        </p:txBody>
      </p:sp>
    </p:spTree>
    <p:extLst>
      <p:ext uri="{BB962C8B-B14F-4D97-AF65-F5344CB8AC3E}">
        <p14:creationId xmlns="" xmlns:p14="http://schemas.microsoft.com/office/powerpoint/2010/main" val="77939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45515" y="404664"/>
            <a:ext cx="7344816" cy="3240360"/>
          </a:xfrm>
        </p:spPr>
        <p:txBody>
          <a:bodyPr>
            <a:normAutofit fontScale="85000" lnSpcReduction="20000"/>
          </a:bodyPr>
          <a:lstStyle/>
          <a:p>
            <a:r>
              <a:rPr lang="ru-RU" dirty="0"/>
              <a:t> Устье Суры - Чебоксарское водохранилище:</a:t>
            </a:r>
          </a:p>
          <a:p>
            <a:r>
              <a:rPr lang="ru-RU" dirty="0"/>
              <a:t> • Местоположение п. Васильсурск (Воротынский район Нижегородской области)</a:t>
            </a:r>
          </a:p>
          <a:p>
            <a:r>
              <a:rPr lang="ru-RU" dirty="0"/>
              <a:t> • Координаты </a:t>
            </a:r>
            <a:r>
              <a:rPr lang="ru-RU" dirty="0" err="1"/>
              <a:t>Координаты</a:t>
            </a:r>
            <a:r>
              <a:rPr lang="ru-RU" dirty="0"/>
              <a:t>: 56°07′23″ с. ш. 45°58′21″ в. д. / 56.123056° с. ш. 45.9725° в. д. (G) (O) (Я).</a:t>
            </a:r>
          </a:p>
          <a:p>
            <a:r>
              <a:rPr lang="ru-RU" dirty="0"/>
              <a:t>  </a:t>
            </a:r>
          </a:p>
          <a:p>
            <a:r>
              <a:rPr lang="ru-RU" dirty="0"/>
              <a:t>До XVI века по Суре проходила восточная граница Московского княжества.  </a:t>
            </a:r>
          </a:p>
          <a:p>
            <a:r>
              <a:rPr lang="ru-RU" dirty="0"/>
              <a:t> </a:t>
            </a:r>
          </a:p>
          <a:p>
            <a:r>
              <a:rPr lang="ru-RU" dirty="0"/>
              <a:t>                          УСТЬЕ  РЕКИ  АЛАТЫРЬ    -  </a:t>
            </a:r>
            <a:r>
              <a:rPr lang="ru-RU" dirty="0" smtClean="0"/>
              <a:t>ЧУВАШИЯ</a:t>
            </a:r>
          </a:p>
          <a:p>
            <a:endParaRPr lang="ru-RU" dirty="0"/>
          </a:p>
        </p:txBody>
      </p:sp>
      <p:pic>
        <p:nvPicPr>
          <p:cNvPr id="4" name="Рисунок 3" descr="http://komanda-k.ru/sites/default/files/Alatyr.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1479" y="3717032"/>
            <a:ext cx="7992888" cy="2849844"/>
          </a:xfrm>
          <a:prstGeom prst="rect">
            <a:avLst/>
          </a:prstGeom>
          <a:noFill/>
          <a:ln>
            <a:noFill/>
          </a:ln>
        </p:spPr>
      </p:pic>
    </p:spTree>
    <p:extLst>
      <p:ext uri="{BB962C8B-B14F-4D97-AF65-F5344CB8AC3E}">
        <p14:creationId xmlns="" xmlns:p14="http://schemas.microsoft.com/office/powerpoint/2010/main" val="10855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6" name="Picture 2" descr="C:\Users\Альфия\Desktop\Казаева\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8064896" cy="60486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735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04664"/>
            <a:ext cx="8208912" cy="6120680"/>
          </a:xfrm>
        </p:spPr>
        <p:txBody>
          <a:bodyPr>
            <a:normAutofit fontScale="85000" lnSpcReduction="20000"/>
          </a:bodyPr>
          <a:lstStyle/>
          <a:p>
            <a:r>
              <a:rPr lang="ru-RU" dirty="0"/>
              <a:t>Верхний участок реки Суры.</a:t>
            </a:r>
          </a:p>
          <a:p>
            <a:pPr marL="45720" indent="0">
              <a:buNone/>
            </a:pPr>
            <a:r>
              <a:rPr lang="ru-RU" dirty="0" smtClean="0"/>
              <a:t>Верхний </a:t>
            </a:r>
            <a:r>
              <a:rPr lang="ru-RU" dirty="0"/>
              <a:t>участок реки (от истока до устья Узы) имеет протяжённость 170 км. Долина верхней Суры узкая – 150-170 м и имеет горный характер. Много лесов. Ложе реки постоянно, так как проходит среди коренных пород песчаников и каменистых глин. На протяжении 70 км, протекает между увалами Ульяновской, затем Пензенской области, Сура в меженный период имеет среднюю глубину 50-60 см и ширину 3-4 м. В мае, после спада весеннего паводка, в районе Сосновоборска (Пензенская область), река имеет ширину около 10-15 м, глубину до 1 м. Река прерывается перекатами с глубиной, не превышающей 20 см. Лишь при впадении р. </a:t>
            </a:r>
            <a:r>
              <a:rPr lang="ru-RU" dirty="0" err="1"/>
              <a:t>Тешнярь</a:t>
            </a:r>
            <a:r>
              <a:rPr lang="ru-RU" dirty="0"/>
              <a:t>, и особенно лесной </a:t>
            </a:r>
            <a:r>
              <a:rPr lang="ru-RU" dirty="0" err="1"/>
              <a:t>Кадады</a:t>
            </a:r>
            <a:r>
              <a:rPr lang="ru-RU" dirty="0"/>
              <a:t>, Сура становится более полноводной. </a:t>
            </a:r>
            <a:r>
              <a:rPr lang="ru-RU" dirty="0" err="1"/>
              <a:t>Кадада</a:t>
            </a:r>
            <a:r>
              <a:rPr lang="ru-RU" dirty="0"/>
              <a:t> и Уза – крупные правые притоки Суры. Устьем Узы заканчивается верхний участок.</a:t>
            </a:r>
          </a:p>
          <a:p>
            <a:endParaRPr lang="ru-RU" dirty="0"/>
          </a:p>
          <a:p>
            <a:r>
              <a:rPr lang="ru-RU" dirty="0"/>
              <a:t>Средний участок реки Суры.</a:t>
            </a:r>
          </a:p>
          <a:p>
            <a:pPr marL="45720" indent="0">
              <a:buNone/>
            </a:pPr>
            <a:r>
              <a:rPr lang="ru-RU" dirty="0" smtClean="0"/>
              <a:t>Ниже </a:t>
            </a:r>
            <a:r>
              <a:rPr lang="ru-RU" dirty="0"/>
              <a:t>Усы долина выходит из коренных пород, увеличивается до 3 – 12 км. Пойма приобретает однообразную ровную поверхность. С середины 70-х годов участок от устья Узы до г. Пензы залит водами Пензенского водохранилища, плотина имеет высоту 6 м. За плотиной участок в 50-60 км выделяется на фоне всей остальной реки своей крайней маловодностью. Этот участок загрязняется промышленными и бытовыми стоками г. Пензы. Лишь через 100 км, к устью правого притока Айва, Сура становится относительно чистой.</a:t>
            </a:r>
          </a:p>
        </p:txBody>
      </p:sp>
    </p:spTree>
    <p:extLst>
      <p:ext uri="{BB962C8B-B14F-4D97-AF65-F5344CB8AC3E}">
        <p14:creationId xmlns="" xmlns:p14="http://schemas.microsoft.com/office/powerpoint/2010/main" val="171320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568952" cy="6120680"/>
          </a:xfrm>
        </p:spPr>
        <p:txBody>
          <a:bodyPr>
            <a:normAutofit fontScale="77500" lnSpcReduction="20000"/>
          </a:bodyPr>
          <a:lstStyle/>
          <a:p>
            <a:r>
              <a:rPr lang="ru-RU" sz="2300" dirty="0"/>
              <a:t>На расстоянии 200 км от Пензы, в районе с. Большие Березники ширина реки увеличивается до 120 м, а глубина до 4-5 м. От пос. Сурское до г. Алатырь фарватер реки часто меняется, а ширина в некоторых местах не превышает 50 м. У с. </a:t>
            </a:r>
            <a:r>
              <a:rPr lang="ru-RU" sz="2300" dirty="0" err="1"/>
              <a:t>Барышская</a:t>
            </a:r>
            <a:r>
              <a:rPr lang="ru-RU" sz="2300" dirty="0"/>
              <a:t> Слобода устье р. Барыш (правый приток, длина 247 км) является нижней границей среднего участка Суры. Длина этого участка от Узы до Барыша – 360 км.</a:t>
            </a:r>
          </a:p>
          <a:p>
            <a:endParaRPr lang="ru-RU" sz="2300" dirty="0"/>
          </a:p>
          <a:p>
            <a:r>
              <a:rPr lang="ru-RU" sz="2300" dirty="0"/>
              <a:t>Нижний участок реки Суры.</a:t>
            </a:r>
          </a:p>
          <a:p>
            <a:r>
              <a:rPr lang="ru-RU" sz="2300" dirty="0"/>
              <a:t>Ниже г. Алатырь, который стоит на 296 км от устья, в Суру слева впадает самый крупный приток – река Алатырь (длина 307 км). От г. Алатыря река становится шире, привольнее, но глубокие участки всё ещё прерываются мелководьями. </a:t>
            </a:r>
          </a:p>
          <a:p>
            <a:r>
              <a:rPr lang="ru-RU" sz="2300" dirty="0"/>
              <a:t>На 118 км от устья в суру вливается ещё один крупный приток – река Пьяна. </a:t>
            </a:r>
            <a:endParaRPr lang="ru-RU" sz="2300" dirty="0" smtClean="0"/>
          </a:p>
          <a:p>
            <a:endParaRPr lang="ru-RU" sz="2300" dirty="0"/>
          </a:p>
          <a:p>
            <a:r>
              <a:rPr lang="ru-RU" sz="2300" dirty="0"/>
              <a:t>Особенности реки Суры.</a:t>
            </a:r>
          </a:p>
          <a:p>
            <a:r>
              <a:rPr lang="ru-RU" sz="2300" dirty="0"/>
              <a:t>Характерной особенностью реки Суры является крайне слабое развитие высшей водной растительности по всей длине реки за исключением участка, расположенного между </a:t>
            </a:r>
            <a:r>
              <a:rPr lang="ru-RU" sz="2300" dirty="0" err="1"/>
              <a:t>Лунино</a:t>
            </a:r>
            <a:r>
              <a:rPr lang="ru-RU" sz="2300" dirty="0"/>
              <a:t> и Пензой. Местами могут попадаться лишь небольшие </a:t>
            </a:r>
            <a:r>
              <a:rPr lang="ru-RU" sz="2300" dirty="0" err="1"/>
              <a:t>куртинки</a:t>
            </a:r>
            <a:r>
              <a:rPr lang="ru-RU" sz="2300" dirty="0"/>
              <a:t> осоки, стрелолиста. Одна из причин – высокая мутность воды в реке. Из других причин – подвижность грунтов вследствие постоянной эрозии как у берегов, так и на стрежне под влиянием больших скоростей течения</a:t>
            </a:r>
            <a:r>
              <a:rPr lang="ru-RU" dirty="0"/>
              <a:t>. </a:t>
            </a:r>
          </a:p>
          <a:p>
            <a:endParaRPr lang="ru-RU" dirty="0"/>
          </a:p>
        </p:txBody>
      </p:sp>
    </p:spTree>
    <p:extLst>
      <p:ext uri="{BB962C8B-B14F-4D97-AF65-F5344CB8AC3E}">
        <p14:creationId xmlns="" xmlns:p14="http://schemas.microsoft.com/office/powerpoint/2010/main" val="407565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332656"/>
            <a:ext cx="8280920" cy="5832648"/>
          </a:xfrm>
        </p:spPr>
        <p:txBody>
          <a:bodyPr/>
          <a:lstStyle/>
          <a:p>
            <a:r>
              <a:rPr lang="ru-RU" dirty="0"/>
              <a:t>Растительный и животный мир</a:t>
            </a:r>
          </a:p>
          <a:p>
            <a:r>
              <a:rPr lang="ru-RU" dirty="0"/>
              <a:t>В Суре водятся: сом, стерлядь, лещ, судак, жерех, щука, чехонь, карась, плотва, </a:t>
            </a:r>
            <a:r>
              <a:rPr lang="ru-RU" dirty="0" err="1"/>
              <a:t>густера</a:t>
            </a:r>
            <a:r>
              <a:rPr lang="ru-RU" dirty="0"/>
              <a:t>, белоглазка, окунь, ёрш, тюлька, </a:t>
            </a:r>
            <a:r>
              <a:rPr lang="ru-RU" dirty="0" err="1"/>
              <a:t>уклея</a:t>
            </a:r>
            <a:r>
              <a:rPr lang="ru-RU" dirty="0"/>
              <a:t>.</a:t>
            </a:r>
          </a:p>
          <a:p>
            <a:r>
              <a:rPr lang="ru-RU" dirty="0"/>
              <a:t>В старину славилась </a:t>
            </a:r>
            <a:r>
              <a:rPr lang="ru-RU" dirty="0" err="1"/>
              <a:t>сурской</a:t>
            </a:r>
            <a:r>
              <a:rPr lang="ru-RU" dirty="0"/>
              <a:t> </a:t>
            </a:r>
            <a:r>
              <a:rPr lang="ru-RU" dirty="0" smtClean="0"/>
              <a:t>стерлядкой.</a:t>
            </a:r>
          </a:p>
          <a:p>
            <a:endParaRPr lang="ru-RU" dirty="0"/>
          </a:p>
          <a:p>
            <a:endParaRPr lang="ru-RU" dirty="0"/>
          </a:p>
        </p:txBody>
      </p:sp>
      <p:pic>
        <p:nvPicPr>
          <p:cNvPr id="6146" name="Picture 2" descr="C:\Users\Альфия\Desktop\Казаева\919888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728" y="2438901"/>
            <a:ext cx="5257800" cy="393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835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424936" cy="6120680"/>
          </a:xfrm>
        </p:spPr>
        <p:txBody>
          <a:bodyPr numCol="2">
            <a:normAutofit fontScale="92500" lnSpcReduction="10000"/>
          </a:bodyPr>
          <a:lstStyle/>
          <a:p>
            <a:r>
              <a:rPr lang="ru-RU" sz="2600" b="1" dirty="0"/>
              <a:t>Притоки Суры</a:t>
            </a:r>
          </a:p>
          <a:p>
            <a:r>
              <a:rPr lang="ru-RU" b="1" dirty="0"/>
              <a:t>Левые притоки</a:t>
            </a:r>
          </a:p>
          <a:p>
            <a:r>
              <a:rPr lang="ru-RU" dirty="0"/>
              <a:t>Алатырь — левый приток.</a:t>
            </a:r>
          </a:p>
          <a:p>
            <a:r>
              <a:rPr lang="ru-RU" dirty="0"/>
              <a:t>Пьяна — левый приток.</a:t>
            </a:r>
          </a:p>
          <a:p>
            <a:r>
              <a:rPr lang="ru-RU" dirty="0"/>
              <a:t>Пенза — левый приток.</a:t>
            </a:r>
          </a:p>
          <a:p>
            <a:r>
              <a:rPr lang="ru-RU" dirty="0" err="1"/>
              <a:t>Пензятка</a:t>
            </a:r>
            <a:r>
              <a:rPr lang="ru-RU" dirty="0"/>
              <a:t> — левый приток.</a:t>
            </a:r>
          </a:p>
          <a:p>
            <a:r>
              <a:rPr lang="ru-RU" dirty="0"/>
              <a:t>Уза  — левый приток.</a:t>
            </a:r>
          </a:p>
          <a:p>
            <a:r>
              <a:rPr lang="ru-RU" dirty="0" err="1"/>
              <a:t>Труёв</a:t>
            </a:r>
            <a:r>
              <a:rPr lang="ru-RU" dirty="0"/>
              <a:t> — левый приток.</a:t>
            </a:r>
          </a:p>
          <a:p>
            <a:r>
              <a:rPr lang="ru-RU" dirty="0" err="1"/>
              <a:t>Шукша</a:t>
            </a:r>
            <a:r>
              <a:rPr lang="ru-RU" dirty="0"/>
              <a:t> — левый приток.</a:t>
            </a:r>
          </a:p>
          <a:p>
            <a:r>
              <a:rPr lang="ru-RU" dirty="0" err="1"/>
              <a:t>Кутля</a:t>
            </a:r>
            <a:r>
              <a:rPr lang="ru-RU" dirty="0"/>
              <a:t> — левый приток.</a:t>
            </a:r>
          </a:p>
          <a:p>
            <a:r>
              <a:rPr lang="ru-RU" dirty="0"/>
              <a:t>Вьяс — левый приток.</a:t>
            </a:r>
          </a:p>
          <a:p>
            <a:r>
              <a:rPr lang="ru-RU" dirty="0"/>
              <a:t>Урга — левый приток.</a:t>
            </a:r>
          </a:p>
          <a:p>
            <a:r>
              <a:rPr lang="ru-RU" dirty="0"/>
              <a:t>Чугунка — левый приток.</a:t>
            </a:r>
          </a:p>
          <a:p>
            <a:r>
              <a:rPr lang="ru-RU" dirty="0" err="1"/>
              <a:t>Кадада</a:t>
            </a:r>
            <a:r>
              <a:rPr lang="ru-RU" dirty="0"/>
              <a:t>- левый приток</a:t>
            </a:r>
          </a:p>
          <a:p>
            <a:endParaRPr lang="ru-RU" dirty="0" smtClean="0"/>
          </a:p>
          <a:p>
            <a:endParaRPr lang="ru-RU" dirty="0"/>
          </a:p>
          <a:p>
            <a:endParaRPr lang="ru-RU" dirty="0" smtClean="0"/>
          </a:p>
          <a:p>
            <a:r>
              <a:rPr lang="ru-RU" b="1" dirty="0" smtClean="0"/>
              <a:t>Правые </a:t>
            </a:r>
            <a:r>
              <a:rPr lang="ru-RU" b="1" dirty="0"/>
              <a:t>притоки</a:t>
            </a:r>
          </a:p>
          <a:p>
            <a:r>
              <a:rPr lang="ru-RU" dirty="0" err="1"/>
              <a:t>Алгашка</a:t>
            </a:r>
            <a:r>
              <a:rPr lang="ru-RU" dirty="0"/>
              <a:t> — правый приток.</a:t>
            </a:r>
          </a:p>
          <a:p>
            <a:r>
              <a:rPr lang="ru-RU" dirty="0"/>
              <a:t>Барыш — правый приток.</a:t>
            </a:r>
          </a:p>
          <a:p>
            <a:r>
              <a:rPr lang="ru-RU" dirty="0"/>
              <a:t>Бездна (приток Суры) — правый приток.</a:t>
            </a:r>
          </a:p>
          <a:p>
            <a:r>
              <a:rPr lang="ru-RU" dirty="0"/>
              <a:t>Выла — правый приток.</a:t>
            </a:r>
          </a:p>
          <a:p>
            <a:r>
              <a:rPr lang="ru-RU" dirty="0" err="1"/>
              <a:t>Вядя</a:t>
            </a:r>
            <a:r>
              <a:rPr lang="ru-RU" dirty="0"/>
              <a:t> — правый приток.</a:t>
            </a:r>
          </a:p>
          <a:p>
            <a:r>
              <a:rPr lang="ru-RU" dirty="0"/>
              <a:t>Инза — правый приток.</a:t>
            </a:r>
          </a:p>
          <a:p>
            <a:r>
              <a:rPr lang="ru-RU" dirty="0" err="1"/>
              <a:t>Кумашка</a:t>
            </a:r>
            <a:r>
              <a:rPr lang="ru-RU" dirty="0"/>
              <a:t> — правый приток.</a:t>
            </a:r>
          </a:p>
          <a:p>
            <a:r>
              <a:rPr lang="ru-RU" dirty="0" err="1"/>
              <a:t>Киря</a:t>
            </a:r>
            <a:r>
              <a:rPr lang="ru-RU" dirty="0"/>
              <a:t> — правый приток.</a:t>
            </a:r>
          </a:p>
          <a:p>
            <a:r>
              <a:rPr lang="ru-RU" dirty="0" err="1"/>
              <a:t>Умыс</a:t>
            </a:r>
            <a:endParaRPr lang="ru-RU" dirty="0"/>
          </a:p>
          <a:p>
            <a:r>
              <a:rPr lang="ru-RU" dirty="0" err="1"/>
              <a:t>Уранка</a:t>
            </a:r>
            <a:r>
              <a:rPr lang="ru-RU" dirty="0"/>
              <a:t> — правый приток</a:t>
            </a:r>
          </a:p>
          <a:p>
            <a:r>
              <a:rPr lang="ru-RU" dirty="0" err="1"/>
              <a:t>Юловка</a:t>
            </a:r>
            <a:r>
              <a:rPr lang="ru-RU" dirty="0"/>
              <a:t> — правый приток.</a:t>
            </a:r>
          </a:p>
        </p:txBody>
      </p:sp>
    </p:spTree>
    <p:extLst>
      <p:ext uri="{BB962C8B-B14F-4D97-AF65-F5344CB8AC3E}">
        <p14:creationId xmlns="" xmlns:p14="http://schemas.microsoft.com/office/powerpoint/2010/main" val="3622179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731520"/>
            <a:ext cx="7076256" cy="5721816"/>
          </a:xfrm>
        </p:spPr>
        <p:txBody>
          <a:bodyPr/>
          <a:lstStyle/>
          <a:p>
            <a:endParaRPr lang="ru-RU" dirty="0"/>
          </a:p>
        </p:txBody>
      </p:sp>
      <p:pic>
        <p:nvPicPr>
          <p:cNvPr id="4098" name="Picture 2" descr="C:\Users\Альфия\Desktop\Казаева\d1a597b1802a404c968c841da5dc8ca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548680"/>
            <a:ext cx="8572500"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786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404664"/>
            <a:ext cx="8352928" cy="5904656"/>
          </a:xfrm>
        </p:spPr>
        <p:txBody>
          <a:bodyPr>
            <a:normAutofit fontScale="85000" lnSpcReduction="20000"/>
          </a:bodyPr>
          <a:lstStyle/>
          <a:p>
            <a:r>
              <a:rPr lang="ru-RU" dirty="0"/>
              <a:t> Приняв слева приток </a:t>
            </a:r>
            <a:r>
              <a:rPr lang="ru-RU" dirty="0" err="1"/>
              <a:t>Труев</a:t>
            </a:r>
            <a:r>
              <a:rPr lang="ru-RU" dirty="0"/>
              <a:t>, Сура делается шире, течение — спокойней, берега — выше, покрыты красивыми, преимущественно сосновыми, лесами. Особенно хороши леса в районе Сосновоборска, </a:t>
            </a:r>
            <a:r>
              <a:rPr lang="ru-RU" dirty="0" err="1"/>
              <a:t>Никоново</a:t>
            </a:r>
            <a:r>
              <a:rPr lang="ru-RU" dirty="0"/>
              <a:t>, </a:t>
            </a:r>
            <a:r>
              <a:rPr lang="ru-RU" dirty="0" err="1"/>
              <a:t>Золотаревки</a:t>
            </a:r>
            <a:r>
              <a:rPr lang="ru-RU" dirty="0"/>
              <a:t>.</a:t>
            </a:r>
          </a:p>
          <a:p>
            <a:r>
              <a:rPr lang="ru-RU" dirty="0"/>
              <a:t> После впадения </a:t>
            </a:r>
            <a:r>
              <a:rPr lang="ru-RU" dirty="0" err="1"/>
              <a:t>Тешняря</a:t>
            </a:r>
            <a:r>
              <a:rPr lang="ru-RU" dirty="0"/>
              <a:t> петли Суры становятся крупней, встречаются песчаные пляжи. Путешествие по верховью можно закончить у станции Пионерская, расположенной поблизости от реки (отсюда электропоездом доехать до Пензы), или у автодорожного моста: в 6 км от него станция Чаадаевка (линии Пенза—Сызрань), на которой останавливаются поезда дальнего следования.</a:t>
            </a:r>
          </a:p>
          <a:p>
            <a:r>
              <a:rPr lang="ru-RU" dirty="0"/>
              <a:t>После Чаадаевки, откуда путешествие можно начинать и летом, берега несколько понижаются, а через 20 км снова поднимаются лесистыми холмами. В межень, особенно в сухое лето, на некоторых перекатах может потребоваться проводка. Кроме того, до Канаевки встречаются две плотины (обнос). Селения стоят довольно далеко друг от друга. Часты пляжи, но многие из них используются как место водопоя скота. Правый берег—более высокий, крутой, левый — более низкий, пологий.</a:t>
            </a:r>
          </a:p>
          <a:p>
            <a:r>
              <a:rPr lang="ru-RU" dirty="0"/>
              <a:t> В 20 км ниже устья Узы заканчивается сооружение плотины, и скоро здесь будут плескаться воды водохранилища — Сурского моря.</a:t>
            </a:r>
          </a:p>
          <a:p>
            <a:r>
              <a:rPr lang="ru-RU" dirty="0"/>
              <a:t> Перед Пензой и ниже её Сура блуждает по пойме, образует старицы, протоки, появляются песчаные косы, острова, многочисленные мели.</a:t>
            </a:r>
          </a:p>
        </p:txBody>
      </p:sp>
    </p:spTree>
    <p:extLst>
      <p:ext uri="{BB962C8B-B14F-4D97-AF65-F5344CB8AC3E}">
        <p14:creationId xmlns="" xmlns:p14="http://schemas.microsoft.com/office/powerpoint/2010/main" val="82501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731520"/>
            <a:ext cx="7245424" cy="5505792"/>
          </a:xfrm>
        </p:spPr>
        <p:txBody>
          <a:bodyPr/>
          <a:lstStyle/>
          <a:p>
            <a:endParaRPr lang="ru-RU" dirty="0"/>
          </a:p>
        </p:txBody>
      </p:sp>
      <p:pic>
        <p:nvPicPr>
          <p:cNvPr id="7170" name="Picture 2" descr="C:\Users\Альфия\Desktop\Казаева\DSC_002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332656"/>
            <a:ext cx="8532949" cy="56886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7265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r>
              <a:rPr lang="ru-RU" dirty="0"/>
              <a:t> СТАРОЕ  РУСЛО  РЕКИ  СУРА</a:t>
            </a:r>
          </a:p>
        </p:txBody>
      </p:sp>
      <p:pic>
        <p:nvPicPr>
          <p:cNvPr id="4" name="Рисунок 3" descr="http://komanda-k.ru/sites/default/files/starica.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7724" y="1268760"/>
            <a:ext cx="7560839" cy="4896544"/>
          </a:xfrm>
          <a:prstGeom prst="rect">
            <a:avLst/>
          </a:prstGeom>
          <a:noFill/>
          <a:ln>
            <a:noFill/>
          </a:ln>
        </p:spPr>
      </p:pic>
    </p:spTree>
    <p:extLst>
      <p:ext uri="{BB962C8B-B14F-4D97-AF65-F5344CB8AC3E}">
        <p14:creationId xmlns="" xmlns:p14="http://schemas.microsoft.com/office/powerpoint/2010/main" val="344287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404664"/>
            <a:ext cx="8136904" cy="5904656"/>
          </a:xfrm>
        </p:spPr>
        <p:txBody>
          <a:bodyPr>
            <a:normAutofit/>
          </a:bodyPr>
          <a:lstStyle/>
          <a:p>
            <a:r>
              <a:rPr lang="ru-RU" dirty="0"/>
              <a:t> Жители левобережья Суры были активными участниками крестьянской войны под руководством Е. И. Пугачева. И сейчас здесь можно услышать предания, относящиеся к тем далеким временам.</a:t>
            </a:r>
          </a:p>
          <a:p>
            <a:r>
              <a:rPr lang="ru-RU" dirty="0"/>
              <a:t> Живописные берега Суры в районе села </a:t>
            </a:r>
            <a:r>
              <a:rPr lang="ru-RU" dirty="0" err="1"/>
              <a:t>Проказна</a:t>
            </a:r>
            <a:r>
              <a:rPr lang="ru-RU" dirty="0"/>
              <a:t> весной окутаны розоватой дымкой. Это цветут сады расположенного здесь крупного садоводческого совхоза.</a:t>
            </a:r>
          </a:p>
          <a:p>
            <a:r>
              <a:rPr lang="ru-RU" dirty="0"/>
              <a:t> Далее отроги Приволжской возвышенности вплотную подходят к реке, кое-где красивые обрывы к воде. Особенно хороши места в районе </a:t>
            </a:r>
            <a:r>
              <a:rPr lang="ru-RU" dirty="0" err="1"/>
              <a:t>Никитянки</a:t>
            </a:r>
            <a:r>
              <a:rPr lang="ru-RU" dirty="0"/>
              <a:t>, Александровки, станции Сура, где встречаются выходы на поверхность известняка и мела. На этом участке впадает справа живописная речка Айва, имеющая большой уклон и </a:t>
            </a:r>
            <a:r>
              <a:rPr lang="ru-RU" dirty="0" err="1"/>
              <a:t>полугорный</a:t>
            </a:r>
            <a:r>
              <a:rPr lang="ru-RU" dirty="0"/>
              <a:t> характер.</a:t>
            </a:r>
          </a:p>
          <a:p>
            <a:endParaRPr lang="ru-RU" dirty="0"/>
          </a:p>
        </p:txBody>
      </p:sp>
    </p:spTree>
    <p:extLst>
      <p:ext uri="{BB962C8B-B14F-4D97-AF65-F5344CB8AC3E}">
        <p14:creationId xmlns="" xmlns:p14="http://schemas.microsoft.com/office/powerpoint/2010/main" val="348538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2204864"/>
            <a:ext cx="4104456" cy="2193424"/>
          </a:xfrm>
        </p:spPr>
        <p:txBody>
          <a:bodyPr>
            <a:normAutofit/>
          </a:bodyPr>
          <a:lstStyle/>
          <a:p>
            <a:r>
              <a:rPr lang="ru-RU" sz="5400" dirty="0"/>
              <a:t>КАРТА  РЕКИ СУРА</a:t>
            </a:r>
          </a:p>
        </p:txBody>
      </p:sp>
      <p:pic>
        <p:nvPicPr>
          <p:cNvPr id="4" name="Рисунок 3" descr="http://komanda-k.ru/sites/default/files/Sura_basin-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260648"/>
            <a:ext cx="4194348" cy="6447324"/>
          </a:xfrm>
          <a:prstGeom prst="rect">
            <a:avLst/>
          </a:prstGeom>
          <a:noFill/>
          <a:ln>
            <a:noFill/>
          </a:ln>
        </p:spPr>
      </p:pic>
      <p:pic>
        <p:nvPicPr>
          <p:cNvPr id="6" name="Рисунок 5" descr="http://komanda-k.ru/sites/default/files/Sura_basin-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4400" y="413048"/>
            <a:ext cx="4194348" cy="6447324"/>
          </a:xfrm>
          <a:prstGeom prst="rect">
            <a:avLst/>
          </a:prstGeom>
          <a:noFill/>
          <a:ln>
            <a:noFill/>
          </a:ln>
        </p:spPr>
      </p:pic>
    </p:spTree>
    <p:extLst>
      <p:ext uri="{BB962C8B-B14F-4D97-AF65-F5344CB8AC3E}">
        <p14:creationId xmlns="" xmlns:p14="http://schemas.microsoft.com/office/powerpoint/2010/main" val="41505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404664"/>
            <a:ext cx="7632848" cy="5760640"/>
          </a:xfrm>
        </p:spPr>
        <p:txBody>
          <a:bodyPr>
            <a:normAutofit fontScale="92500" lnSpcReduction="20000"/>
          </a:bodyPr>
          <a:lstStyle/>
          <a:p>
            <a:pPr algn="ctr"/>
            <a:r>
              <a:rPr lang="ru-RU" dirty="0" smtClean="0"/>
              <a:t>Вывод:</a:t>
            </a:r>
          </a:p>
          <a:p>
            <a:r>
              <a:rPr lang="ru-RU" dirty="0"/>
              <a:t>Понимание патриотизма имеет глубокую теоретическую традицию, уходящую корнями в глубь веков. Уже у Платона имеются рассуждения о том, что Родина дороже отца и матери. Многие мыслители и педагоги прошлого, раскрывая роль патриотизма в процессе личностного становления человека, указывали на их многостороннее формирующее влияние. </a:t>
            </a:r>
            <a:endParaRPr lang="ru-RU" dirty="0" smtClean="0"/>
          </a:p>
          <a:p>
            <a:r>
              <a:rPr lang="ru-RU" dirty="0"/>
              <a:t>Истинный, духовный в своей основе патриотизм предполагает бескорыстное, беззаветное служение Отечеству. Он был и остаётся нравственным и политическим принципом, социальным чувством, содержание которого выражается в любви к своему Отечеству, преданностью ему, гордости за его прошлое и настоящее, стремлении и готовности его защищать.</a:t>
            </a:r>
          </a:p>
          <a:p>
            <a:pPr marL="45720" indent="0">
              <a:buNone/>
            </a:pPr>
            <a:r>
              <a:rPr lang="ru-RU" dirty="0" smtClean="0"/>
              <a:t>  Одним </a:t>
            </a:r>
            <a:r>
              <a:rPr lang="ru-RU" dirty="0"/>
              <a:t>из самых востребованных направлений воспитания в современной школе является формирование чувства патриотизма, любви к Родине, гордости за ее прошлое, стремления участвовать в созидательной деятельности во имя Отечества. </a:t>
            </a:r>
          </a:p>
        </p:txBody>
      </p:sp>
    </p:spTree>
    <p:extLst>
      <p:ext uri="{BB962C8B-B14F-4D97-AF65-F5344CB8AC3E}">
        <p14:creationId xmlns="" xmlns:p14="http://schemas.microsoft.com/office/powerpoint/2010/main" val="391989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332656"/>
            <a:ext cx="7992888" cy="5904656"/>
          </a:xfrm>
        </p:spPr>
        <p:txBody>
          <a:bodyPr/>
          <a:lstStyle/>
          <a:p>
            <a:r>
              <a:rPr lang="ru-RU" dirty="0" smtClean="0"/>
              <a:t>Литература:</a:t>
            </a:r>
          </a:p>
          <a:p>
            <a:r>
              <a:rPr lang="ru-RU" dirty="0" smtClean="0"/>
              <a:t>Сиротин </a:t>
            </a:r>
            <a:r>
              <a:rPr lang="ru-RU" dirty="0"/>
              <a:t>К.Ф. Очерки из истории </a:t>
            </a:r>
            <a:r>
              <a:rPr lang="ru-RU" dirty="0" err="1"/>
              <a:t>Присурья</a:t>
            </a:r>
            <a:r>
              <a:rPr lang="ru-RU" dirty="0"/>
              <a:t>. </a:t>
            </a:r>
            <a:r>
              <a:rPr lang="ru-RU" dirty="0" err="1"/>
              <a:t>Р.п</a:t>
            </a:r>
            <a:r>
              <a:rPr lang="ru-RU" dirty="0"/>
              <a:t>. Сурское, 1976</a:t>
            </a:r>
            <a:r>
              <a:rPr lang="ru-RU" dirty="0" smtClean="0"/>
              <a:t>;</a:t>
            </a:r>
          </a:p>
          <a:p>
            <a:r>
              <a:rPr lang="ru-RU" dirty="0" smtClean="0"/>
              <a:t>Фотографии.</a:t>
            </a:r>
          </a:p>
          <a:p>
            <a:r>
              <a:rPr lang="ru-RU" dirty="0" err="1"/>
              <a:t>Душин</a:t>
            </a:r>
            <a:r>
              <a:rPr lang="ru-RU" dirty="0"/>
              <a:t> А.И., </a:t>
            </a:r>
            <a:r>
              <a:rPr lang="ru-RU" dirty="0" err="1"/>
              <a:t>Бузакова</a:t>
            </a:r>
            <a:r>
              <a:rPr lang="ru-RU" dirty="0"/>
              <a:t> А.М., Каменев А.Г. Фауна реки Суры. </a:t>
            </a:r>
            <a:r>
              <a:rPr lang="ru-RU" dirty="0" smtClean="0"/>
              <a:t>Саранск, </a:t>
            </a:r>
            <a:r>
              <a:rPr lang="ru-RU" dirty="0"/>
              <a:t>Мордовское книжное издательство, 1983</a:t>
            </a:r>
            <a:r>
              <a:rPr lang="ru-RU" dirty="0" smtClean="0"/>
              <a:t>;</a:t>
            </a:r>
          </a:p>
          <a:p>
            <a:r>
              <a:rPr lang="ru-RU" dirty="0" err="1"/>
              <a:t>Муранов</a:t>
            </a:r>
            <a:r>
              <a:rPr lang="ru-RU" dirty="0"/>
              <a:t> А. Величайшие реки мира.— 1968</a:t>
            </a:r>
            <a:r>
              <a:rPr lang="ru-RU" dirty="0" smtClean="0"/>
              <a:t>.</a:t>
            </a:r>
          </a:p>
          <a:p>
            <a:r>
              <a:rPr lang="ru-RU" dirty="0" smtClean="0"/>
              <a:t>Для подготовки данного проекта материал взят из сайта: </a:t>
            </a:r>
          </a:p>
          <a:p>
            <a:r>
              <a:rPr lang="ru-RU" dirty="0" smtClean="0"/>
              <a:t> </a:t>
            </a:r>
          </a:p>
          <a:p>
            <a:r>
              <a:rPr lang="az-Latn-AZ" dirty="0"/>
              <a:t>sura.ucoz.org/</a:t>
            </a:r>
          </a:p>
          <a:p>
            <a:r>
              <a:rPr lang="en-US" dirty="0" smtClean="0"/>
              <a:t>u</a:t>
            </a:r>
            <a:r>
              <a:rPr lang="az-Latn-AZ" smtClean="0"/>
              <a:t>lgro.ru/region/wiki/</a:t>
            </a:r>
            <a:r>
              <a:rPr lang="ru-RU" dirty="0"/>
              <a:t>Сура.</a:t>
            </a:r>
          </a:p>
          <a:p>
            <a:endParaRPr lang="ru-RU" dirty="0"/>
          </a:p>
        </p:txBody>
      </p:sp>
    </p:spTree>
    <p:extLst>
      <p:ext uri="{BB962C8B-B14F-4D97-AF65-F5344CB8AC3E}">
        <p14:creationId xmlns="" xmlns:p14="http://schemas.microsoft.com/office/powerpoint/2010/main" val="195818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424936" cy="6120680"/>
          </a:xfrm>
        </p:spPr>
        <p:txBody>
          <a:bodyPr>
            <a:normAutofit fontScale="85000" lnSpcReduction="10000"/>
          </a:bodyPr>
          <a:lstStyle/>
          <a:p>
            <a:pPr algn="ctr">
              <a:lnSpc>
                <a:spcPct val="115000"/>
              </a:lnSpc>
              <a:spcAft>
                <a:spcPts val="1000"/>
              </a:spcAft>
            </a:pPr>
            <a:r>
              <a:rPr lang="ru-RU" sz="2400" dirty="0">
                <a:latin typeface="Calibri"/>
                <a:ea typeface="Calibri"/>
                <a:cs typeface="Times New Roman"/>
              </a:rPr>
              <a:t>Актуальность </a:t>
            </a:r>
            <a:r>
              <a:rPr lang="ru-RU" sz="2400" dirty="0" smtClean="0">
                <a:latin typeface="Calibri"/>
                <a:ea typeface="Calibri"/>
                <a:cs typeface="Times New Roman"/>
              </a:rPr>
              <a:t>работы </a:t>
            </a:r>
            <a:endParaRPr lang="ru-RU" sz="2400" dirty="0">
              <a:latin typeface="Calibri"/>
              <a:ea typeface="Calibri"/>
              <a:cs typeface="Times New Roman"/>
            </a:endParaRPr>
          </a:p>
          <a:p>
            <a:pPr>
              <a:lnSpc>
                <a:spcPct val="115000"/>
              </a:lnSpc>
              <a:spcAft>
                <a:spcPts val="1000"/>
              </a:spcAft>
            </a:pPr>
            <a:r>
              <a:rPr lang="ru-RU" sz="2400" dirty="0">
                <a:solidFill>
                  <a:schemeClr val="tx1"/>
                </a:solidFill>
                <a:latin typeface="Calibri"/>
                <a:ea typeface="Calibri"/>
                <a:cs typeface="Times New Roman"/>
              </a:rPr>
              <a:t> </a:t>
            </a:r>
            <a:r>
              <a:rPr lang="ru-RU" sz="2400" dirty="0" smtClean="0">
                <a:solidFill>
                  <a:schemeClr val="tx1"/>
                </a:solidFill>
                <a:latin typeface="Calibri"/>
                <a:ea typeface="Calibri"/>
                <a:cs typeface="Times New Roman"/>
              </a:rPr>
              <a:t>За </a:t>
            </a:r>
            <a:r>
              <a:rPr lang="ru-RU" sz="2400" dirty="0">
                <a:solidFill>
                  <a:schemeClr val="tx1"/>
                </a:solidFill>
                <a:latin typeface="Calibri"/>
                <a:ea typeface="Calibri"/>
                <a:cs typeface="Times New Roman"/>
              </a:rPr>
              <a:t>последнее время в российском обществе значительно усилились националистические настроения. В молодежной среде очень часто проявляются негативизм, демонстративное отношение к взрослым, жестокость в крайних проявлениях. Резко возросла и «помолодела» преступность. За последнее десятилетие потеряно целое поколение, представители которого в потенциале могли бы стать истинными патриотами и достойными гражданами нашей страны.</a:t>
            </a:r>
          </a:p>
          <a:p>
            <a:pPr>
              <a:lnSpc>
                <a:spcPct val="115000"/>
              </a:lnSpc>
              <a:spcAft>
                <a:spcPts val="1000"/>
              </a:spcAft>
            </a:pPr>
            <a:r>
              <a:rPr lang="ru-RU" sz="2400" dirty="0">
                <a:solidFill>
                  <a:schemeClr val="tx1"/>
                </a:solidFill>
                <a:latin typeface="Calibri"/>
                <a:ea typeface="Calibri"/>
                <a:cs typeface="Times New Roman"/>
              </a:rPr>
              <a:t> </a:t>
            </a:r>
            <a:r>
              <a:rPr lang="ru-RU" sz="2400" dirty="0" smtClean="0">
                <a:solidFill>
                  <a:schemeClr val="tx1"/>
                </a:solidFill>
                <a:latin typeface="Calibri"/>
                <a:ea typeface="Calibri"/>
                <a:cs typeface="Times New Roman"/>
              </a:rPr>
              <a:t>Отсюда </a:t>
            </a:r>
            <a:r>
              <a:rPr lang="ru-RU" sz="2400" dirty="0">
                <a:solidFill>
                  <a:schemeClr val="tx1"/>
                </a:solidFill>
                <a:latin typeface="Calibri"/>
                <a:ea typeface="Calibri"/>
                <a:cs typeface="Times New Roman"/>
              </a:rPr>
              <a:t>одним из острых вопросов является вопрос патриотического воспитания современной молодежи. Быть патриотом – естественная потребность людей, удовлетворение которой выступает как условие их материального и духовного развития, утверждения гуманистического образа жизни, осознание своей исторической культурной, национальной и духовной принадлежности к Родине и понимание демократических перспектив ее развития в современном мире.</a:t>
            </a:r>
          </a:p>
          <a:p>
            <a:pPr>
              <a:lnSpc>
                <a:spcPct val="115000"/>
              </a:lnSpc>
              <a:spcAft>
                <a:spcPts val="1000"/>
              </a:spcAft>
            </a:pPr>
            <a:r>
              <a:rPr lang="ru-RU" sz="2400" dirty="0">
                <a:solidFill>
                  <a:schemeClr val="tx1"/>
                </a:solidFill>
                <a:latin typeface="Calibri"/>
                <a:ea typeface="Calibri"/>
                <a:cs typeface="Times New Roman"/>
              </a:rPr>
              <a:t> </a:t>
            </a:r>
            <a:endParaRPr lang="ru-RU" sz="2400" dirty="0">
              <a:solidFill>
                <a:schemeClr val="tx1"/>
              </a:solidFill>
              <a:effectLst/>
              <a:latin typeface="Calibri"/>
              <a:ea typeface="Calibri"/>
              <a:cs typeface="Times New Roman"/>
            </a:endParaRPr>
          </a:p>
        </p:txBody>
      </p:sp>
    </p:spTree>
    <p:extLst>
      <p:ext uri="{BB962C8B-B14F-4D97-AF65-F5344CB8AC3E}">
        <p14:creationId xmlns="" xmlns:p14="http://schemas.microsoft.com/office/powerpoint/2010/main" val="6616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Альфия\Desktop\Казаева\foto.cheb.ru-2940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620688"/>
            <a:ext cx="7620000" cy="4806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747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332656"/>
            <a:ext cx="8208912" cy="5904656"/>
          </a:xfrm>
        </p:spPr>
        <p:txBody>
          <a:bodyPr>
            <a:normAutofit fontScale="92500"/>
          </a:bodyPr>
          <a:lstStyle/>
          <a:p>
            <a:r>
              <a:rPr lang="ru-RU" dirty="0" smtClean="0"/>
              <a:t>Сура́ </a:t>
            </a:r>
            <a:r>
              <a:rPr lang="ru-RU" dirty="0"/>
              <a:t>(чуваш. </a:t>
            </a:r>
            <a:r>
              <a:rPr lang="ru-RU" dirty="0" err="1"/>
              <a:t>Сăр</a:t>
            </a:r>
            <a:r>
              <a:rPr lang="ru-RU" dirty="0"/>
              <a:t>, </a:t>
            </a:r>
            <a:r>
              <a:rPr lang="ru-RU" dirty="0" err="1"/>
              <a:t>горномар</a:t>
            </a:r>
            <a:r>
              <a:rPr lang="ru-RU" dirty="0"/>
              <a:t>. Шур, </a:t>
            </a:r>
            <a:r>
              <a:rPr lang="ru-RU" dirty="0" err="1"/>
              <a:t>эрз</a:t>
            </a:r>
            <a:r>
              <a:rPr lang="ru-RU" dirty="0"/>
              <a:t>. Сура лей) — правый приток Волги, одна из наиболее живописных рек Приволжской возвышенности.</a:t>
            </a:r>
          </a:p>
          <a:p>
            <a:r>
              <a:rPr lang="ru-RU" dirty="0"/>
              <a:t>Следует предположить, что камские племена, придя на Суру, могли застать здесь </a:t>
            </a:r>
            <a:r>
              <a:rPr lang="ru-RU" dirty="0" err="1"/>
              <a:t>древнемордовское</a:t>
            </a:r>
            <a:r>
              <a:rPr lang="ru-RU" dirty="0"/>
              <a:t> название - </a:t>
            </a:r>
            <a:r>
              <a:rPr lang="ru-RU" dirty="0" err="1"/>
              <a:t>рау</a:t>
            </a:r>
            <a:r>
              <a:rPr lang="ru-RU" dirty="0"/>
              <a:t> (река), значения которого они не знали. Живя на </a:t>
            </a:r>
            <a:r>
              <a:rPr lang="ru-RU" dirty="0" err="1"/>
              <a:t>сурских</a:t>
            </a:r>
            <a:r>
              <a:rPr lang="ru-RU" dirty="0"/>
              <a:t> берегах на протяжении нескольких сотен лет, пришельцы прибавили к названию </a:t>
            </a:r>
            <a:r>
              <a:rPr lang="ru-RU" dirty="0" err="1"/>
              <a:t>Рау</a:t>
            </a:r>
            <a:r>
              <a:rPr lang="ru-RU" dirty="0"/>
              <a:t> родное слово Шур. Получилось гибридное имя </a:t>
            </a:r>
            <a:r>
              <a:rPr lang="ru-RU" dirty="0" err="1"/>
              <a:t>Шур+Рау</a:t>
            </a:r>
            <a:r>
              <a:rPr lang="ru-RU" dirty="0"/>
              <a:t>. Затем </a:t>
            </a:r>
            <a:r>
              <a:rPr lang="ru-RU" dirty="0" err="1"/>
              <a:t>Присурье</a:t>
            </a:r>
            <a:r>
              <a:rPr lang="ru-RU" dirty="0"/>
              <a:t> вновь стало вотчиной древней мордвы. В результате гидроним мог произноситься </a:t>
            </a:r>
            <a:r>
              <a:rPr lang="ru-RU" dirty="0" err="1"/>
              <a:t>Сурау</a:t>
            </a:r>
            <a:r>
              <a:rPr lang="ru-RU" dirty="0"/>
              <a:t>, конечное «а» возникло под влиянием русского слова «река».</a:t>
            </a:r>
          </a:p>
          <a:p>
            <a:r>
              <a:rPr lang="ru-RU" dirty="0"/>
              <a:t>Протекает по Ульяновской, Нижегородской и Пензенской областям, Мордовии, Марий Эл и Чувашии.</a:t>
            </a:r>
          </a:p>
          <a:p>
            <a:r>
              <a:rPr lang="ru-RU" dirty="0"/>
              <a:t>Длина реки 841 км, площадь бассейна 67,5 тыс. км².</a:t>
            </a:r>
          </a:p>
          <a:p>
            <a:r>
              <a:rPr lang="ru-RU" dirty="0"/>
              <a:t>Берёт начало на Приволжской возвышенности у села </a:t>
            </a:r>
            <a:r>
              <a:rPr lang="ru-RU" dirty="0" err="1"/>
              <a:t>Сурские</a:t>
            </a:r>
            <a:r>
              <a:rPr lang="ru-RU" dirty="0"/>
              <a:t> Вершины (</a:t>
            </a:r>
            <a:r>
              <a:rPr lang="ru-RU" dirty="0" err="1"/>
              <a:t>Барышский</a:t>
            </a:r>
            <a:r>
              <a:rPr lang="ru-RU" dirty="0"/>
              <a:t> район Ульяновской области -  Высота 301 м), и течёт по ней сначала на запад, затем в основном на север.</a:t>
            </a:r>
          </a:p>
        </p:txBody>
      </p:sp>
    </p:spTree>
    <p:extLst>
      <p:ext uri="{BB962C8B-B14F-4D97-AF65-F5344CB8AC3E}">
        <p14:creationId xmlns="" xmlns:p14="http://schemas.microsoft.com/office/powerpoint/2010/main" val="167066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04664"/>
            <a:ext cx="8352928" cy="5976664"/>
          </a:xfrm>
        </p:spPr>
        <p:txBody>
          <a:bodyPr/>
          <a:lstStyle/>
          <a:p>
            <a:endParaRPr lang="ru-RU" dirty="0"/>
          </a:p>
        </p:txBody>
      </p:sp>
      <p:pic>
        <p:nvPicPr>
          <p:cNvPr id="1026" name="Picture 2" descr="C:\Users\Альфия\Desktop\Казаева\Sura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548680"/>
            <a:ext cx="7620000" cy="5076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01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404664"/>
            <a:ext cx="8208912" cy="6336704"/>
          </a:xfrm>
        </p:spPr>
        <p:txBody>
          <a:bodyPr>
            <a:normAutofit fontScale="85000" lnSpcReduction="20000"/>
          </a:bodyPr>
          <a:lstStyle/>
          <a:p>
            <a:pPr algn="ctr"/>
            <a:r>
              <a:rPr lang="ru-RU" dirty="0"/>
              <a:t>РЕКА СУРА</a:t>
            </a:r>
          </a:p>
          <a:p>
            <a:r>
              <a:rPr lang="ru-RU" dirty="0"/>
              <a:t>Приволжская возвышенность — возвышенность на правом берегу Волги от Нижнего Новгорода до Волгограда. Высота до 384 м. Преобладающая высота 150—200 м. Ширина до 500 км. Приволжская возвышенность круто, местами уступами, обрывается к Волге и полого снижается к Окско-Донской низменности. Сильно расчленена овражно-балочной сетью. Отдельные части высокого волжского склона называют горами. Для Приволжской возвышенности характерно наличие тектонических валов, прогибов, вызывающих развитие структурных форм рельефа. Сложена известняками, глинами, песками, мергелями и др. породами. Развит карст.</a:t>
            </a:r>
          </a:p>
          <a:p>
            <a:r>
              <a:rPr lang="ru-RU" dirty="0"/>
              <a:t>Самые высокие горы на Приволжской возвышенности: </a:t>
            </a:r>
            <a:r>
              <a:rPr lang="ru-RU" dirty="0" err="1"/>
              <a:t>Хвалынские</a:t>
            </a:r>
            <a:r>
              <a:rPr lang="ru-RU" dirty="0"/>
              <a:t> горы.</a:t>
            </a:r>
          </a:p>
          <a:p>
            <a:r>
              <a:rPr lang="ru-RU" dirty="0"/>
              <a:t>Ледник касался лишь самого западного края Приволжской возвышенности. Поэтому осадочные породы здесь не прикрыты толщами ледниковых отложений и чаще выступают на поверхность. Это — известняки, мел, песчаники.</a:t>
            </a:r>
          </a:p>
          <a:p>
            <a:r>
              <a:rPr lang="ru-RU" dirty="0"/>
              <a:t>В низовьях Сура сплавная и судоходная.</a:t>
            </a:r>
          </a:p>
          <a:p>
            <a:r>
              <a:rPr lang="ru-RU" dirty="0"/>
              <a:t>Используется для промышленного водоснабжения.</a:t>
            </a:r>
          </a:p>
          <a:p>
            <a:r>
              <a:rPr lang="ru-RU" dirty="0"/>
              <a:t>На Суре расположены города Сурск, Пенза, Алатырь, Ядрин, Шумерля, деревня Новая Слобода, в устье — пристань Васильсурск.</a:t>
            </a:r>
          </a:p>
        </p:txBody>
      </p:sp>
    </p:spTree>
    <p:extLst>
      <p:ext uri="{BB962C8B-B14F-4D97-AF65-F5344CB8AC3E}">
        <p14:creationId xmlns="" xmlns:p14="http://schemas.microsoft.com/office/powerpoint/2010/main" val="1638712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476672"/>
            <a:ext cx="8136904" cy="5832648"/>
          </a:xfrm>
        </p:spPr>
        <p:txBody>
          <a:bodyPr/>
          <a:lstStyle/>
          <a:p>
            <a:r>
              <a:rPr lang="ru-RU" dirty="0"/>
              <a:t>УСТЬЕ  РЕКИ  СУРА -  ВАСИЛЬСУРСК  -  ВОЛГА </a:t>
            </a:r>
            <a:endParaRPr lang="ru-RU" dirty="0" smtClean="0"/>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4308" y="979697"/>
            <a:ext cx="7770099" cy="5185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043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548680"/>
            <a:ext cx="8064896" cy="5904656"/>
          </a:xfrm>
        </p:spPr>
        <p:txBody>
          <a:bodyPr>
            <a:normAutofit fontScale="77500" lnSpcReduction="20000"/>
          </a:bodyPr>
          <a:lstStyle/>
          <a:p>
            <a:r>
              <a:rPr lang="ru-RU" dirty="0" err="1"/>
              <a:t>Сурский</a:t>
            </a:r>
            <a:r>
              <a:rPr lang="ru-RU" dirty="0"/>
              <a:t> рубеж обороны — сооружение около реки Сура, построенное на территории Чувашской и Мордовской АССР, предназначавшееся для задержки гитлеровских войск на подступах к Казани наравне с Казанским оборонительным рубежом. </a:t>
            </a:r>
          </a:p>
          <a:p>
            <a:r>
              <a:rPr lang="ru-RU" dirty="0"/>
              <a:t>По территории Чувашской АССР </a:t>
            </a:r>
            <a:r>
              <a:rPr lang="ru-RU" dirty="0" err="1"/>
              <a:t>Сурский</a:t>
            </a:r>
            <a:r>
              <a:rPr lang="ru-RU" dirty="0"/>
              <a:t> рубеж проходил вдоль Суры по линии с. </a:t>
            </a:r>
            <a:r>
              <a:rPr lang="ru-RU" dirty="0" err="1"/>
              <a:t>Засурское</a:t>
            </a:r>
            <a:r>
              <a:rPr lang="ru-RU" dirty="0"/>
              <a:t> </a:t>
            </a:r>
            <a:r>
              <a:rPr lang="ru-RU" dirty="0" err="1"/>
              <a:t>Ядринского</a:t>
            </a:r>
            <a:r>
              <a:rPr lang="ru-RU" dirty="0"/>
              <a:t> района — д. </a:t>
            </a:r>
            <a:r>
              <a:rPr lang="ru-RU" dirty="0" err="1"/>
              <a:t>Пандиково</a:t>
            </a:r>
            <a:r>
              <a:rPr lang="ru-RU" dirty="0"/>
              <a:t> </a:t>
            </a:r>
            <a:r>
              <a:rPr lang="ru-RU" dirty="0" err="1"/>
              <a:t>Красночетайского</a:t>
            </a:r>
            <a:r>
              <a:rPr lang="ru-RU" dirty="0"/>
              <a:t> — с. </a:t>
            </a:r>
            <a:r>
              <a:rPr lang="ru-RU" dirty="0" err="1"/>
              <a:t>Сурский</a:t>
            </a:r>
            <a:r>
              <a:rPr lang="ru-RU" dirty="0"/>
              <a:t> Майдан </a:t>
            </a:r>
            <a:r>
              <a:rPr lang="ru-RU" dirty="0" err="1"/>
              <a:t>Алатырского</a:t>
            </a:r>
            <a:r>
              <a:rPr lang="ru-RU" dirty="0"/>
              <a:t> районов — Алатырь до границы с Ульяновской областью. В строительстве сооружения приняли участие десятки тысяч жителей ЧАССР. «</a:t>
            </a:r>
            <a:r>
              <a:rPr lang="ru-RU" dirty="0" err="1"/>
              <a:t>Сурский</a:t>
            </a:r>
            <a:r>
              <a:rPr lang="ru-RU" dirty="0"/>
              <a:t> рубеж» был построен за 45 дней. </a:t>
            </a:r>
            <a:endParaRPr lang="ru-RU" dirty="0" smtClean="0"/>
          </a:p>
          <a:p>
            <a:endParaRPr lang="ru-RU" dirty="0"/>
          </a:p>
          <a:p>
            <a:r>
              <a:rPr lang="ru-RU" dirty="0"/>
              <a:t>Сура берёт начало на возвышенности </a:t>
            </a:r>
            <a:r>
              <a:rPr lang="ru-RU" dirty="0" err="1"/>
              <a:t>Сурская</a:t>
            </a:r>
            <a:r>
              <a:rPr lang="ru-RU" dirty="0"/>
              <a:t> Шишка (на высоте 293 м), течёт на запад, затем от г. Пензы в основном на север, почти в меридиональном направлении и впадает в Волгу у г. Васильсурска. Устье лежит на высоте 193 м. Общее падение — 101 м. Принадлежит бассейну реки Волги.</a:t>
            </a:r>
          </a:p>
          <a:p>
            <a:r>
              <a:rPr lang="ru-RU" dirty="0"/>
              <a:t>Сура принимает более 40 притоков. Левые притоки многочисленнее и многоводнее правых. Самыми крупными притоками являются Пьяна, Алатырь и Барыш.</a:t>
            </a:r>
          </a:p>
          <a:p>
            <a:r>
              <a:rPr lang="ru-RU" dirty="0"/>
              <a:t>Бассейн Суры 67,5 тыс. км2, (что более чем вдвое превышает площадь Бельгии) и расположен на Приволжской возвышенности и на возвышенности </a:t>
            </a:r>
            <a:r>
              <a:rPr lang="ru-RU" dirty="0" err="1"/>
              <a:t>Межпьянье</a:t>
            </a:r>
            <a:r>
              <a:rPr lang="ru-RU" dirty="0"/>
              <a:t>. Большая часть водосбора происходит в пределах лесостепной зоны.</a:t>
            </a:r>
          </a:p>
          <a:p>
            <a:r>
              <a:rPr lang="ru-RU" dirty="0"/>
              <a:t>Суру принято делить на 3 части: верхний участок реки - от истока до устья Узы, средний участок – от устья Узы до устья реки Барыш, и нижний участок – от устья реки Барыш до устья Суры у города Васильсурска. </a:t>
            </a:r>
          </a:p>
          <a:p>
            <a:endParaRPr lang="ru-RU" dirty="0"/>
          </a:p>
        </p:txBody>
      </p:sp>
    </p:spTree>
    <p:extLst>
      <p:ext uri="{BB962C8B-B14F-4D97-AF65-F5344CB8AC3E}">
        <p14:creationId xmlns="" xmlns:p14="http://schemas.microsoft.com/office/powerpoint/2010/main" val="1624825263"/>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172</TotalTime>
  <Words>2031</Words>
  <Application>Microsoft Office PowerPoint</Application>
  <PresentationFormat>Экран (4:3)</PresentationFormat>
  <Paragraphs>107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Воздушный поток</vt:lpstr>
      <vt:lpstr> «Река Сура»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Историческое  происхождение  реки Сура</dc:title>
  <dc:creator>Альфия</dc:creator>
  <cp:lastModifiedBy>Пользователь Windows</cp:lastModifiedBy>
  <cp:revision>19</cp:revision>
  <dcterms:created xsi:type="dcterms:W3CDTF">2015-09-17T09:35:33Z</dcterms:created>
  <dcterms:modified xsi:type="dcterms:W3CDTF">2018-01-20T15:37:13Z</dcterms:modified>
</cp:coreProperties>
</file>