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0" r:id="rId6"/>
    <p:sldId id="275" r:id="rId7"/>
    <p:sldId id="263" r:id="rId8"/>
    <p:sldId id="262" r:id="rId9"/>
    <p:sldId id="264" r:id="rId10"/>
    <p:sldId id="265" r:id="rId11"/>
    <p:sldId id="280" r:id="rId12"/>
    <p:sldId id="268" r:id="rId13"/>
    <p:sldId id="269" r:id="rId14"/>
    <p:sldId id="276" r:id="rId15"/>
    <p:sldId id="267" r:id="rId16"/>
    <p:sldId id="271" r:id="rId17"/>
    <p:sldId id="279" r:id="rId18"/>
    <p:sldId id="272" r:id="rId19"/>
    <p:sldId id="270" r:id="rId20"/>
    <p:sldId id="273" r:id="rId21"/>
    <p:sldId id="274" r:id="rId22"/>
    <p:sldId id="266"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40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0DC1899-6DA3-4A0E-9E50-E1821736BCED}" type="datetimeFigureOut">
              <a:rPr lang="ru-RU" smtClean="0"/>
              <a:pPr/>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167363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DC1899-6DA3-4A0E-9E50-E1821736BCED}" type="datetimeFigureOut">
              <a:rPr lang="ru-RU" smtClean="0"/>
              <a:pPr/>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39421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DC1899-6DA3-4A0E-9E50-E1821736BCED}" type="datetimeFigureOut">
              <a:rPr lang="ru-RU" smtClean="0"/>
              <a:pPr/>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135800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DC1899-6DA3-4A0E-9E50-E1821736BCED}" type="datetimeFigureOut">
              <a:rPr lang="ru-RU" smtClean="0"/>
              <a:pPr/>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53483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0DC1899-6DA3-4A0E-9E50-E1821736BCED}" type="datetimeFigureOut">
              <a:rPr lang="ru-RU" smtClean="0"/>
              <a:pPr/>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136979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0DC1899-6DA3-4A0E-9E50-E1821736BCED}" type="datetimeFigureOut">
              <a:rPr lang="ru-RU" smtClean="0"/>
              <a:pPr/>
              <a:t>29.01.2018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305491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0DC1899-6DA3-4A0E-9E50-E1821736BCED}" type="datetimeFigureOut">
              <a:rPr lang="ru-RU" smtClean="0"/>
              <a:pPr/>
              <a:t>29.01.2018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218743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0DC1899-6DA3-4A0E-9E50-E1821736BCED}" type="datetimeFigureOut">
              <a:rPr lang="ru-RU" smtClean="0"/>
              <a:pPr/>
              <a:t>29.01.2018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71739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DC1899-6DA3-4A0E-9E50-E1821736BCED}" type="datetimeFigureOut">
              <a:rPr lang="ru-RU" smtClean="0"/>
              <a:pPr/>
              <a:t>29.01.2018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25184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DC1899-6DA3-4A0E-9E50-E1821736BCED}" type="datetimeFigureOut">
              <a:rPr lang="ru-RU" smtClean="0"/>
              <a:pPr/>
              <a:t>29.01.2018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189329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DC1899-6DA3-4A0E-9E50-E1821736BCED}" type="datetimeFigureOut">
              <a:rPr lang="ru-RU" smtClean="0"/>
              <a:pPr/>
              <a:t>29.01.2018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62026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C1899-6DA3-4A0E-9E50-E1821736BCED}" type="datetimeFigureOut">
              <a:rPr lang="ru-RU" smtClean="0"/>
              <a:pPr/>
              <a:t>29.01.2018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3BA32-738C-4FAF-BC4B-020FB9870CEC}" type="slidenum">
              <a:rPr lang="ru-RU" smtClean="0"/>
              <a:pPr/>
              <a:t>‹#›</a:t>
            </a:fld>
            <a:endParaRPr lang="ru-RU"/>
          </a:p>
        </p:txBody>
      </p:sp>
    </p:spTree>
    <p:extLst>
      <p:ext uri="{BB962C8B-B14F-4D97-AF65-F5344CB8AC3E}">
        <p14:creationId xmlns="" xmlns:p14="http://schemas.microsoft.com/office/powerpoint/2010/main" val="426779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268760"/>
            <a:ext cx="7848872" cy="2016224"/>
          </a:xfrm>
          <a:solidFill>
            <a:schemeClr val="bg1">
              <a:alpha val="82000"/>
            </a:schemeClr>
          </a:solidFill>
        </p:spPr>
        <p:txBody>
          <a:bodyPr>
            <a:normAutofit/>
          </a:bodyPr>
          <a:lstStyle/>
          <a:p>
            <a:r>
              <a:rPr lang="ru-RU" sz="6000" b="1" i="1" dirty="0" smtClean="0">
                <a:solidFill>
                  <a:srgbClr val="002060"/>
                </a:solidFill>
              </a:rPr>
              <a:t>Проект на тему:</a:t>
            </a:r>
            <a:r>
              <a:rPr lang="ru-RU" sz="6000" b="1" i="1" dirty="0" smtClean="0">
                <a:solidFill>
                  <a:srgbClr val="002060"/>
                </a:solidFill>
              </a:rPr>
              <a:t/>
            </a:r>
            <a:br>
              <a:rPr lang="ru-RU" sz="6000" b="1" i="1" dirty="0" smtClean="0">
                <a:solidFill>
                  <a:srgbClr val="002060"/>
                </a:solidFill>
              </a:rPr>
            </a:br>
            <a:r>
              <a:rPr lang="ru-RU" sz="6000" b="1" i="1" dirty="0">
                <a:solidFill>
                  <a:srgbClr val="002060"/>
                </a:solidFill>
              </a:rPr>
              <a:t> </a:t>
            </a:r>
            <a:r>
              <a:rPr lang="ru-RU" sz="6000" b="1" i="1" dirty="0" smtClean="0">
                <a:solidFill>
                  <a:srgbClr val="002060"/>
                </a:solidFill>
              </a:rPr>
              <a:t>«Вредная еда»</a:t>
            </a:r>
            <a:endParaRPr lang="ru-RU" sz="6000" b="1" i="1" dirty="0">
              <a:solidFill>
                <a:srgbClr val="002060"/>
              </a:solidFill>
            </a:endParaRPr>
          </a:p>
        </p:txBody>
      </p:sp>
      <p:sp>
        <p:nvSpPr>
          <p:cNvPr id="3" name="Подзаголовок 2"/>
          <p:cNvSpPr>
            <a:spLocks noGrp="1"/>
          </p:cNvSpPr>
          <p:nvPr>
            <p:ph type="subTitle" idx="1"/>
          </p:nvPr>
        </p:nvSpPr>
        <p:spPr>
          <a:xfrm>
            <a:off x="2483768" y="4581128"/>
            <a:ext cx="6480720" cy="2040632"/>
          </a:xfrm>
          <a:solidFill>
            <a:schemeClr val="bg1">
              <a:alpha val="85000"/>
            </a:schemeClr>
          </a:solidFill>
        </p:spPr>
        <p:txBody>
          <a:bodyPr>
            <a:normAutofit lnSpcReduction="10000"/>
          </a:bodyPr>
          <a:lstStyle/>
          <a:p>
            <a:pPr algn="l"/>
            <a:r>
              <a:rPr lang="ru-RU" dirty="0" smtClean="0">
                <a:solidFill>
                  <a:srgbClr val="002060"/>
                </a:solidFill>
              </a:rPr>
              <a:t>Выполнили учащиеся МБОУ СОШ </a:t>
            </a:r>
            <a:r>
              <a:rPr lang="ru-RU" dirty="0" err="1" smtClean="0">
                <a:solidFill>
                  <a:srgbClr val="002060"/>
                </a:solidFill>
              </a:rPr>
              <a:t>с.Индерка</a:t>
            </a:r>
            <a:r>
              <a:rPr lang="ru-RU" dirty="0" smtClean="0">
                <a:solidFill>
                  <a:srgbClr val="002060"/>
                </a:solidFill>
              </a:rPr>
              <a:t> </a:t>
            </a:r>
            <a:r>
              <a:rPr lang="ru-RU" dirty="0" err="1" smtClean="0">
                <a:solidFill>
                  <a:srgbClr val="002060"/>
                </a:solidFill>
              </a:rPr>
              <a:t>Сосновоборского</a:t>
            </a:r>
            <a:r>
              <a:rPr lang="ru-RU" dirty="0" smtClean="0">
                <a:solidFill>
                  <a:srgbClr val="002060"/>
                </a:solidFill>
              </a:rPr>
              <a:t> района Пензенской области</a:t>
            </a:r>
          </a:p>
          <a:p>
            <a:pPr algn="l"/>
            <a:r>
              <a:rPr lang="ru-RU" dirty="0" smtClean="0">
                <a:solidFill>
                  <a:srgbClr val="002060"/>
                </a:solidFill>
              </a:rPr>
              <a:t>Ахметова </a:t>
            </a:r>
            <a:r>
              <a:rPr lang="ru-RU" dirty="0" err="1" smtClean="0">
                <a:solidFill>
                  <a:srgbClr val="002060"/>
                </a:solidFill>
              </a:rPr>
              <a:t>Алсу</a:t>
            </a:r>
            <a:r>
              <a:rPr lang="ru-RU" dirty="0" smtClean="0">
                <a:solidFill>
                  <a:srgbClr val="002060"/>
                </a:solidFill>
              </a:rPr>
              <a:t>, </a:t>
            </a:r>
            <a:r>
              <a:rPr lang="ru-RU" dirty="0" err="1" smtClean="0">
                <a:solidFill>
                  <a:srgbClr val="002060"/>
                </a:solidFill>
              </a:rPr>
              <a:t>Хайров</a:t>
            </a:r>
            <a:r>
              <a:rPr lang="ru-RU" dirty="0" smtClean="0">
                <a:solidFill>
                  <a:srgbClr val="002060"/>
                </a:solidFill>
              </a:rPr>
              <a:t> Рушан</a:t>
            </a:r>
            <a:endParaRPr lang="ru-RU" dirty="0">
              <a:solidFill>
                <a:srgbClr val="002060"/>
              </a:solidFill>
            </a:endParaRPr>
          </a:p>
        </p:txBody>
      </p:sp>
    </p:spTree>
    <p:extLst>
      <p:ext uri="{BB962C8B-B14F-4D97-AF65-F5344CB8AC3E}">
        <p14:creationId xmlns="" xmlns:p14="http://schemas.microsoft.com/office/powerpoint/2010/main" val="323749979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6632"/>
            <a:ext cx="8496944" cy="6120680"/>
          </a:xfrm>
          <a:solidFill>
            <a:schemeClr val="bg1">
              <a:alpha val="91000"/>
            </a:schemeClr>
          </a:solidFill>
        </p:spPr>
        <p:txBody>
          <a:bodyPr>
            <a:normAutofit fontScale="62500" lnSpcReduction="20000"/>
          </a:bodyPr>
          <a:lstStyle/>
          <a:p>
            <a:pPr marL="0" indent="0">
              <a:buNone/>
            </a:pPr>
            <a:r>
              <a:rPr lang="ru-RU" dirty="0">
                <a:solidFill>
                  <a:srgbClr val="C00000"/>
                </a:solidFill>
              </a:rPr>
              <a:t>Осенью в картофель добавляют сахар, весной не добавляют, поэтому  вкус у картофеля всегда один и тот же.  </a:t>
            </a:r>
            <a:r>
              <a:rPr lang="ru-RU" dirty="0" smtClean="0">
                <a:solidFill>
                  <a:srgbClr val="C00000"/>
                </a:solidFill>
              </a:rPr>
              <a:t>Примерно </a:t>
            </a:r>
            <a:r>
              <a:rPr lang="ru-RU" dirty="0">
                <a:solidFill>
                  <a:srgbClr val="C00000"/>
                </a:solidFill>
              </a:rPr>
              <a:t>90 % тех продуктов, которые мы приобретаем в Макдоналдсе, уже прошли предварительную обработку. Хотя всем известно, что консервация, или термическая обработка уничтожают естественный вкус продукта.         Поэтому без химических заводов здесь ни как не обойтись. В Америке на химических заводах Нью – Джерси  уже 50 лет трудятся именно на </a:t>
            </a:r>
            <a:r>
              <a:rPr lang="ru-RU" dirty="0" err="1">
                <a:solidFill>
                  <a:srgbClr val="C00000"/>
                </a:solidFill>
              </a:rPr>
              <a:t>фастфуд</a:t>
            </a:r>
            <a:r>
              <a:rPr lang="ru-RU" dirty="0">
                <a:solidFill>
                  <a:srgbClr val="C00000"/>
                </a:solidFill>
              </a:rPr>
              <a:t>. </a:t>
            </a:r>
          </a:p>
          <a:p>
            <a:pPr marL="0" indent="0">
              <a:buNone/>
            </a:pPr>
            <a:r>
              <a:rPr lang="ru-RU" dirty="0">
                <a:solidFill>
                  <a:srgbClr val="C00000"/>
                </a:solidFill>
              </a:rPr>
              <a:t>Индустрия вкуса </a:t>
            </a:r>
            <a:r>
              <a:rPr lang="ru-RU" dirty="0" smtClean="0">
                <a:solidFill>
                  <a:srgbClr val="C00000"/>
                </a:solidFill>
              </a:rPr>
              <a:t>–это секретный   процесс</a:t>
            </a:r>
            <a:r>
              <a:rPr lang="ru-RU" dirty="0">
                <a:solidFill>
                  <a:srgbClr val="C00000"/>
                </a:solidFill>
              </a:rPr>
              <a:t>,  американские компании никогда не расскажут формулу своего продукта. Всё это для того, чтоб посетители </a:t>
            </a:r>
            <a:r>
              <a:rPr lang="ru-RU" dirty="0" err="1">
                <a:solidFill>
                  <a:srgbClr val="C00000"/>
                </a:solidFill>
              </a:rPr>
              <a:t>фаствуда</a:t>
            </a:r>
            <a:r>
              <a:rPr lang="ru-RU" dirty="0">
                <a:solidFill>
                  <a:srgbClr val="C00000"/>
                </a:solidFill>
              </a:rPr>
              <a:t> подумали, что здесь работают чудесные повара. </a:t>
            </a:r>
            <a:endParaRPr lang="ru-RU" dirty="0" smtClean="0">
              <a:solidFill>
                <a:srgbClr val="C00000"/>
              </a:solidFill>
            </a:endParaRPr>
          </a:p>
          <a:p>
            <a:pPr marL="0" indent="0">
              <a:buNone/>
            </a:pPr>
            <a:r>
              <a:rPr lang="ru-RU" dirty="0" smtClean="0">
                <a:solidFill>
                  <a:srgbClr val="C00000"/>
                </a:solidFill>
              </a:rPr>
              <a:t>В </a:t>
            </a:r>
            <a:r>
              <a:rPr lang="ru-RU" dirty="0">
                <a:solidFill>
                  <a:srgbClr val="C00000"/>
                </a:solidFill>
              </a:rPr>
              <a:t>лаборатории напитков отвечают за вкус «100%-ного» сока. Используя 350 химикатов можно «сделать» запах земляники. Самое большое количество добавок и красителей идёт в газировки.  Причём разницы между «натуральными» и «искусственными» ароматизаторами практически не существует. И те и другие производят на одном и том же заводе, используя высокоразвитые технологии, и состоят из одного и того же. Разница только в том, что « натуральные» ароматизаторы получают, подвергая химическим реакциям натуральные </a:t>
            </a:r>
            <a:r>
              <a:rPr lang="ru-RU" dirty="0" smtClean="0">
                <a:solidFill>
                  <a:srgbClr val="C00000"/>
                </a:solidFill>
              </a:rPr>
              <a:t>продукты, а «искусственные</a:t>
            </a:r>
            <a:r>
              <a:rPr lang="ru-RU" dirty="0">
                <a:solidFill>
                  <a:srgbClr val="C00000"/>
                </a:solidFill>
              </a:rPr>
              <a:t>» получают из химикатов. </a:t>
            </a:r>
          </a:p>
        </p:txBody>
      </p:sp>
    </p:spTree>
    <p:extLst>
      <p:ext uri="{BB962C8B-B14F-4D97-AF65-F5344CB8AC3E}">
        <p14:creationId xmlns="" xmlns:p14="http://schemas.microsoft.com/office/powerpoint/2010/main" val="1065727424"/>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620688"/>
            <a:ext cx="7704856" cy="5517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00583168"/>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568952" cy="6408712"/>
          </a:xfrm>
          <a:solidFill>
            <a:schemeClr val="bg1">
              <a:alpha val="90000"/>
            </a:schemeClr>
          </a:solidFill>
        </p:spPr>
        <p:txBody>
          <a:bodyPr>
            <a:normAutofit fontScale="77500" lnSpcReduction="20000"/>
          </a:bodyPr>
          <a:lstStyle/>
          <a:p>
            <a:pPr marL="0" indent="0">
              <a:buNone/>
            </a:pPr>
            <a:r>
              <a:rPr lang="ru-RU" dirty="0">
                <a:solidFill>
                  <a:srgbClr val="C00000"/>
                </a:solidFill>
              </a:rPr>
              <a:t>Труд на мясокомбинате в Америке считается самым опасным. </a:t>
            </a:r>
          </a:p>
          <a:p>
            <a:pPr marL="0" indent="0">
              <a:buNone/>
            </a:pPr>
            <a:r>
              <a:rPr lang="ru-RU" dirty="0">
                <a:solidFill>
                  <a:srgbClr val="C00000"/>
                </a:solidFill>
              </a:rPr>
              <a:t>У фермеров коровы паслись на пастбищах и ели траву. Те же коровы, которых растят для </a:t>
            </a:r>
            <a:r>
              <a:rPr lang="ru-RU" dirty="0" err="1">
                <a:solidFill>
                  <a:srgbClr val="C00000"/>
                </a:solidFill>
              </a:rPr>
              <a:t>фастфуда</a:t>
            </a:r>
            <a:r>
              <a:rPr lang="ru-RU" dirty="0">
                <a:solidFill>
                  <a:srgbClr val="C00000"/>
                </a:solidFill>
              </a:rPr>
              <a:t>, перед забоем загоняют целым стадом на специальную площадку, где кормят исключительно зерном и анаболиками. </a:t>
            </a:r>
          </a:p>
          <a:p>
            <a:pPr marL="0" indent="0">
              <a:buNone/>
            </a:pPr>
            <a:r>
              <a:rPr lang="ru-RU" dirty="0">
                <a:solidFill>
                  <a:srgbClr val="C00000"/>
                </a:solidFill>
              </a:rPr>
              <a:t> Одна корова съедает примерно 3000 фунтов зерна, при этом набирает вес, где-то 400 фунтов, мясо её делается жирным, очень подходящим для фарша. </a:t>
            </a:r>
          </a:p>
          <a:p>
            <a:pPr marL="0" indent="0">
              <a:buNone/>
            </a:pPr>
            <a:r>
              <a:rPr lang="ru-RU" dirty="0">
                <a:solidFill>
                  <a:srgbClr val="C00000"/>
                </a:solidFill>
              </a:rPr>
              <a:t> Подорожание </a:t>
            </a:r>
            <a:r>
              <a:rPr lang="ru-RU" dirty="0" smtClean="0">
                <a:solidFill>
                  <a:srgbClr val="C00000"/>
                </a:solidFill>
              </a:rPr>
              <a:t>зерна усугубило </a:t>
            </a:r>
            <a:r>
              <a:rPr lang="ru-RU" dirty="0">
                <a:solidFill>
                  <a:srgbClr val="C00000"/>
                </a:solidFill>
              </a:rPr>
              <a:t>создавшуюся ситуацию. 75% скота в Америки питается останками овец, коров, иногда собак и кошек из приютов для бездомных животных. В 1994 году коровы в США поели 3 миллиона фунтов куриного помёта. </a:t>
            </a:r>
          </a:p>
          <a:p>
            <a:pPr marL="0" indent="0">
              <a:buNone/>
            </a:pPr>
            <a:r>
              <a:rPr lang="ru-RU" dirty="0">
                <a:solidFill>
                  <a:srgbClr val="C00000"/>
                </a:solidFill>
              </a:rPr>
              <a:t> В начале двадцатого века гамбургеры считались едой для бедных, которая продавалась на улице преимущественно у фабрик или на ярмарках. В местной прессе того времени можно было прочесть «Есть гамбургеры – всё равно, что питаться из мусорного ведра». </a:t>
            </a:r>
          </a:p>
        </p:txBody>
      </p:sp>
    </p:spTree>
    <p:extLst>
      <p:ext uri="{BB962C8B-B14F-4D97-AF65-F5344CB8AC3E}">
        <p14:creationId xmlns="" xmlns:p14="http://schemas.microsoft.com/office/powerpoint/2010/main" val="1843598793"/>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496944" cy="6192688"/>
          </a:xfrm>
          <a:solidFill>
            <a:schemeClr val="bg1">
              <a:alpha val="90000"/>
            </a:schemeClr>
          </a:solidFill>
        </p:spPr>
        <p:txBody>
          <a:bodyPr>
            <a:normAutofit/>
          </a:bodyPr>
          <a:lstStyle/>
          <a:p>
            <a:pPr marL="0" indent="0">
              <a:buNone/>
            </a:pPr>
            <a:r>
              <a:rPr lang="ru-RU" dirty="0">
                <a:solidFill>
                  <a:srgbClr val="C00000"/>
                </a:solidFill>
              </a:rPr>
              <a:t>Кто постоянно питается </a:t>
            </a:r>
            <a:r>
              <a:rPr lang="ru-RU" dirty="0" err="1">
                <a:solidFill>
                  <a:srgbClr val="C00000"/>
                </a:solidFill>
              </a:rPr>
              <a:t>фастфудом</a:t>
            </a:r>
            <a:r>
              <a:rPr lang="ru-RU" dirty="0">
                <a:solidFill>
                  <a:srgbClr val="C00000"/>
                </a:solidFill>
              </a:rPr>
              <a:t>,  через несколько лет становятся толстяками. </a:t>
            </a:r>
            <a:r>
              <a:rPr lang="ru-RU" dirty="0" smtClean="0">
                <a:solidFill>
                  <a:srgbClr val="C00000"/>
                </a:solidFill>
              </a:rPr>
              <a:t>                         54 </a:t>
            </a:r>
            <a:r>
              <a:rPr lang="ru-RU" dirty="0">
                <a:solidFill>
                  <a:srgbClr val="C00000"/>
                </a:solidFill>
              </a:rPr>
              <a:t>миллиона жителей Америки страдают ожирением, 6 миллионов неимоверно жирные их вес свыше нормы на 100 фунтов (45 кг). </a:t>
            </a:r>
          </a:p>
          <a:p>
            <a:pPr marL="0" indent="0">
              <a:buNone/>
            </a:pPr>
            <a:r>
              <a:rPr lang="ru-RU" dirty="0">
                <a:solidFill>
                  <a:srgbClr val="C00000"/>
                </a:solidFill>
              </a:rPr>
              <a:t>После образования «Макдональдса» булку с котлетой стали считать самой хорошей едой для детей, легко жевать, удобно держать в руке, сытно и дёшево.  Доказанная истина, что вкусовые привычки определяются в раннем детстве. Дети питаются в </a:t>
            </a:r>
            <a:r>
              <a:rPr lang="ru-RU" dirty="0" err="1">
                <a:solidFill>
                  <a:srgbClr val="C00000"/>
                </a:solidFill>
              </a:rPr>
              <a:t>фастфудах</a:t>
            </a:r>
            <a:r>
              <a:rPr lang="ru-RU" dirty="0">
                <a:solidFill>
                  <a:srgbClr val="C00000"/>
                </a:solidFill>
              </a:rPr>
              <a:t>, и это для них становится самой привычной едой.</a:t>
            </a:r>
          </a:p>
          <a:p>
            <a:endParaRPr lang="ru-RU" dirty="0">
              <a:solidFill>
                <a:srgbClr val="7030A0"/>
              </a:solidFill>
            </a:endParaRPr>
          </a:p>
        </p:txBody>
      </p:sp>
    </p:spTree>
    <p:extLst>
      <p:ext uri="{BB962C8B-B14F-4D97-AF65-F5344CB8AC3E}">
        <p14:creationId xmlns="" xmlns:p14="http://schemas.microsoft.com/office/powerpoint/2010/main" val="72213503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9458"/>
            <a:ext cx="9229153" cy="6848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2876918"/>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12968" cy="6480720"/>
          </a:xfrm>
          <a:solidFill>
            <a:schemeClr val="bg1">
              <a:alpha val="90000"/>
            </a:schemeClr>
          </a:solidFill>
        </p:spPr>
        <p:txBody>
          <a:bodyPr>
            <a:normAutofit fontScale="70000" lnSpcReduction="20000"/>
          </a:bodyPr>
          <a:lstStyle/>
          <a:p>
            <a:pPr marL="0" indent="0">
              <a:buNone/>
            </a:pPr>
            <a:r>
              <a:rPr lang="ru-RU" sz="3400" b="1" u="sng" dirty="0">
                <a:solidFill>
                  <a:schemeClr val="accent3">
                    <a:lumMod val="50000"/>
                  </a:schemeClr>
                </a:solidFill>
              </a:rPr>
              <a:t>Пищевые добавки</a:t>
            </a:r>
          </a:p>
          <a:p>
            <a:pPr marL="0" indent="0">
              <a:buNone/>
            </a:pPr>
            <a:r>
              <a:rPr lang="ru-RU" sz="3400" dirty="0">
                <a:solidFill>
                  <a:schemeClr val="accent3">
                    <a:lumMod val="50000"/>
                  </a:schemeClr>
                </a:solidFill>
              </a:rPr>
              <a:t>    Пищевые  добавки, химические вещества, добавляемые к пищевым продуктам с целью улучшить вкус, повысить питательную ценность или предотвратить порчу продукта. В последнее время в обществе растет озабоченность в связи с применением пищевых добавок: их безвредность вызывает сомнения. Между тем пищевые добавки – вовсе не новое изобретение. Еще в далекой древности человек открыл, что, например, соль (встречающийся в природе хлорид натрия) предохраняет мясо от порчи.</a:t>
            </a:r>
          </a:p>
          <a:p>
            <a:pPr marL="0" indent="0">
              <a:buNone/>
            </a:pPr>
            <a:r>
              <a:rPr lang="ru-RU" sz="3400" dirty="0">
                <a:solidFill>
                  <a:schemeClr val="accent3">
                    <a:lumMod val="50000"/>
                  </a:schemeClr>
                </a:solidFill>
              </a:rPr>
              <a:t>      С расширением наших знаний о пище и совершенствованием технологии производства продуктов питания росло и использование пищевых добавок. Этому способствовало и общее изменение образа жизни. В наш индустриальный век огромное количество людей сосредоточилось в городах. Резко возросла численность мирового населения. Все это потребовало новых способов, как обработки, так и распределения продуктов питания, благодаря чему пищевые добавки стали применяться все шире. Потребность в них особенно возросла в последнее время в связи с увеличением спроса на более питательные и более удобные для использования пищевые продукты.</a:t>
            </a:r>
          </a:p>
          <a:p>
            <a:endParaRPr lang="ru-RU" dirty="0">
              <a:solidFill>
                <a:srgbClr val="7030A0"/>
              </a:solidFill>
            </a:endParaRPr>
          </a:p>
        </p:txBody>
      </p:sp>
    </p:spTree>
    <p:extLst>
      <p:ext uri="{BB962C8B-B14F-4D97-AF65-F5344CB8AC3E}">
        <p14:creationId xmlns="" xmlns:p14="http://schemas.microsoft.com/office/powerpoint/2010/main" val="114344134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8856984" cy="6264696"/>
          </a:xfrm>
          <a:solidFill>
            <a:schemeClr val="bg1">
              <a:alpha val="90000"/>
            </a:schemeClr>
          </a:solidFill>
        </p:spPr>
        <p:txBody>
          <a:bodyPr>
            <a:normAutofit fontScale="70000" lnSpcReduction="20000"/>
          </a:bodyPr>
          <a:lstStyle/>
          <a:p>
            <a:pPr marL="0" indent="0">
              <a:buNone/>
            </a:pPr>
            <a:endParaRPr lang="ru-RU" dirty="0" smtClean="0">
              <a:solidFill>
                <a:srgbClr val="7030A0"/>
              </a:solidFill>
            </a:endParaRPr>
          </a:p>
          <a:p>
            <a:pPr marL="0" indent="0">
              <a:buNone/>
            </a:pPr>
            <a:r>
              <a:rPr lang="ru-RU" dirty="0" smtClean="0">
                <a:solidFill>
                  <a:schemeClr val="accent3">
                    <a:lumMod val="50000"/>
                  </a:schemeClr>
                </a:solidFill>
              </a:rPr>
              <a:t>Специалисты </a:t>
            </a:r>
            <a:r>
              <a:rPr lang="ru-RU" dirty="0">
                <a:solidFill>
                  <a:schemeClr val="accent3">
                    <a:lumMod val="50000"/>
                  </a:schemeClr>
                </a:solidFill>
              </a:rPr>
              <a:t>приписывают пищевым добавкам около 50 различных функций. Можно выделить 11 больших групп добавок: </a:t>
            </a:r>
          </a:p>
          <a:p>
            <a:pPr marL="0" indent="0">
              <a:buNone/>
            </a:pPr>
            <a:r>
              <a:rPr lang="ru-RU" dirty="0">
                <a:solidFill>
                  <a:schemeClr val="accent3">
                    <a:lumMod val="50000"/>
                  </a:schemeClr>
                </a:solidFill>
              </a:rPr>
              <a:t> </a:t>
            </a:r>
            <a:r>
              <a:rPr lang="ru-RU" dirty="0" smtClean="0">
                <a:solidFill>
                  <a:schemeClr val="accent3">
                    <a:lumMod val="50000"/>
                  </a:schemeClr>
                </a:solidFill>
              </a:rPr>
              <a:t>- питательные </a:t>
            </a:r>
            <a:r>
              <a:rPr lang="ru-RU" dirty="0">
                <a:solidFill>
                  <a:schemeClr val="accent3">
                    <a:lumMod val="50000"/>
                  </a:schemeClr>
                </a:solidFill>
              </a:rPr>
              <a:t>добавки (природные компоненты пищи);</a:t>
            </a:r>
          </a:p>
          <a:p>
            <a:pPr marL="0" indent="0">
              <a:buNone/>
            </a:pPr>
            <a:r>
              <a:rPr lang="ru-RU" dirty="0">
                <a:solidFill>
                  <a:schemeClr val="accent3">
                    <a:lumMod val="50000"/>
                  </a:schemeClr>
                </a:solidFill>
              </a:rPr>
              <a:t> </a:t>
            </a:r>
            <a:r>
              <a:rPr lang="ru-RU" dirty="0" smtClean="0">
                <a:solidFill>
                  <a:schemeClr val="accent3">
                    <a:lumMod val="50000"/>
                  </a:schemeClr>
                </a:solidFill>
              </a:rPr>
              <a:t>- добавки</a:t>
            </a:r>
            <a:r>
              <a:rPr lang="ru-RU" dirty="0">
                <a:solidFill>
                  <a:schemeClr val="accent3">
                    <a:lumMod val="50000"/>
                  </a:schemeClr>
                </a:solidFill>
              </a:rPr>
              <a:t>, сохраняющие свежесть;</a:t>
            </a:r>
          </a:p>
          <a:p>
            <a:pPr marL="0" indent="0">
              <a:buNone/>
            </a:pPr>
            <a:r>
              <a:rPr lang="ru-RU" dirty="0">
                <a:solidFill>
                  <a:schemeClr val="accent3">
                    <a:lumMod val="50000"/>
                  </a:schemeClr>
                </a:solidFill>
              </a:rPr>
              <a:t> </a:t>
            </a:r>
            <a:r>
              <a:rPr lang="ru-RU" dirty="0" smtClean="0">
                <a:solidFill>
                  <a:schemeClr val="accent3">
                    <a:lumMod val="50000"/>
                  </a:schemeClr>
                </a:solidFill>
              </a:rPr>
              <a:t>-  </a:t>
            </a:r>
            <a:r>
              <a:rPr lang="ru-RU" dirty="0">
                <a:solidFill>
                  <a:schemeClr val="accent3">
                    <a:lumMod val="50000"/>
                  </a:schemeClr>
                </a:solidFill>
              </a:rPr>
              <a:t>добавки, облегчающие переработку или изготовление. </a:t>
            </a:r>
          </a:p>
          <a:p>
            <a:pPr marL="0" indent="0">
              <a:buNone/>
            </a:pPr>
            <a:r>
              <a:rPr lang="ru-RU" dirty="0">
                <a:solidFill>
                  <a:schemeClr val="accent3">
                    <a:lumMod val="50000"/>
                  </a:schemeClr>
                </a:solidFill>
              </a:rPr>
              <a:t> </a:t>
            </a:r>
            <a:r>
              <a:rPr lang="ru-RU" dirty="0" smtClean="0">
                <a:solidFill>
                  <a:schemeClr val="accent3">
                    <a:lumMod val="50000"/>
                  </a:schemeClr>
                </a:solidFill>
              </a:rPr>
              <a:t>- консерванты</a:t>
            </a:r>
            <a:r>
              <a:rPr lang="ru-RU" dirty="0">
                <a:solidFill>
                  <a:schemeClr val="accent3">
                    <a:lumMod val="50000"/>
                  </a:schemeClr>
                </a:solidFill>
              </a:rPr>
              <a:t>: приправы, красители, уплотнители (</a:t>
            </a:r>
            <a:r>
              <a:rPr lang="ru-RU" dirty="0" err="1">
                <a:solidFill>
                  <a:schemeClr val="accent3">
                    <a:lumMod val="50000"/>
                  </a:schemeClr>
                </a:solidFill>
              </a:rPr>
              <a:t>текстуранты</a:t>
            </a:r>
            <a:r>
              <a:rPr lang="ru-RU" dirty="0">
                <a:solidFill>
                  <a:schemeClr val="accent3">
                    <a:lumMod val="50000"/>
                  </a:schemeClr>
                </a:solidFill>
              </a:rPr>
              <a:t>), подсластители, наполнители;</a:t>
            </a:r>
          </a:p>
          <a:p>
            <a:pPr marL="0" indent="0">
              <a:buNone/>
            </a:pPr>
            <a:r>
              <a:rPr lang="ru-RU" dirty="0">
                <a:solidFill>
                  <a:schemeClr val="accent3">
                    <a:lumMod val="50000"/>
                  </a:schemeClr>
                </a:solidFill>
              </a:rPr>
              <a:t> </a:t>
            </a:r>
            <a:r>
              <a:rPr lang="ru-RU" dirty="0" smtClean="0">
                <a:solidFill>
                  <a:schemeClr val="accent3">
                    <a:lumMod val="50000"/>
                  </a:schemeClr>
                </a:solidFill>
              </a:rPr>
              <a:t>- добавки</a:t>
            </a:r>
            <a:r>
              <a:rPr lang="ru-RU" dirty="0">
                <a:solidFill>
                  <a:schemeClr val="accent3">
                    <a:lumMod val="50000"/>
                  </a:schemeClr>
                </a:solidFill>
              </a:rPr>
              <a:t>, позволяющие снизить калорийность пищи, и прочие</a:t>
            </a:r>
            <a:r>
              <a:rPr lang="ru-RU" dirty="0" smtClean="0">
                <a:solidFill>
                  <a:schemeClr val="accent3">
                    <a:lumMod val="50000"/>
                  </a:schemeClr>
                </a:solidFill>
              </a:rPr>
              <a:t>.</a:t>
            </a:r>
          </a:p>
          <a:p>
            <a:pPr marL="0" indent="0">
              <a:buNone/>
            </a:pPr>
            <a:r>
              <a:rPr lang="ru-RU" dirty="0">
                <a:solidFill>
                  <a:schemeClr val="accent3">
                    <a:lumMod val="50000"/>
                  </a:schemeClr>
                </a:solidFill>
              </a:rPr>
              <a:t>Питательные добавки. У этих добавок блестящая история, так как с их помощью в развитых странах удалось практически ликвидировать болезни, вызываемые недостатком в рационе того или иного элемента или вещества, а именно: зоб (недостающий фактор – йод), цингу (витамин C), пеллагру (ниацин), рахит (витамин D, кальций, фосфор) и другие подобные заболевания. </a:t>
            </a:r>
            <a:endParaRPr lang="ru-RU" dirty="0" smtClean="0">
              <a:solidFill>
                <a:schemeClr val="accent3">
                  <a:lumMod val="50000"/>
                </a:schemeClr>
              </a:solidFill>
            </a:endParaRPr>
          </a:p>
          <a:p>
            <a:pPr marL="0" indent="0">
              <a:buNone/>
            </a:pPr>
            <a:r>
              <a:rPr lang="ru-RU" dirty="0">
                <a:solidFill>
                  <a:schemeClr val="accent3">
                    <a:lumMod val="50000"/>
                  </a:schemeClr>
                </a:solidFill>
              </a:rPr>
              <a:t>В пищевые продукты для повышения их питательной ценности добавляют почти все микроэлементы и макрокомпоненты пищи (жиры, углеводы, белки и клетчатку). Чтобы повысить питательную ценность пищи, очень важно добавлять в нее те вещества, которые в обычном рационе присутствуют в количествах ниже </a:t>
            </a:r>
            <a:r>
              <a:rPr lang="ru-RU" dirty="0" smtClean="0">
                <a:solidFill>
                  <a:schemeClr val="accent3">
                    <a:lumMod val="50000"/>
                  </a:schemeClr>
                </a:solidFill>
              </a:rPr>
              <a:t>оптимальных.</a:t>
            </a:r>
            <a:endParaRPr lang="ru-RU" dirty="0">
              <a:solidFill>
                <a:schemeClr val="accent3">
                  <a:lumMod val="50000"/>
                </a:schemeClr>
              </a:solidFill>
            </a:endParaRPr>
          </a:p>
        </p:txBody>
      </p:sp>
    </p:spTree>
    <p:extLst>
      <p:ext uri="{BB962C8B-B14F-4D97-AF65-F5344CB8AC3E}">
        <p14:creationId xmlns="" xmlns:p14="http://schemas.microsoft.com/office/powerpoint/2010/main" val="4262797190"/>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99" y="0"/>
            <a:ext cx="924599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48648771"/>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6552728"/>
          </a:xfrm>
          <a:solidFill>
            <a:schemeClr val="bg1">
              <a:alpha val="90000"/>
            </a:schemeClr>
          </a:solidFill>
        </p:spPr>
        <p:txBody>
          <a:bodyPr>
            <a:normAutofit fontScale="77500" lnSpcReduction="20000"/>
          </a:bodyPr>
          <a:lstStyle/>
          <a:p>
            <a:pPr marL="0" indent="0">
              <a:buNone/>
            </a:pPr>
            <a:r>
              <a:rPr lang="ru-RU" b="1" u="sng" dirty="0">
                <a:solidFill>
                  <a:schemeClr val="accent6">
                    <a:lumMod val="50000"/>
                  </a:schemeClr>
                </a:solidFill>
              </a:rPr>
              <a:t>Добавки, сохраняющие свежесть, </a:t>
            </a:r>
            <a:r>
              <a:rPr lang="ru-RU" dirty="0">
                <a:solidFill>
                  <a:schemeClr val="accent6">
                    <a:lumMod val="50000"/>
                  </a:schemeClr>
                </a:solidFill>
              </a:rPr>
              <a:t>включают в первую очередь антиоксиданты. Их добавляют к маслам и к упаковочным материалам, чтобы предотвратить прогорание. Используют также </a:t>
            </a:r>
            <a:r>
              <a:rPr lang="ru-RU" dirty="0" err="1">
                <a:solidFill>
                  <a:schemeClr val="accent6">
                    <a:lumMod val="50000"/>
                  </a:schemeClr>
                </a:solidFill>
              </a:rPr>
              <a:t>хелатирующие</a:t>
            </a:r>
            <a:r>
              <a:rPr lang="ru-RU" dirty="0">
                <a:solidFill>
                  <a:schemeClr val="accent6">
                    <a:lumMod val="50000"/>
                  </a:schemeClr>
                </a:solidFill>
              </a:rPr>
              <a:t> агенты и </a:t>
            </a:r>
            <a:r>
              <a:rPr lang="ru-RU" dirty="0" err="1">
                <a:solidFill>
                  <a:schemeClr val="accent6">
                    <a:lumMod val="50000"/>
                  </a:schemeClr>
                </a:solidFill>
              </a:rPr>
              <a:t>секвестранты</a:t>
            </a:r>
            <a:r>
              <a:rPr lang="ru-RU" dirty="0">
                <a:solidFill>
                  <a:schemeClr val="accent6">
                    <a:lumMod val="50000"/>
                  </a:schemeClr>
                </a:solidFill>
              </a:rPr>
              <a:t>. Они предотвращают взаимодействие между металлами и компонентами пищи, что сводит к минимуму обесцвечивание, а также утрату вкуса и аромата. Ряд веществ используется для того, чтобы предотвратить потемнение фруктов на поверхности разреза.</a:t>
            </a:r>
          </a:p>
          <a:p>
            <a:pPr marL="0" indent="0">
              <a:buNone/>
            </a:pPr>
            <a:r>
              <a:rPr lang="ru-RU" b="1" u="sng" dirty="0">
                <a:solidFill>
                  <a:schemeClr val="accent6">
                    <a:lumMod val="50000"/>
                  </a:schemeClr>
                </a:solidFill>
              </a:rPr>
              <a:t>Добавки, облегчающие переработку или изготовление</a:t>
            </a:r>
            <a:r>
              <a:rPr lang="ru-RU" dirty="0">
                <a:solidFill>
                  <a:schemeClr val="accent6">
                    <a:lumMod val="50000"/>
                  </a:schemeClr>
                </a:solidFill>
              </a:rPr>
              <a:t>. Для улучшения вкуса пищевых продуктов очень важны вещества, способные изменять реакцию в кислую или щелочную сторону. Кроме того, в эту группу входят </a:t>
            </a:r>
            <a:r>
              <a:rPr lang="ru-RU" dirty="0" err="1">
                <a:solidFill>
                  <a:schemeClr val="accent6">
                    <a:lumMod val="50000"/>
                  </a:schemeClr>
                </a:solidFill>
              </a:rPr>
              <a:t>хелатирующие</a:t>
            </a:r>
            <a:r>
              <a:rPr lang="ru-RU" dirty="0">
                <a:solidFill>
                  <a:schemeClr val="accent6">
                    <a:lumMod val="50000"/>
                  </a:schemeClr>
                </a:solidFill>
              </a:rPr>
              <a:t> агенты и </a:t>
            </a:r>
            <a:r>
              <a:rPr lang="ru-RU" dirty="0" err="1">
                <a:solidFill>
                  <a:schemeClr val="accent6">
                    <a:lumMod val="50000"/>
                  </a:schemeClr>
                </a:solidFill>
              </a:rPr>
              <a:t>секвестранты</a:t>
            </a:r>
            <a:r>
              <a:rPr lang="ru-RU" dirty="0">
                <a:solidFill>
                  <a:schemeClr val="accent6">
                    <a:lumMod val="50000"/>
                  </a:schemeClr>
                </a:solidFill>
              </a:rPr>
              <a:t>, а также вещества, изменяющие текстуру продуктов, вызывающие коагуляцию белков (их применяют в сыроварении), способствующие изменению цвета, </a:t>
            </a:r>
            <a:r>
              <a:rPr lang="ru-RU" dirty="0" err="1">
                <a:solidFill>
                  <a:schemeClr val="accent6">
                    <a:lumMod val="50000"/>
                  </a:schemeClr>
                </a:solidFill>
              </a:rPr>
              <a:t>желатинированию</a:t>
            </a:r>
            <a:r>
              <a:rPr lang="ru-RU" dirty="0">
                <a:solidFill>
                  <a:schemeClr val="accent6">
                    <a:lumMod val="50000"/>
                  </a:schemeClr>
                </a:solidFill>
              </a:rPr>
              <a:t> в молочных продуктах, изготовлению взбитых сливок или осветлению кофе.</a:t>
            </a:r>
          </a:p>
          <a:p>
            <a:pPr marL="0" indent="0">
              <a:buNone/>
            </a:pPr>
            <a:endParaRPr lang="ru-RU" dirty="0">
              <a:solidFill>
                <a:srgbClr val="7030A0"/>
              </a:solidFill>
            </a:endParaRPr>
          </a:p>
        </p:txBody>
      </p:sp>
    </p:spTree>
    <p:extLst>
      <p:ext uri="{BB962C8B-B14F-4D97-AF65-F5344CB8AC3E}">
        <p14:creationId xmlns="" xmlns:p14="http://schemas.microsoft.com/office/powerpoint/2010/main" val="3672069165"/>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6480720"/>
          </a:xfrm>
          <a:solidFill>
            <a:schemeClr val="bg1">
              <a:alpha val="90000"/>
            </a:schemeClr>
          </a:solidFill>
        </p:spPr>
        <p:txBody>
          <a:bodyPr>
            <a:normAutofit fontScale="70000" lnSpcReduction="20000"/>
          </a:bodyPr>
          <a:lstStyle/>
          <a:p>
            <a:pPr marL="0" indent="0">
              <a:buNone/>
            </a:pPr>
            <a:r>
              <a:rPr lang="ru-RU" sz="3400" b="1" u="sng" dirty="0">
                <a:solidFill>
                  <a:schemeClr val="accent6">
                    <a:lumMod val="50000"/>
                  </a:schemeClr>
                </a:solidFill>
              </a:rPr>
              <a:t>Консерванты</a:t>
            </a:r>
            <a:r>
              <a:rPr lang="ru-RU" sz="3400" dirty="0">
                <a:solidFill>
                  <a:schemeClr val="accent6">
                    <a:lumMod val="50000"/>
                  </a:schemeClr>
                </a:solidFill>
              </a:rPr>
              <a:t>  начали использоваться людьми ещё в древнем мире. Одной из целей консервации было длительное хранение пищевых продуктов. </a:t>
            </a:r>
            <a:r>
              <a:rPr lang="ru-RU" sz="3400" dirty="0" smtClean="0">
                <a:solidFill>
                  <a:schemeClr val="accent6">
                    <a:lumMod val="50000"/>
                  </a:schemeClr>
                </a:solidFill>
              </a:rPr>
              <a:t>В </a:t>
            </a:r>
            <a:r>
              <a:rPr lang="ru-RU" sz="3400" dirty="0">
                <a:solidFill>
                  <a:schemeClr val="accent6">
                    <a:lumMod val="50000"/>
                  </a:schemeClr>
                </a:solidFill>
              </a:rPr>
              <a:t>19-20 веке химические консерванты природного и синтетического происхождения получили очень широкое применение в пищевой и промышленности. Вначале использовали сернистую, салициловую, </a:t>
            </a:r>
            <a:r>
              <a:rPr lang="ru-RU" sz="3400" dirty="0" err="1">
                <a:solidFill>
                  <a:schemeClr val="accent6">
                    <a:lumMod val="50000"/>
                  </a:schemeClr>
                </a:solidFill>
              </a:rPr>
              <a:t>сорбиновую</a:t>
            </a:r>
            <a:r>
              <a:rPr lang="ru-RU" sz="3400" dirty="0">
                <a:solidFill>
                  <a:schemeClr val="accent6">
                    <a:lumMod val="50000"/>
                  </a:schemeClr>
                </a:solidFill>
              </a:rPr>
              <a:t>, бензойную кислоту и их соли. Ежегодно пересматриваются списки разрешённых веществ и их предельно-допустимые концентрации. Во многих случаях роль консервантов могут выполнять эфирные масла. </a:t>
            </a:r>
            <a:endParaRPr lang="ru-RU" sz="3400" dirty="0" smtClean="0">
              <a:solidFill>
                <a:schemeClr val="accent6">
                  <a:lumMod val="50000"/>
                </a:schemeClr>
              </a:solidFill>
            </a:endParaRPr>
          </a:p>
          <a:p>
            <a:pPr marL="0" indent="0">
              <a:buNone/>
            </a:pPr>
            <a:r>
              <a:rPr lang="ru-RU" sz="3400" b="1" u="sng" dirty="0">
                <a:solidFill>
                  <a:schemeClr val="accent6">
                    <a:lumMod val="50000"/>
                  </a:schemeClr>
                </a:solidFill>
              </a:rPr>
              <a:t>Пряности. </a:t>
            </a:r>
            <a:r>
              <a:rPr lang="ru-RU" sz="3400" dirty="0">
                <a:solidFill>
                  <a:schemeClr val="accent6">
                    <a:lumMod val="50000"/>
                  </a:schemeClr>
                </a:solidFill>
              </a:rPr>
              <a:t>Во времена, когда не было постоянных торговых путей, обеспечивающих ввоз пряностей, пища европейцев была крайне однообразной и неудовлетворительной не только в количественном, но и в качественном отношении. В наше время в ходу свыше 2000 различных пряностей для любого мыслимого употребления. Природные пряности имеют очень сложный состав; в кофе, например, содержится свыше 1000 различных соединений (впрочем, обычно пряности далеко не столь сложны). Большинство пряностей, которыми мы пользуемся теперь, – это смеси, составленные из синтетических веществ.</a:t>
            </a:r>
          </a:p>
          <a:p>
            <a:pPr marL="0" indent="0">
              <a:buNone/>
            </a:pPr>
            <a:endParaRPr lang="ru-RU" dirty="0" smtClean="0">
              <a:solidFill>
                <a:schemeClr val="accent6">
                  <a:lumMod val="50000"/>
                </a:schemeClr>
              </a:solidFill>
            </a:endParaRPr>
          </a:p>
          <a:p>
            <a:pPr marL="0" indent="0">
              <a:buNone/>
            </a:pPr>
            <a:endParaRPr lang="ru-RU" dirty="0" smtClean="0">
              <a:solidFill>
                <a:schemeClr val="accent6">
                  <a:lumMod val="50000"/>
                </a:schemeClr>
              </a:solidFill>
            </a:endParaRPr>
          </a:p>
          <a:p>
            <a:pPr marL="0" indent="0">
              <a:buNone/>
            </a:pPr>
            <a:endParaRPr lang="ru-RU" dirty="0">
              <a:solidFill>
                <a:schemeClr val="accent6">
                  <a:lumMod val="50000"/>
                </a:schemeClr>
              </a:solidFill>
            </a:endParaRPr>
          </a:p>
        </p:txBody>
      </p:sp>
    </p:spTree>
    <p:extLst>
      <p:ext uri="{BB962C8B-B14F-4D97-AF65-F5344CB8AC3E}">
        <p14:creationId xmlns="" xmlns:p14="http://schemas.microsoft.com/office/powerpoint/2010/main" val="3402156158"/>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568952" cy="6264696"/>
          </a:xfrm>
          <a:solidFill>
            <a:schemeClr val="bg1">
              <a:alpha val="90000"/>
            </a:schemeClr>
          </a:solidFill>
        </p:spPr>
        <p:txBody>
          <a:bodyPr>
            <a:normAutofit fontScale="77500" lnSpcReduction="20000"/>
          </a:bodyPr>
          <a:lstStyle/>
          <a:p>
            <a:pPr marL="0" indent="0">
              <a:buNone/>
            </a:pPr>
            <a:r>
              <a:rPr lang="ru-RU" b="1" i="1" u="sng" dirty="0" smtClean="0">
                <a:solidFill>
                  <a:srgbClr val="7030A0"/>
                </a:solidFill>
              </a:rPr>
              <a:t>Актуальность:</a:t>
            </a:r>
          </a:p>
          <a:p>
            <a:pPr marL="0" indent="0">
              <a:buNone/>
            </a:pPr>
            <a:r>
              <a:rPr lang="ru-RU" b="1" i="1" u="sng" dirty="0">
                <a:solidFill>
                  <a:srgbClr val="7030A0"/>
                </a:solidFill>
              </a:rPr>
              <a:t>«Ты лучше голодай, чем что попало есть…»  </a:t>
            </a:r>
            <a:r>
              <a:rPr lang="ru-RU" dirty="0">
                <a:solidFill>
                  <a:srgbClr val="7030A0"/>
                </a:solidFill>
              </a:rPr>
              <a:t>Омар Хайям</a:t>
            </a:r>
            <a:r>
              <a:rPr lang="ru-RU" dirty="0" smtClean="0">
                <a:solidFill>
                  <a:srgbClr val="7030A0"/>
                </a:solidFill>
              </a:rPr>
              <a:t>,</a:t>
            </a:r>
          </a:p>
          <a:p>
            <a:pPr marL="0" indent="0">
              <a:buNone/>
            </a:pPr>
            <a:r>
              <a:rPr lang="ru-RU" dirty="0" smtClean="0">
                <a:solidFill>
                  <a:srgbClr val="7030A0"/>
                </a:solidFill>
              </a:rPr>
              <a:t> </a:t>
            </a:r>
            <a:r>
              <a:rPr lang="ru-RU" dirty="0">
                <a:solidFill>
                  <a:srgbClr val="7030A0"/>
                </a:solidFill>
              </a:rPr>
              <a:t>должно быть, и не догадывался, насколько точно его слова попадут в цель спустя девять столетий.  Сегодня, наряду с голодом в некоторых регионах планеты и нехваткой питьевой воды, человечество в буквальном смысле слова погибает от другой, совсем противоположной проблемы. Мы слишком много едим. При этом наша еда оставляет желать много лучшего, несмотря на привлекательный внешний вид и немалую цену.</a:t>
            </a:r>
          </a:p>
          <a:p>
            <a:pPr marL="0" indent="0">
              <a:buNone/>
            </a:pPr>
            <a:r>
              <a:rPr lang="ru-RU" dirty="0">
                <a:solidFill>
                  <a:srgbClr val="7030A0"/>
                </a:solidFill>
              </a:rPr>
              <a:t>Сегодня к вредным продуктам питания можно отнести практически любой вид еды, если она неправильно выращена, приготовлена или сохранена. И это, увы, не пропагандистские уловки </a:t>
            </a:r>
            <a:r>
              <a:rPr lang="ru-RU" dirty="0" err="1">
                <a:solidFill>
                  <a:srgbClr val="7030A0"/>
                </a:solidFill>
              </a:rPr>
              <a:t>сыроедов</a:t>
            </a:r>
            <a:r>
              <a:rPr lang="ru-RU" dirty="0">
                <a:solidFill>
                  <a:srgbClr val="7030A0"/>
                </a:solidFill>
              </a:rPr>
              <a:t> или вегетарианцев, а напротив, суровая правда жизни. И все-таки какие продукты кажутся специалистам по здоровому питанию наиболее вредными? В первой десятке, несомненно, окажутся самые популярные участники обычного меню человека, не привыкшего слишком задумываться о том, что он ест.</a:t>
            </a:r>
          </a:p>
          <a:p>
            <a:endParaRPr lang="ru-RU" dirty="0">
              <a:solidFill>
                <a:srgbClr val="7030A0"/>
              </a:solidFill>
            </a:endParaRPr>
          </a:p>
        </p:txBody>
      </p:sp>
    </p:spTree>
    <p:extLst>
      <p:ext uri="{BB962C8B-B14F-4D97-AF65-F5344CB8AC3E}">
        <p14:creationId xmlns="" xmlns:p14="http://schemas.microsoft.com/office/powerpoint/2010/main" val="178483863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784976" cy="6480720"/>
          </a:xfrm>
          <a:solidFill>
            <a:schemeClr val="bg1">
              <a:alpha val="90000"/>
            </a:schemeClr>
          </a:solidFill>
        </p:spPr>
        <p:txBody>
          <a:bodyPr>
            <a:normAutofit fontScale="85000" lnSpcReduction="20000"/>
          </a:bodyPr>
          <a:lstStyle/>
          <a:p>
            <a:pPr marL="0" indent="0">
              <a:buNone/>
            </a:pPr>
            <a:r>
              <a:rPr lang="ru-RU" b="1" u="sng" dirty="0" smtClean="0">
                <a:solidFill>
                  <a:schemeClr val="accent6">
                    <a:lumMod val="50000"/>
                  </a:schemeClr>
                </a:solidFill>
              </a:rPr>
              <a:t>Красители</a:t>
            </a:r>
            <a:r>
              <a:rPr lang="ru-RU" b="1" u="sng" dirty="0">
                <a:solidFill>
                  <a:schemeClr val="accent6">
                    <a:lumMod val="50000"/>
                  </a:schemeClr>
                </a:solidFill>
              </a:rPr>
              <a:t>. </a:t>
            </a:r>
            <a:r>
              <a:rPr lang="ru-RU" dirty="0">
                <a:solidFill>
                  <a:schemeClr val="accent6">
                    <a:lumMod val="50000"/>
                  </a:schemeClr>
                </a:solidFill>
              </a:rPr>
              <a:t>Назначение пищевых красителей состоит в том, чтобы придать прошедшим обработку продуктам более привлекательный вид. Красители делятся на две главные группы: природные и синтетические. Теперь во всем мире ощущается тяга ко всему «натуральному» в пище, и потому в качестве пищевых красителей все чаще стремятся использовать очищенные пигменты многих растений, животных (в частности насекомых) и </a:t>
            </a:r>
            <a:r>
              <a:rPr lang="ru-RU" dirty="0" smtClean="0">
                <a:solidFill>
                  <a:schemeClr val="accent6">
                    <a:lumMod val="50000"/>
                  </a:schemeClr>
                </a:solidFill>
              </a:rPr>
              <a:t>микроорганизмов.</a:t>
            </a:r>
          </a:p>
          <a:p>
            <a:pPr marL="0" indent="0">
              <a:buNone/>
            </a:pPr>
            <a:r>
              <a:rPr lang="ru-RU" b="1" u="sng" dirty="0" err="1">
                <a:solidFill>
                  <a:schemeClr val="accent6">
                    <a:lumMod val="50000"/>
                  </a:schemeClr>
                </a:solidFill>
              </a:rPr>
              <a:t>Текстуранты</a:t>
            </a:r>
            <a:r>
              <a:rPr lang="ru-RU" b="1" u="sng" dirty="0">
                <a:solidFill>
                  <a:schemeClr val="accent6">
                    <a:lumMod val="50000"/>
                  </a:schemeClr>
                </a:solidFill>
              </a:rPr>
              <a:t>. </a:t>
            </a:r>
            <a:r>
              <a:rPr lang="ru-RU" dirty="0">
                <a:solidFill>
                  <a:schemeClr val="accent6">
                    <a:lumMod val="50000"/>
                  </a:schemeClr>
                </a:solidFill>
              </a:rPr>
              <a:t>Так называют различные добавки, предназначенные для улучшения текстуры пищевых продуктов. Соединения кальция делают консервированные томаты более плотными и крепкими. Фосфаты улучшают вкус консервированных груш, делая их более нежными. </a:t>
            </a:r>
            <a:r>
              <a:rPr lang="ru-RU" dirty="0" err="1">
                <a:solidFill>
                  <a:schemeClr val="accent6">
                    <a:lumMod val="50000"/>
                  </a:schemeClr>
                </a:solidFill>
              </a:rPr>
              <a:t>Пирофосфаты</a:t>
            </a:r>
            <a:r>
              <a:rPr lang="ru-RU" dirty="0">
                <a:solidFill>
                  <a:schemeClr val="accent6">
                    <a:lumMod val="50000"/>
                  </a:schemeClr>
                </a:solidFill>
              </a:rPr>
              <a:t> улучшают текстуру пудингов быстрого приготовления и молочных продуктов. Эмульгаторы придают стабильность водным и масляным эмульсиям в заправках для салата. </a:t>
            </a:r>
          </a:p>
          <a:p>
            <a:pPr marL="0" indent="0">
              <a:buNone/>
            </a:pPr>
            <a:endParaRPr lang="ru-RU" dirty="0" smtClean="0">
              <a:solidFill>
                <a:schemeClr val="accent6">
                  <a:lumMod val="50000"/>
                </a:schemeClr>
              </a:solidFill>
            </a:endParaRPr>
          </a:p>
          <a:p>
            <a:pPr marL="0" indent="0">
              <a:buNone/>
            </a:pPr>
            <a:endParaRPr lang="ru-RU" dirty="0">
              <a:solidFill>
                <a:schemeClr val="accent6">
                  <a:lumMod val="50000"/>
                </a:schemeClr>
              </a:solidFill>
            </a:endParaRPr>
          </a:p>
        </p:txBody>
      </p:sp>
    </p:spTree>
    <p:extLst>
      <p:ext uri="{BB962C8B-B14F-4D97-AF65-F5344CB8AC3E}">
        <p14:creationId xmlns="" xmlns:p14="http://schemas.microsoft.com/office/powerpoint/2010/main" val="1983165107"/>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552728"/>
          </a:xfrm>
          <a:solidFill>
            <a:schemeClr val="bg1">
              <a:alpha val="90000"/>
            </a:schemeClr>
          </a:solidFill>
        </p:spPr>
        <p:txBody>
          <a:bodyPr>
            <a:normAutofit fontScale="85000" lnSpcReduction="10000"/>
          </a:bodyPr>
          <a:lstStyle/>
          <a:p>
            <a:pPr marL="0" indent="0">
              <a:buNone/>
            </a:pPr>
            <a:r>
              <a:rPr lang="ru-RU" b="1" u="sng" dirty="0" smtClean="0">
                <a:solidFill>
                  <a:schemeClr val="accent6">
                    <a:lumMod val="50000"/>
                  </a:schemeClr>
                </a:solidFill>
              </a:rPr>
              <a:t>Подсластители</a:t>
            </a:r>
            <a:r>
              <a:rPr lang="ru-RU" b="1" u="sng" dirty="0">
                <a:solidFill>
                  <a:schemeClr val="accent6">
                    <a:lumMod val="50000"/>
                  </a:schemeClr>
                </a:solidFill>
              </a:rPr>
              <a:t>. </a:t>
            </a:r>
            <a:r>
              <a:rPr lang="ru-RU" dirty="0">
                <a:solidFill>
                  <a:schemeClr val="accent6">
                    <a:lumMod val="50000"/>
                  </a:schemeClr>
                </a:solidFill>
              </a:rPr>
              <a:t>Природные подсластители, такие, как сахар, известны людям на протяжении тысячелетий. Их всегда добывали в больших количествах. Однако забота о снижении калорийности пищи вынудила обратиться к непищевым подсластителям. В нашей стране в настоящее время разрешены к применению пять таких веществ: сахарин, аспартам, </a:t>
            </a:r>
            <a:r>
              <a:rPr lang="ru-RU" dirty="0" err="1">
                <a:solidFill>
                  <a:schemeClr val="accent6">
                    <a:lumMod val="50000"/>
                  </a:schemeClr>
                </a:solidFill>
              </a:rPr>
              <a:t>ацесульфам</a:t>
            </a:r>
            <a:r>
              <a:rPr lang="ru-RU" dirty="0">
                <a:solidFill>
                  <a:schemeClr val="accent6">
                    <a:lumMod val="50000"/>
                  </a:schemeClr>
                </a:solidFill>
              </a:rPr>
              <a:t>, </a:t>
            </a:r>
            <a:r>
              <a:rPr lang="ru-RU" dirty="0" err="1">
                <a:solidFill>
                  <a:schemeClr val="accent6">
                    <a:lumMod val="50000"/>
                  </a:schemeClr>
                </a:solidFill>
              </a:rPr>
              <a:t>тауматин</a:t>
            </a:r>
            <a:r>
              <a:rPr lang="ru-RU" dirty="0">
                <a:solidFill>
                  <a:schemeClr val="accent6">
                    <a:lumMod val="50000"/>
                  </a:schemeClr>
                </a:solidFill>
              </a:rPr>
              <a:t> и </a:t>
            </a:r>
            <a:r>
              <a:rPr lang="ru-RU" dirty="0" err="1">
                <a:solidFill>
                  <a:schemeClr val="accent6">
                    <a:lumMod val="50000"/>
                  </a:schemeClr>
                </a:solidFill>
              </a:rPr>
              <a:t>глициризин</a:t>
            </a:r>
            <a:r>
              <a:rPr lang="ru-RU" dirty="0">
                <a:solidFill>
                  <a:schemeClr val="accent6">
                    <a:lumMod val="50000"/>
                  </a:schemeClr>
                </a:solidFill>
              </a:rPr>
              <a:t>. Рассматривается и возможность применения ряда веществ, разрешенных в других странах. </a:t>
            </a:r>
            <a:endParaRPr lang="ru-RU" dirty="0" smtClean="0">
              <a:solidFill>
                <a:schemeClr val="accent6">
                  <a:lumMod val="50000"/>
                </a:schemeClr>
              </a:solidFill>
            </a:endParaRPr>
          </a:p>
          <a:p>
            <a:pPr marL="0" indent="0">
              <a:buNone/>
            </a:pPr>
            <a:r>
              <a:rPr lang="ru-RU" b="1" u="sng" dirty="0">
                <a:solidFill>
                  <a:schemeClr val="accent6">
                    <a:lumMod val="50000"/>
                  </a:schemeClr>
                </a:solidFill>
              </a:rPr>
              <a:t>Наполнители. </a:t>
            </a:r>
            <a:r>
              <a:rPr lang="ru-RU" dirty="0">
                <a:solidFill>
                  <a:schemeClr val="accent6">
                    <a:lumMod val="50000"/>
                  </a:schemeClr>
                </a:solidFill>
              </a:rPr>
              <a:t>Эта тенденция к применению непищевых подсластителей заставила искать вещества, которые могли бы играть роль, традиционно выполняемую сахарами в напитках, джемах, желе и копченостях. </a:t>
            </a:r>
            <a:r>
              <a:rPr lang="ru-RU" dirty="0" err="1">
                <a:solidFill>
                  <a:schemeClr val="accent6">
                    <a:lumMod val="50000"/>
                  </a:schemeClr>
                </a:solidFill>
              </a:rPr>
              <a:t>Желатинированный</a:t>
            </a:r>
            <a:r>
              <a:rPr lang="ru-RU" dirty="0">
                <a:solidFill>
                  <a:schemeClr val="accent6">
                    <a:lumMod val="50000"/>
                  </a:schemeClr>
                </a:solidFill>
              </a:rPr>
              <a:t> крахмал люди употребляют на протяжении веков, теперь же получен ряд производных крахмала и целлюлозы. Используется </a:t>
            </a:r>
            <a:r>
              <a:rPr lang="ru-RU" dirty="0" err="1">
                <a:solidFill>
                  <a:schemeClr val="accent6">
                    <a:lumMod val="50000"/>
                  </a:schemeClr>
                </a:solidFill>
              </a:rPr>
              <a:t>полидекстроза</a:t>
            </a:r>
            <a:r>
              <a:rPr lang="ru-RU" dirty="0">
                <a:solidFill>
                  <a:schemeClr val="accent6">
                    <a:lumMod val="50000"/>
                  </a:schemeClr>
                </a:solidFill>
              </a:rPr>
              <a:t> – также одно из производных сахара</a:t>
            </a:r>
            <a:r>
              <a:rPr lang="ru-RU" dirty="0" smtClean="0">
                <a:solidFill>
                  <a:schemeClr val="accent6">
                    <a:lumMod val="50000"/>
                  </a:schemeClr>
                </a:solidFill>
              </a:rPr>
              <a:t>.</a:t>
            </a:r>
          </a:p>
          <a:p>
            <a:pPr marL="0" indent="0">
              <a:buNone/>
            </a:pPr>
            <a:endParaRPr lang="ru-RU" dirty="0" smtClean="0">
              <a:solidFill>
                <a:schemeClr val="accent6">
                  <a:lumMod val="50000"/>
                </a:schemeClr>
              </a:solidFill>
            </a:endParaRPr>
          </a:p>
        </p:txBody>
      </p:sp>
    </p:spTree>
    <p:extLst>
      <p:ext uri="{BB962C8B-B14F-4D97-AF65-F5344CB8AC3E}">
        <p14:creationId xmlns="" xmlns:p14="http://schemas.microsoft.com/office/powerpoint/2010/main" val="367421775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568952" cy="6408712"/>
          </a:xfrm>
          <a:solidFill>
            <a:schemeClr val="bg1">
              <a:alpha val="90000"/>
            </a:schemeClr>
          </a:solidFill>
        </p:spPr>
        <p:txBody>
          <a:bodyPr>
            <a:normAutofit fontScale="92500" lnSpcReduction="10000"/>
          </a:bodyPr>
          <a:lstStyle/>
          <a:p>
            <a:pPr marL="0" indent="0">
              <a:buNone/>
            </a:pPr>
            <a:r>
              <a:rPr lang="ru-RU" b="1" u="sng" dirty="0">
                <a:solidFill>
                  <a:schemeClr val="accent6">
                    <a:lumMod val="50000"/>
                  </a:schemeClr>
                </a:solidFill>
              </a:rPr>
              <a:t>Прочие. </a:t>
            </a:r>
            <a:r>
              <a:rPr lang="ru-RU" dirty="0">
                <a:solidFill>
                  <a:schemeClr val="accent6">
                    <a:lumMod val="50000"/>
                  </a:schemeClr>
                </a:solidFill>
              </a:rPr>
              <a:t>В эту категорию входит целый ряд веществ. К пищевой соли добавляют, например, алюмосиликат, чтобы она не сбивалась в комки, а сорбит добавляют к кокосовой стружке для того, чтобы она оставалась мягкой.</a:t>
            </a:r>
          </a:p>
          <a:p>
            <a:pPr marL="0" indent="0">
              <a:buNone/>
            </a:pPr>
            <a:r>
              <a:rPr lang="ru-RU" dirty="0">
                <a:solidFill>
                  <a:schemeClr val="accent6">
                    <a:lumMod val="50000"/>
                  </a:schemeClr>
                </a:solidFill>
              </a:rPr>
              <a:t> Три килограмма химических веществ. Вот то количество, которое проглатывается за год среднестатистическим потребителем самых разных, порой абсолютно привычных продуктов: кексов, например, или мармелада. Красители, эмульгаторы, уплотнители, загустители присутствуют теперь буквально во всем. Естественно, возникает вопрос: зачем производители добавляют их в продукты питания и насколько безвредны эти вещества?</a:t>
            </a:r>
          </a:p>
        </p:txBody>
      </p:sp>
    </p:spTree>
    <p:extLst>
      <p:ext uri="{BB962C8B-B14F-4D97-AF65-F5344CB8AC3E}">
        <p14:creationId xmlns="" xmlns:p14="http://schemas.microsoft.com/office/powerpoint/2010/main" val="2654704369"/>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4"/>
            <a:ext cx="8291264" cy="6048672"/>
          </a:xfrm>
          <a:solidFill>
            <a:schemeClr val="bg1">
              <a:alpha val="90000"/>
            </a:schemeClr>
          </a:solidFill>
        </p:spPr>
        <p:txBody>
          <a:bodyPr>
            <a:normAutofit fontScale="85000" lnSpcReduction="20000"/>
          </a:bodyPr>
          <a:lstStyle/>
          <a:p>
            <a:r>
              <a:rPr lang="ru-RU" dirty="0">
                <a:solidFill>
                  <a:srgbClr val="7030A0"/>
                </a:solidFill>
              </a:rPr>
              <a:t> </a:t>
            </a:r>
            <a:r>
              <a:rPr lang="ru-RU" b="1" u="sng" dirty="0">
                <a:solidFill>
                  <a:srgbClr val="7030A0"/>
                </a:solidFill>
              </a:rPr>
              <a:t>Выводы</a:t>
            </a:r>
          </a:p>
          <a:p>
            <a:pPr marL="0" indent="0">
              <a:buNone/>
            </a:pPr>
            <a:r>
              <a:rPr lang="ru-RU" dirty="0" smtClean="0">
                <a:solidFill>
                  <a:srgbClr val="7030A0"/>
                </a:solidFill>
              </a:rPr>
              <a:t>Хотелось  </a:t>
            </a:r>
            <a:r>
              <a:rPr lang="ru-RU" dirty="0">
                <a:solidFill>
                  <a:srgbClr val="7030A0"/>
                </a:solidFill>
              </a:rPr>
              <a:t>бы отметить, что продукты быстрого приготовления, газированные напитки не являются первой необходимостью, и ими можно пренебречь, или хотя бы ограничить в употреблении. Для нормального роста и развития организма необходимо полноценное, рациональное питание. И в выборе питания ребенку должны, конечно же, помочь родители и специалисты.                                         </a:t>
            </a:r>
          </a:p>
          <a:p>
            <a:pPr marL="0" indent="0">
              <a:buNone/>
            </a:pPr>
            <a:r>
              <a:rPr lang="ru-RU" dirty="0">
                <a:solidFill>
                  <a:srgbClr val="7030A0"/>
                </a:solidFill>
              </a:rPr>
              <a:t>К сожалению, в условиях рыночной экономики, предлагаемый большой ассортимент продуктов, не смотря на их высокую стоимость,  не всегда бывает качественной. Поэтому, заполняя свою корзину продуктами в магазинах, надо внимательно смотреть на состав продукта. Ведь потраченное на это время, может сохранить здоровье и продлить вашу жизнь.</a:t>
            </a:r>
          </a:p>
          <a:p>
            <a:endParaRPr lang="ru-RU" dirty="0">
              <a:solidFill>
                <a:srgbClr val="7030A0"/>
              </a:solidFill>
            </a:endParaRPr>
          </a:p>
        </p:txBody>
      </p:sp>
    </p:spTree>
    <p:extLst>
      <p:ext uri="{BB962C8B-B14F-4D97-AF65-F5344CB8AC3E}">
        <p14:creationId xmlns="" xmlns:p14="http://schemas.microsoft.com/office/powerpoint/2010/main" val="196856268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6480720"/>
          </a:xfrm>
          <a:solidFill>
            <a:schemeClr val="bg1">
              <a:alpha val="90000"/>
            </a:schemeClr>
          </a:solidFill>
        </p:spPr>
        <p:txBody>
          <a:bodyPr>
            <a:normAutofit fontScale="70000" lnSpcReduction="20000"/>
          </a:bodyPr>
          <a:lstStyle/>
          <a:p>
            <a:pPr marL="0" indent="0">
              <a:buNone/>
            </a:pPr>
            <a:r>
              <a:rPr lang="ru-RU" b="1" u="sng" dirty="0">
                <a:solidFill>
                  <a:srgbClr val="7030A0"/>
                </a:solidFill>
              </a:rPr>
              <a:t>Зачем человек ест? </a:t>
            </a:r>
            <a:endParaRPr lang="ru-RU" b="1" u="sng" dirty="0" smtClean="0">
              <a:solidFill>
                <a:srgbClr val="7030A0"/>
              </a:solidFill>
            </a:endParaRPr>
          </a:p>
          <a:p>
            <a:pPr marL="0" indent="0">
              <a:buNone/>
            </a:pPr>
            <a:r>
              <a:rPr lang="ru-RU" dirty="0" smtClean="0">
                <a:solidFill>
                  <a:srgbClr val="7030A0"/>
                </a:solidFill>
              </a:rPr>
              <a:t>Этот </a:t>
            </a:r>
            <a:r>
              <a:rPr lang="ru-RU" dirty="0">
                <a:solidFill>
                  <a:srgbClr val="7030A0"/>
                </a:solidFill>
              </a:rPr>
              <a:t>вопрос задаёт себе каждый человек. Но не всегда может найти на него однозначный и правильный ответ. </a:t>
            </a:r>
          </a:p>
          <a:p>
            <a:pPr marL="0" indent="0">
              <a:buNone/>
            </a:pPr>
            <a:r>
              <a:rPr lang="ru-RU" dirty="0">
                <a:solidFill>
                  <a:srgbClr val="7030A0"/>
                </a:solidFill>
              </a:rPr>
              <a:t>В основе жизнедеятельности всех организмов лежит происходящий в них обмен веществ и энергии. Это происходит следующим образом. Человек постоянно затрачивает определенное количество энергии: на движение, дыхание, разговоры, мышление и даже на сон. Чем более активный образ жизни ведется, тем больше энергии затрачивается.  Взамен потраченной в организм обязательно должна поступить дополнительная энергия. Источником этой энергии, своего рода «топливом», является пища. Энергию, содержащуюся в пище, выражают в килокалориях. Различные продукты содержат в своем составе разное количество энергии (или килокалорий).</a:t>
            </a:r>
          </a:p>
          <a:p>
            <a:pPr marL="0" indent="0">
              <a:buNone/>
            </a:pPr>
            <a:r>
              <a:rPr lang="ru-RU" dirty="0">
                <a:solidFill>
                  <a:srgbClr val="7030A0"/>
                </a:solidFill>
              </a:rPr>
              <a:t>Для максимально гармоничного развития необходимо, чтобы с пищей в организм поступало столько же энергии, сколько было потрачено за день.</a:t>
            </a:r>
          </a:p>
          <a:p>
            <a:pPr marL="0" indent="0">
              <a:buNone/>
            </a:pPr>
            <a:r>
              <a:rPr lang="ru-RU" dirty="0">
                <a:solidFill>
                  <a:srgbClr val="7030A0"/>
                </a:solidFill>
              </a:rPr>
              <a:t>Если будет тратиться много, а поступать — мало, то человек будет чувствовать слабость и голод. В противоположном случае, если с пищей будет поступать много энергии и питательных веществ, а затрачиваться будет мало, то неизбежно развитие ожирения и других заболеваний. Основными составляющими пищи являются углеводы, белки и жиры.</a:t>
            </a:r>
          </a:p>
          <a:p>
            <a:endParaRPr lang="ru-RU" dirty="0">
              <a:solidFill>
                <a:srgbClr val="7030A0"/>
              </a:solidFill>
            </a:endParaRPr>
          </a:p>
        </p:txBody>
      </p:sp>
    </p:spTree>
    <p:extLst>
      <p:ext uri="{BB962C8B-B14F-4D97-AF65-F5344CB8AC3E}">
        <p14:creationId xmlns="" xmlns:p14="http://schemas.microsoft.com/office/powerpoint/2010/main" val="162082108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552728"/>
          </a:xfrm>
          <a:solidFill>
            <a:schemeClr val="bg1">
              <a:alpha val="90000"/>
            </a:schemeClr>
          </a:solidFill>
        </p:spPr>
        <p:txBody>
          <a:bodyPr>
            <a:normAutofit fontScale="40000" lnSpcReduction="20000"/>
          </a:bodyPr>
          <a:lstStyle/>
          <a:p>
            <a:pPr marL="0" indent="0">
              <a:buNone/>
            </a:pPr>
            <a:r>
              <a:rPr lang="ru-RU" sz="5000" b="1" u="sng" dirty="0">
                <a:solidFill>
                  <a:srgbClr val="002060"/>
                </a:solidFill>
              </a:rPr>
              <a:t>О вреде продукции быстрого приготовления</a:t>
            </a:r>
          </a:p>
          <a:p>
            <a:pPr marL="0" indent="0">
              <a:buNone/>
            </a:pPr>
            <a:r>
              <a:rPr lang="ru-RU" sz="5000" dirty="0">
                <a:solidFill>
                  <a:srgbClr val="002060"/>
                </a:solidFill>
              </a:rPr>
              <a:t>Сегодня все потребители поняли, что продукты питания быстрого приготовления очень вредны для здоровья. Те минуты, которые сэкономит хозяйка на приготовлении пищи из «горе» продуктов, впоследствии могут стоить очень дорого для членов её семьи. В печати появился рейтинговый список самых вредных для здоровья человека продуктов быстрого приготовления.</a:t>
            </a:r>
          </a:p>
          <a:p>
            <a:pPr marL="0" indent="0">
              <a:buNone/>
            </a:pPr>
            <a:r>
              <a:rPr lang="ru-RU" sz="5000" dirty="0">
                <a:solidFill>
                  <a:srgbClr val="002060"/>
                </a:solidFill>
              </a:rPr>
              <a:t>Вот эти продукты:</a:t>
            </a:r>
          </a:p>
          <a:p>
            <a:pPr marL="0" indent="0">
              <a:buNone/>
            </a:pPr>
            <a:r>
              <a:rPr lang="ru-RU" sz="5000" dirty="0">
                <a:solidFill>
                  <a:srgbClr val="002060"/>
                </a:solidFill>
              </a:rPr>
              <a:t>•	картофель фри («</a:t>
            </a:r>
            <a:r>
              <a:rPr lang="ru-RU" sz="5000" dirty="0" err="1">
                <a:solidFill>
                  <a:srgbClr val="002060"/>
                </a:solidFill>
              </a:rPr>
              <a:t>French</a:t>
            </a:r>
            <a:r>
              <a:rPr lang="ru-RU" sz="5000" dirty="0">
                <a:solidFill>
                  <a:srgbClr val="002060"/>
                </a:solidFill>
              </a:rPr>
              <a:t> </a:t>
            </a:r>
            <a:r>
              <a:rPr lang="ru-RU" sz="5000" dirty="0" err="1">
                <a:solidFill>
                  <a:srgbClr val="002060"/>
                </a:solidFill>
              </a:rPr>
              <a:t>fries</a:t>
            </a:r>
            <a:r>
              <a:rPr lang="ru-RU" sz="5000" dirty="0">
                <a:solidFill>
                  <a:srgbClr val="002060"/>
                </a:solidFill>
              </a:rPr>
              <a:t>» — «картофель, жаренный по-французски»);</a:t>
            </a:r>
          </a:p>
          <a:p>
            <a:pPr marL="0" indent="0">
              <a:buNone/>
            </a:pPr>
            <a:r>
              <a:rPr lang="ru-RU" sz="5000" dirty="0">
                <a:solidFill>
                  <a:srgbClr val="002060"/>
                </a:solidFill>
              </a:rPr>
              <a:t>•	сладкие глазированные пончики, чипсы; </a:t>
            </a:r>
          </a:p>
          <a:p>
            <a:pPr marL="0" indent="0">
              <a:buNone/>
            </a:pPr>
            <a:r>
              <a:rPr lang="ru-RU" sz="5000" dirty="0">
                <a:solidFill>
                  <a:srgbClr val="002060"/>
                </a:solidFill>
              </a:rPr>
              <a:t>•	сладкие безалкогольные газированные напитки, состоящие из вредных химических компонентов в виде пищевых добавок. Эти напитки содержат высокую концентрацию сахара – в эквиваленте четыре-пять чайных ложек, разбавленных в стакане воды. Поэтому не стоит удивляться, что утоляя жажду такой газировкой, вы через пять минут снова захотите пить;</a:t>
            </a:r>
          </a:p>
          <a:p>
            <a:pPr marL="0" indent="0">
              <a:buNone/>
            </a:pPr>
            <a:r>
              <a:rPr lang="ru-RU" sz="5000" dirty="0">
                <a:solidFill>
                  <a:srgbClr val="002060"/>
                </a:solidFill>
              </a:rPr>
              <a:t>•	 шоколадные батончики, содержащие гигантское  количество калорий в сочетании с химическими добавками, генетически модифицированными продуктами, красителями и </a:t>
            </a:r>
            <a:r>
              <a:rPr lang="ru-RU" sz="5000" dirty="0" err="1">
                <a:solidFill>
                  <a:srgbClr val="002060"/>
                </a:solidFill>
              </a:rPr>
              <a:t>ароматизаторами</a:t>
            </a:r>
            <a:r>
              <a:rPr lang="ru-RU" sz="5000" dirty="0">
                <a:solidFill>
                  <a:srgbClr val="002060"/>
                </a:solidFill>
              </a:rPr>
              <a:t>;</a:t>
            </a:r>
          </a:p>
          <a:p>
            <a:pPr marL="0" indent="0">
              <a:buNone/>
            </a:pPr>
            <a:r>
              <a:rPr lang="ru-RU" sz="5000" dirty="0">
                <a:solidFill>
                  <a:srgbClr val="002060"/>
                </a:solidFill>
              </a:rPr>
              <a:t>•	печенье с пониженным содержанием жира, на основе синтетических компонентов;</a:t>
            </a:r>
          </a:p>
          <a:p>
            <a:pPr marL="0" indent="0">
              <a:buNone/>
            </a:pPr>
            <a:r>
              <a:rPr lang="ru-RU" sz="5000" dirty="0">
                <a:solidFill>
                  <a:srgbClr val="002060"/>
                </a:solidFill>
              </a:rPr>
              <a:t>•	крекеры, в состав которых входит много химических добавок;</a:t>
            </a:r>
          </a:p>
          <a:p>
            <a:pPr marL="0" indent="0">
              <a:buNone/>
            </a:pPr>
            <a:r>
              <a:rPr lang="ru-RU" sz="5000" dirty="0">
                <a:solidFill>
                  <a:srgbClr val="002060"/>
                </a:solidFill>
              </a:rPr>
              <a:t>•	полуфабрикаты, в состав которых входят заменители мяса и молокопродуктов;</a:t>
            </a:r>
          </a:p>
          <a:p>
            <a:pPr marL="0" indent="0">
              <a:buNone/>
            </a:pPr>
            <a:endParaRPr lang="ru-RU" sz="3400" dirty="0">
              <a:solidFill>
                <a:srgbClr val="002060"/>
              </a:solidFill>
            </a:endParaRPr>
          </a:p>
        </p:txBody>
      </p:sp>
    </p:spTree>
    <p:extLst>
      <p:ext uri="{BB962C8B-B14F-4D97-AF65-F5344CB8AC3E}">
        <p14:creationId xmlns="" xmlns:p14="http://schemas.microsoft.com/office/powerpoint/2010/main" val="296210095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496944" cy="5904656"/>
          </a:xfrm>
          <a:solidFill>
            <a:schemeClr val="bg1">
              <a:alpha val="90000"/>
            </a:schemeClr>
          </a:solidFill>
        </p:spPr>
        <p:txBody>
          <a:bodyPr>
            <a:normAutofit fontScale="62500" lnSpcReduction="20000"/>
          </a:bodyPr>
          <a:lstStyle/>
          <a:p>
            <a:pPr marL="0" indent="0">
              <a:buNone/>
            </a:pPr>
            <a:r>
              <a:rPr lang="ru-RU" dirty="0" smtClean="0">
                <a:solidFill>
                  <a:srgbClr val="002060"/>
                </a:solidFill>
              </a:rPr>
              <a:t>•               мясо птицы, </a:t>
            </a:r>
            <a:r>
              <a:rPr lang="ru-RU" dirty="0">
                <a:solidFill>
                  <a:srgbClr val="002060"/>
                </a:solidFill>
              </a:rPr>
              <a:t>выращенной на биологически активных добавках и синтетических ускорителях  </a:t>
            </a:r>
            <a:r>
              <a:rPr lang="ru-RU" dirty="0" smtClean="0">
                <a:solidFill>
                  <a:srgbClr val="002060"/>
                </a:solidFill>
              </a:rPr>
              <a:t>роста,</a:t>
            </a:r>
            <a:endParaRPr lang="ru-RU" dirty="0">
              <a:solidFill>
                <a:srgbClr val="002060"/>
              </a:solidFill>
            </a:endParaRPr>
          </a:p>
          <a:p>
            <a:pPr marL="0" indent="0">
              <a:buNone/>
            </a:pPr>
            <a:r>
              <a:rPr lang="ru-RU" dirty="0">
                <a:solidFill>
                  <a:srgbClr val="002060"/>
                </a:solidFill>
              </a:rPr>
              <a:t>•	 колбасно-сосисочное разнообразие. </a:t>
            </a:r>
            <a:r>
              <a:rPr lang="ru-RU" dirty="0" smtClean="0">
                <a:solidFill>
                  <a:srgbClr val="002060"/>
                </a:solidFill>
              </a:rPr>
              <a:t>                                                         Даже </a:t>
            </a:r>
            <a:r>
              <a:rPr lang="ru-RU" dirty="0">
                <a:solidFill>
                  <a:srgbClr val="002060"/>
                </a:solidFill>
              </a:rPr>
              <a:t>если представить, что в сосиски больше не добавляется бумага, все равно и сосиски и колбасы остаются одними из самых вредных продуктов в современном гастрономическом ассортименте. Они содержат так называемые скрытые жиры (свиная шкурка, сало, нутряной жир). Всё это вместе взятое перемешивается с </a:t>
            </a:r>
            <a:r>
              <a:rPr lang="ru-RU" dirty="0" err="1">
                <a:solidFill>
                  <a:srgbClr val="002060"/>
                </a:solidFill>
              </a:rPr>
              <a:t>ароматизаторами</a:t>
            </a:r>
            <a:r>
              <a:rPr lang="ru-RU" dirty="0">
                <a:solidFill>
                  <a:srgbClr val="002060"/>
                </a:solidFill>
              </a:rPr>
              <a:t> вкусов, идентичными натуральным. </a:t>
            </a:r>
            <a:endParaRPr lang="ru-RU" dirty="0" smtClean="0">
              <a:solidFill>
                <a:srgbClr val="002060"/>
              </a:solidFill>
            </a:endParaRPr>
          </a:p>
          <a:p>
            <a:pPr marL="0" indent="0">
              <a:buNone/>
            </a:pPr>
            <a:r>
              <a:rPr lang="ru-RU" dirty="0" smtClean="0">
                <a:solidFill>
                  <a:srgbClr val="002060"/>
                </a:solidFill>
              </a:rPr>
              <a:t>Развитие </a:t>
            </a:r>
            <a:r>
              <a:rPr lang="ru-RU" dirty="0">
                <a:solidFill>
                  <a:srgbClr val="002060"/>
                </a:solidFill>
              </a:rPr>
              <a:t>генной инженерии, несомненно, играет огромную положительную роль в медицине, но  и имеет обратную сторону медали. А негатив в том, что все больше и больше производителей продуктов переходят на генно-модифицированное сырье. Так сосиски, сардельки, колбасы на 80% состоят из </a:t>
            </a:r>
            <a:r>
              <a:rPr lang="ru-RU" dirty="0" err="1">
                <a:solidFill>
                  <a:srgbClr val="002060"/>
                </a:solidFill>
              </a:rPr>
              <a:t>трансгенной</a:t>
            </a:r>
            <a:r>
              <a:rPr lang="ru-RU" dirty="0">
                <a:solidFill>
                  <a:srgbClr val="002060"/>
                </a:solidFill>
              </a:rPr>
              <a:t> сои.</a:t>
            </a:r>
          </a:p>
          <a:p>
            <a:pPr marL="0" indent="0">
              <a:buNone/>
            </a:pPr>
            <a:r>
              <a:rPr lang="ru-RU" dirty="0" smtClean="0">
                <a:solidFill>
                  <a:srgbClr val="002060"/>
                </a:solidFill>
              </a:rPr>
              <a:t>Данный </a:t>
            </a:r>
            <a:r>
              <a:rPr lang="ru-RU" dirty="0">
                <a:solidFill>
                  <a:srgbClr val="002060"/>
                </a:solidFill>
              </a:rPr>
              <a:t>список можно продолжать до бесконечности. И уверены, что многие продукты из данного списка мы не раз употребляли, не задумываясь о последствиях. Данные продукты могут привести к различным заболеваниям, например: гастриту или к язве желудка. Надо стараться хотя бы 2-3 раза в неделю готовить пищу только из натуральных продуктов, с минимальной степенью химической обработки. Обязательно требовать при покупке продуктов сертификаты качества, если приобретаемый товар, вызывает малейшее сомнение.</a:t>
            </a:r>
          </a:p>
        </p:txBody>
      </p:sp>
    </p:spTree>
    <p:extLst>
      <p:ext uri="{BB962C8B-B14F-4D97-AF65-F5344CB8AC3E}">
        <p14:creationId xmlns="" xmlns:p14="http://schemas.microsoft.com/office/powerpoint/2010/main" val="270732161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2950376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568952" cy="6336704"/>
          </a:xfrm>
          <a:solidFill>
            <a:schemeClr val="bg1">
              <a:alpha val="90000"/>
            </a:schemeClr>
          </a:solidFill>
        </p:spPr>
        <p:txBody>
          <a:bodyPr>
            <a:normAutofit fontScale="62500" lnSpcReduction="20000"/>
          </a:bodyPr>
          <a:lstStyle/>
          <a:p>
            <a:r>
              <a:rPr lang="ru-RU" b="1" u="sng" dirty="0" err="1">
                <a:solidFill>
                  <a:srgbClr val="C00000"/>
                </a:solidFill>
              </a:rPr>
              <a:t>Фастфуд</a:t>
            </a:r>
            <a:endParaRPr lang="ru-RU" b="1" u="sng" dirty="0">
              <a:solidFill>
                <a:srgbClr val="C00000"/>
              </a:solidFill>
            </a:endParaRPr>
          </a:p>
          <a:p>
            <a:pPr marL="0" indent="0">
              <a:buNone/>
            </a:pPr>
            <a:r>
              <a:rPr lang="ru-RU" dirty="0" err="1">
                <a:solidFill>
                  <a:srgbClr val="C00000"/>
                </a:solidFill>
              </a:rPr>
              <a:t>Фастфуд</a:t>
            </a:r>
            <a:r>
              <a:rPr lang="ru-RU" dirty="0">
                <a:solidFill>
                  <a:srgbClr val="C00000"/>
                </a:solidFill>
              </a:rPr>
              <a:t> (англ. </a:t>
            </a:r>
            <a:r>
              <a:rPr lang="ru-RU" dirty="0" err="1">
                <a:solidFill>
                  <a:srgbClr val="C00000"/>
                </a:solidFill>
              </a:rPr>
              <a:t>fast</a:t>
            </a:r>
            <a:r>
              <a:rPr lang="ru-RU" dirty="0">
                <a:solidFill>
                  <a:srgbClr val="C00000"/>
                </a:solidFill>
              </a:rPr>
              <a:t> </a:t>
            </a:r>
            <a:r>
              <a:rPr lang="ru-RU" dirty="0" err="1">
                <a:solidFill>
                  <a:srgbClr val="C00000"/>
                </a:solidFill>
              </a:rPr>
              <a:t>food</a:t>
            </a:r>
            <a:r>
              <a:rPr lang="ru-RU" dirty="0">
                <a:solidFill>
                  <a:srgbClr val="C00000"/>
                </a:solidFill>
              </a:rPr>
              <a:t>, быстрое питание) — класс блюд быстрого приготовления, обычно предлагаемых специализированными заведениями. Термином «</a:t>
            </a:r>
            <a:r>
              <a:rPr lang="ru-RU" dirty="0" err="1">
                <a:solidFill>
                  <a:srgbClr val="C00000"/>
                </a:solidFill>
              </a:rPr>
              <a:t>фастфуд</a:t>
            </a:r>
            <a:r>
              <a:rPr lang="ru-RU" dirty="0">
                <a:solidFill>
                  <a:srgbClr val="C00000"/>
                </a:solidFill>
              </a:rPr>
              <a:t>» обозначают пищу, которую можно быстро приготовить и предоставить клиенту. Термин «</a:t>
            </a:r>
            <a:r>
              <a:rPr lang="ru-RU" dirty="0" err="1">
                <a:solidFill>
                  <a:srgbClr val="C00000"/>
                </a:solidFill>
              </a:rPr>
              <a:t>фастфуд</a:t>
            </a:r>
            <a:r>
              <a:rPr lang="ru-RU" dirty="0">
                <a:solidFill>
                  <a:srgbClr val="C00000"/>
                </a:solidFill>
              </a:rPr>
              <a:t>» был впервые введён в словаре </a:t>
            </a:r>
            <a:r>
              <a:rPr lang="ru-RU" dirty="0" err="1">
                <a:solidFill>
                  <a:srgbClr val="C00000"/>
                </a:solidFill>
              </a:rPr>
              <a:t>Marriam-Webster</a:t>
            </a:r>
            <a:r>
              <a:rPr lang="ru-RU" dirty="0">
                <a:solidFill>
                  <a:srgbClr val="C00000"/>
                </a:solidFill>
              </a:rPr>
              <a:t> в 1951 году.</a:t>
            </a:r>
          </a:p>
          <a:p>
            <a:pPr marL="0" indent="0">
              <a:buNone/>
            </a:pPr>
            <a:r>
              <a:rPr lang="ru-RU" b="1" u="sng" dirty="0">
                <a:solidFill>
                  <a:srgbClr val="C00000"/>
                </a:solidFill>
              </a:rPr>
              <a:t>Предыстория </a:t>
            </a:r>
            <a:r>
              <a:rPr lang="ru-RU" b="1" u="sng" dirty="0" err="1">
                <a:solidFill>
                  <a:srgbClr val="C00000"/>
                </a:solidFill>
              </a:rPr>
              <a:t>фастфуда</a:t>
            </a:r>
            <a:endParaRPr lang="ru-RU" b="1" u="sng" dirty="0">
              <a:solidFill>
                <a:srgbClr val="C00000"/>
              </a:solidFill>
            </a:endParaRPr>
          </a:p>
          <a:p>
            <a:pPr marL="0" indent="0">
              <a:buNone/>
            </a:pPr>
            <a:r>
              <a:rPr lang="ru-RU" dirty="0">
                <a:solidFill>
                  <a:srgbClr val="C00000"/>
                </a:solidFill>
              </a:rPr>
              <a:t>Принцип </a:t>
            </a:r>
            <a:r>
              <a:rPr lang="ru-RU" dirty="0" err="1">
                <a:solidFill>
                  <a:srgbClr val="C00000"/>
                </a:solidFill>
              </a:rPr>
              <a:t>фастфуда</a:t>
            </a:r>
            <a:r>
              <a:rPr lang="ru-RU" dirty="0">
                <a:solidFill>
                  <a:srgbClr val="C00000"/>
                </a:solidFill>
              </a:rPr>
              <a:t> был известен еще древним римлянам и получил название «</a:t>
            </a:r>
            <a:r>
              <a:rPr lang="ru-RU" dirty="0" err="1">
                <a:solidFill>
                  <a:srgbClr val="C00000"/>
                </a:solidFill>
              </a:rPr>
              <a:t>термополия</a:t>
            </a:r>
            <a:r>
              <a:rPr lang="ru-RU" dirty="0">
                <a:solidFill>
                  <a:srgbClr val="C00000"/>
                </a:solidFill>
              </a:rPr>
              <a:t>». Принцип недорогой и питательной еды нашёл своих сторонников в Древнем мире. На территории Рима существовали маленькие лавки, где посетителям предлагали свежий хлеб, мясо, фрукты и даже сладости — ярким примером этому служат руины в Помпеях. Римляне первыми в истории предложили и такую услугу, как доставка еды на дом заказчика.</a:t>
            </a:r>
          </a:p>
          <a:p>
            <a:pPr marL="0" indent="0">
              <a:buNone/>
            </a:pPr>
            <a:r>
              <a:rPr lang="ru-RU" b="1" u="sng" dirty="0">
                <a:solidFill>
                  <a:srgbClr val="C00000"/>
                </a:solidFill>
              </a:rPr>
              <a:t>Пионеры </a:t>
            </a:r>
            <a:r>
              <a:rPr lang="ru-RU" b="1" u="sng" dirty="0" err="1">
                <a:solidFill>
                  <a:srgbClr val="C00000"/>
                </a:solidFill>
              </a:rPr>
              <a:t>фастфуда</a:t>
            </a:r>
            <a:endParaRPr lang="ru-RU" b="1" u="sng" dirty="0">
              <a:solidFill>
                <a:srgbClr val="C00000"/>
              </a:solidFill>
            </a:endParaRPr>
          </a:p>
          <a:p>
            <a:pPr marL="0" indent="0">
              <a:buNone/>
            </a:pPr>
            <a:r>
              <a:rPr lang="ru-RU" dirty="0">
                <a:solidFill>
                  <a:srgbClr val="C00000"/>
                </a:solidFill>
              </a:rPr>
              <a:t>Пионерами в области </a:t>
            </a:r>
            <a:r>
              <a:rPr lang="ru-RU" dirty="0" err="1">
                <a:solidFill>
                  <a:srgbClr val="C00000"/>
                </a:solidFill>
              </a:rPr>
              <a:t>фастфуда</a:t>
            </a:r>
            <a:r>
              <a:rPr lang="ru-RU" dirty="0">
                <a:solidFill>
                  <a:srgbClr val="C00000"/>
                </a:solidFill>
              </a:rPr>
              <a:t>, несомненно </a:t>
            </a:r>
            <a:r>
              <a:rPr lang="ru-RU" dirty="0" smtClean="0">
                <a:solidFill>
                  <a:srgbClr val="C00000"/>
                </a:solidFill>
              </a:rPr>
              <a:t>,считаются </a:t>
            </a:r>
            <a:r>
              <a:rPr lang="ru-RU" dirty="0">
                <a:solidFill>
                  <a:srgbClr val="C00000"/>
                </a:solidFill>
              </a:rPr>
              <a:t>Соединённые Штаты Америки. В 1920 г. в Канзасе был открыт первый ресторан быстрого питания «</a:t>
            </a:r>
            <a:r>
              <a:rPr lang="ru-RU" dirty="0" err="1">
                <a:solidFill>
                  <a:srgbClr val="C00000"/>
                </a:solidFill>
              </a:rPr>
              <a:t>White</a:t>
            </a:r>
            <a:r>
              <a:rPr lang="ru-RU" dirty="0">
                <a:solidFill>
                  <a:srgbClr val="C00000"/>
                </a:solidFill>
              </a:rPr>
              <a:t> </a:t>
            </a:r>
            <a:r>
              <a:rPr lang="ru-RU" dirty="0" err="1">
                <a:solidFill>
                  <a:srgbClr val="C00000"/>
                </a:solidFill>
              </a:rPr>
              <a:t>Castle</a:t>
            </a:r>
            <a:r>
              <a:rPr lang="ru-RU" dirty="0">
                <a:solidFill>
                  <a:srgbClr val="C00000"/>
                </a:solidFill>
              </a:rPr>
              <a:t>». В меню входили такие </a:t>
            </a:r>
            <a:r>
              <a:rPr lang="ru-RU" dirty="0" smtClean="0">
                <a:solidFill>
                  <a:srgbClr val="C00000"/>
                </a:solidFill>
              </a:rPr>
              <a:t>блюда, </a:t>
            </a:r>
            <a:r>
              <a:rPr lang="ru-RU" dirty="0">
                <a:solidFill>
                  <a:srgbClr val="C00000"/>
                </a:solidFill>
              </a:rPr>
              <a:t>как гамбургеры и картофель-фри. Посетители с удовольствием ели недорогую еду (5 центов за порцию). Через некоторое время, в конце 1940-х годов, главным конкурентом  «</a:t>
            </a:r>
            <a:r>
              <a:rPr lang="ru-RU" dirty="0" err="1">
                <a:solidFill>
                  <a:srgbClr val="C00000"/>
                </a:solidFill>
              </a:rPr>
              <a:t>White</a:t>
            </a:r>
            <a:r>
              <a:rPr lang="ru-RU" dirty="0">
                <a:solidFill>
                  <a:srgbClr val="C00000"/>
                </a:solidFill>
              </a:rPr>
              <a:t> </a:t>
            </a:r>
            <a:r>
              <a:rPr lang="ru-RU" dirty="0" err="1">
                <a:solidFill>
                  <a:srgbClr val="C00000"/>
                </a:solidFill>
              </a:rPr>
              <a:t>Castle</a:t>
            </a:r>
            <a:r>
              <a:rPr lang="ru-RU" dirty="0">
                <a:solidFill>
                  <a:srgbClr val="C00000"/>
                </a:solidFill>
              </a:rPr>
              <a:t>» на американском рынке фаст-</a:t>
            </a:r>
            <a:r>
              <a:rPr lang="ru-RU" dirty="0" err="1">
                <a:solidFill>
                  <a:srgbClr val="C00000"/>
                </a:solidFill>
              </a:rPr>
              <a:t>фуда</a:t>
            </a:r>
            <a:r>
              <a:rPr lang="ru-RU" dirty="0">
                <a:solidFill>
                  <a:srgbClr val="C00000"/>
                </a:solidFill>
              </a:rPr>
              <a:t> стала компания Макдоналдс (</a:t>
            </a:r>
            <a:r>
              <a:rPr lang="ru-RU" dirty="0" err="1">
                <a:solidFill>
                  <a:srgbClr val="C00000"/>
                </a:solidFill>
              </a:rPr>
              <a:t>McDonald’s</a:t>
            </a:r>
            <a:r>
              <a:rPr lang="ru-RU" dirty="0">
                <a:solidFill>
                  <a:srgbClr val="C00000"/>
                </a:solidFill>
              </a:rPr>
              <a:t>). </a:t>
            </a:r>
          </a:p>
          <a:p>
            <a:endParaRPr lang="ru-RU" dirty="0">
              <a:solidFill>
                <a:srgbClr val="7030A0"/>
              </a:solidFill>
            </a:endParaRPr>
          </a:p>
        </p:txBody>
      </p:sp>
    </p:spTree>
    <p:extLst>
      <p:ext uri="{BB962C8B-B14F-4D97-AF65-F5344CB8AC3E}">
        <p14:creationId xmlns="" xmlns:p14="http://schemas.microsoft.com/office/powerpoint/2010/main" val="719069106"/>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04664"/>
            <a:ext cx="8640960" cy="6264696"/>
          </a:xfrm>
          <a:solidFill>
            <a:schemeClr val="bg1">
              <a:alpha val="90000"/>
            </a:schemeClr>
          </a:solidFill>
        </p:spPr>
        <p:txBody>
          <a:bodyPr>
            <a:normAutofit fontScale="85000" lnSpcReduction="20000"/>
          </a:bodyPr>
          <a:lstStyle/>
          <a:p>
            <a:r>
              <a:rPr lang="ru-RU" b="1" u="sng" dirty="0">
                <a:solidFill>
                  <a:srgbClr val="C00000"/>
                </a:solidFill>
              </a:rPr>
              <a:t>Состав и вредность </a:t>
            </a:r>
            <a:r>
              <a:rPr lang="ru-RU" b="1" u="sng" dirty="0" err="1">
                <a:solidFill>
                  <a:srgbClr val="C00000"/>
                </a:solidFill>
              </a:rPr>
              <a:t>фастфуда</a:t>
            </a:r>
            <a:endParaRPr lang="ru-RU" b="1" u="sng" dirty="0">
              <a:solidFill>
                <a:srgbClr val="C00000"/>
              </a:solidFill>
            </a:endParaRPr>
          </a:p>
          <a:p>
            <a:pPr marL="0" indent="0">
              <a:buNone/>
            </a:pPr>
            <a:r>
              <a:rPr lang="ru-RU" dirty="0">
                <a:solidFill>
                  <a:srgbClr val="C00000"/>
                </a:solidFill>
              </a:rPr>
              <a:t>В состав продуктов быстрого приготовления входит большое количество жиров, в первую очередь это касается гамбургеров. Но нельзя утверждать, что эта еда является на 100% вредной. Благодаря высокой калорийности она быстро утоляет чувство голода. Не следует также злоупотреблять продуктами быстрого питания, так как это может негативно повлиять на желудок или печень. Вред </a:t>
            </a:r>
            <a:r>
              <a:rPr lang="ru-RU" dirty="0" err="1">
                <a:solidFill>
                  <a:srgbClr val="C00000"/>
                </a:solidFill>
              </a:rPr>
              <a:t>фастфуда</a:t>
            </a:r>
            <a:r>
              <a:rPr lang="ru-RU" dirty="0">
                <a:solidFill>
                  <a:srgbClr val="C00000"/>
                </a:solidFill>
              </a:rPr>
              <a:t> заключается в однообразии пищи, в несбалансированности пищевых компонентов и собственно в быстроте питания, из-за чего пища плохо пережевывается, а появление чувства сытости запаздывает, и человек съедает больше, чем ему на самом деле нужно</a:t>
            </a:r>
            <a:r>
              <a:rPr lang="ru-RU" dirty="0" smtClean="0">
                <a:solidFill>
                  <a:srgbClr val="C00000"/>
                </a:solidFill>
              </a:rPr>
              <a:t>.</a:t>
            </a:r>
          </a:p>
          <a:p>
            <a:pPr marL="0" indent="0">
              <a:buNone/>
            </a:pPr>
            <a:r>
              <a:rPr lang="ru-RU" dirty="0" smtClean="0">
                <a:solidFill>
                  <a:srgbClr val="C00000"/>
                </a:solidFill>
              </a:rPr>
              <a:t>Невольно возникают вопросы.  </a:t>
            </a:r>
            <a:r>
              <a:rPr lang="ru-RU" b="1" u="sng" dirty="0" smtClean="0">
                <a:solidFill>
                  <a:srgbClr val="C00000"/>
                </a:solidFill>
              </a:rPr>
              <a:t>Где  </a:t>
            </a:r>
            <a:r>
              <a:rPr lang="ru-RU" b="1" u="sng" dirty="0">
                <a:solidFill>
                  <a:srgbClr val="C00000"/>
                </a:solidFill>
              </a:rPr>
              <a:t>берут мясо для </a:t>
            </a:r>
            <a:r>
              <a:rPr lang="ru-RU" b="1" u="sng" dirty="0" err="1">
                <a:solidFill>
                  <a:srgbClr val="C00000"/>
                </a:solidFill>
              </a:rPr>
              <a:t>фастфуда</a:t>
            </a:r>
            <a:r>
              <a:rPr lang="ru-RU" b="1" u="sng" dirty="0" smtClean="0">
                <a:solidFill>
                  <a:srgbClr val="C00000"/>
                </a:solidFill>
              </a:rPr>
              <a:t>? Почему  </a:t>
            </a:r>
            <a:r>
              <a:rPr lang="ru-RU" b="1" u="sng" dirty="0">
                <a:solidFill>
                  <a:srgbClr val="C00000"/>
                </a:solidFill>
              </a:rPr>
              <a:t>вкус картошки фри из Макдоналдса, нравится практически всем?  </a:t>
            </a:r>
            <a:r>
              <a:rPr lang="ru-RU" b="1" u="sng" dirty="0" smtClean="0">
                <a:solidFill>
                  <a:srgbClr val="C00000"/>
                </a:solidFill>
              </a:rPr>
              <a:t> </a:t>
            </a:r>
            <a:r>
              <a:rPr lang="ru-RU" dirty="0">
                <a:solidFill>
                  <a:srgbClr val="C00000"/>
                </a:solidFill>
              </a:rPr>
              <a:t>Попытаемся найти ответы на них</a:t>
            </a:r>
          </a:p>
        </p:txBody>
      </p:sp>
    </p:spTree>
    <p:extLst>
      <p:ext uri="{BB962C8B-B14F-4D97-AF65-F5344CB8AC3E}">
        <p14:creationId xmlns="" xmlns:p14="http://schemas.microsoft.com/office/powerpoint/2010/main" val="3510428276"/>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552728"/>
          </a:xfrm>
          <a:solidFill>
            <a:schemeClr val="bg1">
              <a:alpha val="90000"/>
            </a:schemeClr>
          </a:solidFill>
        </p:spPr>
        <p:txBody>
          <a:bodyPr>
            <a:normAutofit fontScale="77500" lnSpcReduction="20000"/>
          </a:bodyPr>
          <a:lstStyle/>
          <a:p>
            <a:pPr marL="0" indent="0">
              <a:buNone/>
            </a:pPr>
            <a:r>
              <a:rPr lang="ru-RU" dirty="0">
                <a:solidFill>
                  <a:srgbClr val="C00000"/>
                </a:solidFill>
              </a:rPr>
              <a:t>Именно для «Макдоналдса» вывели специальную породу кур с большой грудью, «Мистер МД». Из мяса грудки как раз готовят всем известное блюдо «</a:t>
            </a:r>
            <a:r>
              <a:rPr lang="ru-RU" dirty="0" err="1">
                <a:solidFill>
                  <a:srgbClr val="C00000"/>
                </a:solidFill>
              </a:rPr>
              <a:t>Чикен</a:t>
            </a:r>
            <a:r>
              <a:rPr lang="ru-RU" dirty="0">
                <a:solidFill>
                  <a:srgbClr val="C00000"/>
                </a:solidFill>
              </a:rPr>
              <a:t> </a:t>
            </a:r>
            <a:r>
              <a:rPr lang="ru-RU" dirty="0" err="1">
                <a:solidFill>
                  <a:srgbClr val="C00000"/>
                </a:solidFill>
              </a:rPr>
              <a:t>Макнаггетс</a:t>
            </a:r>
            <a:r>
              <a:rPr lang="ru-RU" dirty="0">
                <a:solidFill>
                  <a:srgbClr val="C00000"/>
                </a:solidFill>
              </a:rPr>
              <a:t>». </a:t>
            </a:r>
            <a:r>
              <a:rPr lang="ru-RU" dirty="0" smtClean="0">
                <a:solidFill>
                  <a:srgbClr val="C00000"/>
                </a:solidFill>
              </a:rPr>
              <a:t>                                 Вкус </a:t>
            </a:r>
            <a:r>
              <a:rPr lang="ru-RU" dirty="0">
                <a:solidFill>
                  <a:srgbClr val="C00000"/>
                </a:solidFill>
              </a:rPr>
              <a:t>картошки фри из Макдоналдса, нравится практически </a:t>
            </a:r>
            <a:r>
              <a:rPr lang="ru-RU" dirty="0" smtClean="0">
                <a:solidFill>
                  <a:srgbClr val="C00000"/>
                </a:solidFill>
              </a:rPr>
              <a:t>все. </a:t>
            </a:r>
          </a:p>
          <a:p>
            <a:pPr marL="0" indent="0">
              <a:buNone/>
            </a:pPr>
            <a:r>
              <a:rPr lang="ru-RU" dirty="0">
                <a:solidFill>
                  <a:srgbClr val="C00000"/>
                </a:solidFill>
              </a:rPr>
              <a:t>Картофельная индустрия сформировалась в Америке ещё в 20 </a:t>
            </a:r>
            <a:r>
              <a:rPr lang="ru-RU" dirty="0" smtClean="0">
                <a:solidFill>
                  <a:srgbClr val="C00000"/>
                </a:solidFill>
              </a:rPr>
              <a:t>годы   двадцатого </a:t>
            </a:r>
            <a:r>
              <a:rPr lang="ru-RU" dirty="0">
                <a:solidFill>
                  <a:srgbClr val="C00000"/>
                </a:solidFill>
              </a:rPr>
              <a:t>века. В то время американцы из картофельных блюд отдавали </a:t>
            </a:r>
            <a:r>
              <a:rPr lang="ru-RU" dirty="0" smtClean="0">
                <a:solidFill>
                  <a:srgbClr val="C00000"/>
                </a:solidFill>
              </a:rPr>
              <a:t>предпочтения вареной </a:t>
            </a:r>
            <a:r>
              <a:rPr lang="ru-RU" dirty="0">
                <a:solidFill>
                  <a:srgbClr val="C00000"/>
                </a:solidFill>
              </a:rPr>
              <a:t>картошке, печенной  и пюре. Но в 1802 – м году президент </a:t>
            </a:r>
            <a:r>
              <a:rPr lang="ru-RU" dirty="0" err="1">
                <a:solidFill>
                  <a:srgbClr val="C00000"/>
                </a:solidFill>
              </a:rPr>
              <a:t>Джефферсон</a:t>
            </a:r>
            <a:r>
              <a:rPr lang="ru-RU" dirty="0">
                <a:solidFill>
                  <a:srgbClr val="C00000"/>
                </a:solidFill>
              </a:rPr>
              <a:t> привёз из Франции рецепт картофеля фри, он достаточно быстро распространился везде. Преуспевающий картофельный фермер </a:t>
            </a:r>
            <a:r>
              <a:rPr lang="ru-RU" dirty="0" err="1">
                <a:solidFill>
                  <a:srgbClr val="C00000"/>
                </a:solidFill>
              </a:rPr>
              <a:t>Джей</a:t>
            </a:r>
            <a:r>
              <a:rPr lang="ru-RU" dirty="0">
                <a:solidFill>
                  <a:srgbClr val="C00000"/>
                </a:solidFill>
              </a:rPr>
              <a:t> Ар </a:t>
            </a:r>
            <a:r>
              <a:rPr lang="ru-RU" dirty="0" err="1">
                <a:solidFill>
                  <a:srgbClr val="C00000"/>
                </a:solidFill>
              </a:rPr>
              <a:t>Симплот</a:t>
            </a:r>
            <a:r>
              <a:rPr lang="ru-RU" dirty="0">
                <a:solidFill>
                  <a:srgbClr val="C00000"/>
                </a:solidFill>
              </a:rPr>
              <a:t> быстро этим воспользовался. Его химики создали и  улучшили методику быстрой заморозки картофеля. По началу покупателей у него было мало, при этом у основателей Макдоналдса с картошкой возникли проблемы. И они  начали покупать у </a:t>
            </a:r>
            <a:r>
              <a:rPr lang="ru-RU" dirty="0" err="1">
                <a:solidFill>
                  <a:srgbClr val="C00000"/>
                </a:solidFill>
              </a:rPr>
              <a:t>Симплота</a:t>
            </a:r>
            <a:r>
              <a:rPr lang="ru-RU" dirty="0">
                <a:solidFill>
                  <a:srgbClr val="C00000"/>
                </a:solidFill>
              </a:rPr>
              <a:t> его замороженную картошку. Посетители кафе подмены не обнаружили. В больших чанах нарезанную картошку обжаривают в кипящем масле до лёгкого хруста, замораживают, сортируют, специальной центрифугой укладывается в нужном направлении, упаковывается и доставляется в ресторан. </a:t>
            </a:r>
          </a:p>
        </p:txBody>
      </p:sp>
    </p:spTree>
    <p:extLst>
      <p:ext uri="{BB962C8B-B14F-4D97-AF65-F5344CB8AC3E}">
        <p14:creationId xmlns="" xmlns:p14="http://schemas.microsoft.com/office/powerpoint/2010/main" val="2239549350"/>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2525</Words>
  <Application>Microsoft Office PowerPoint</Application>
  <PresentationFormat>Экран (4:3)</PresentationFormat>
  <Paragraphs>73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Проект на тему:  «Вредная еда»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на тему:  «Вредная еда».</dc:title>
  <dc:creator>Альфия</dc:creator>
  <cp:lastModifiedBy>Пользователь Windows</cp:lastModifiedBy>
  <cp:revision>26</cp:revision>
  <dcterms:created xsi:type="dcterms:W3CDTF">2017-04-05T09:08:20Z</dcterms:created>
  <dcterms:modified xsi:type="dcterms:W3CDTF">2018-01-29T17:33:48Z</dcterms:modified>
</cp:coreProperties>
</file>