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1" r:id="rId3"/>
    <p:sldId id="262" r:id="rId4"/>
    <p:sldId id="260" r:id="rId5"/>
    <p:sldId id="259" r:id="rId6"/>
    <p:sldId id="263" r:id="rId7"/>
    <p:sldId id="273" r:id="rId8"/>
    <p:sldId id="258" r:id="rId9"/>
    <p:sldId id="264" r:id="rId10"/>
    <p:sldId id="265" r:id="rId11"/>
    <p:sldId id="267" r:id="rId12"/>
    <p:sldId id="266" r:id="rId13"/>
    <p:sldId id="275" r:id="rId14"/>
    <p:sldId id="268" r:id="rId15"/>
    <p:sldId id="269" r:id="rId16"/>
    <p:sldId id="27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9" d="100"/>
          <a:sy n="39" d="100"/>
        </p:scale>
        <p:origin x="-140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EE2D4F-DCC8-4164-9001-601E52768A5E}" type="datetimeFigureOut">
              <a:rPr lang="ru-RU" smtClean="0"/>
              <a:pPr/>
              <a:t>31.01.2018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225035-1BF1-419B-948D-17E9D38CBF5F}" type="slidenum">
              <a:rPr lang="ru-RU" smtClean="0"/>
              <a:pPr/>
              <a:t>‹#›</a:t>
            </a:fld>
            <a:endParaRPr lang="ru-RU"/>
          </a:p>
        </p:txBody>
      </p:sp>
    </p:spTree>
    <p:extLst>
      <p:ext uri="{BB962C8B-B14F-4D97-AF65-F5344CB8AC3E}">
        <p14:creationId xmlns="" xmlns:p14="http://schemas.microsoft.com/office/powerpoint/2010/main" val="52976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8AD4F7E-3FD9-4023-9E2B-4F9285AE2CC3}" type="datetimeFigureOut">
              <a:rPr lang="ru-RU" smtClean="0"/>
              <a:pPr/>
              <a:t>31.01.2018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3BF864-4C19-41D9-A519-832A55C3C791}" type="slidenum">
              <a:rPr lang="ru-RU" smtClean="0"/>
              <a:pPr/>
              <a:t>‹#›</a:t>
            </a:fld>
            <a:endParaRPr lang="ru-RU"/>
          </a:p>
        </p:txBody>
      </p:sp>
    </p:spTree>
    <p:extLst>
      <p:ext uri="{BB962C8B-B14F-4D97-AF65-F5344CB8AC3E}">
        <p14:creationId xmlns="" xmlns:p14="http://schemas.microsoft.com/office/powerpoint/2010/main" val="448673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AD4F7E-3FD9-4023-9E2B-4F9285AE2CC3}" type="datetimeFigureOut">
              <a:rPr lang="ru-RU" smtClean="0"/>
              <a:pPr/>
              <a:t>31.01.2018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3BF864-4C19-41D9-A519-832A55C3C791}" type="slidenum">
              <a:rPr lang="ru-RU" smtClean="0"/>
              <a:pPr/>
              <a:t>‹#›</a:t>
            </a:fld>
            <a:endParaRPr lang="ru-RU"/>
          </a:p>
        </p:txBody>
      </p:sp>
    </p:spTree>
    <p:extLst>
      <p:ext uri="{BB962C8B-B14F-4D97-AF65-F5344CB8AC3E}">
        <p14:creationId xmlns="" xmlns:p14="http://schemas.microsoft.com/office/powerpoint/2010/main" val="2689699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AD4F7E-3FD9-4023-9E2B-4F9285AE2CC3}" type="datetimeFigureOut">
              <a:rPr lang="ru-RU" smtClean="0"/>
              <a:pPr/>
              <a:t>31.01.2018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3BF864-4C19-41D9-A519-832A55C3C791}" type="slidenum">
              <a:rPr lang="ru-RU" smtClean="0"/>
              <a:pPr/>
              <a:t>‹#›</a:t>
            </a:fld>
            <a:endParaRPr lang="ru-RU"/>
          </a:p>
        </p:txBody>
      </p:sp>
    </p:spTree>
    <p:extLst>
      <p:ext uri="{BB962C8B-B14F-4D97-AF65-F5344CB8AC3E}">
        <p14:creationId xmlns="" xmlns:p14="http://schemas.microsoft.com/office/powerpoint/2010/main" val="114355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AD4F7E-3FD9-4023-9E2B-4F9285AE2CC3}" type="datetimeFigureOut">
              <a:rPr lang="ru-RU" smtClean="0"/>
              <a:pPr/>
              <a:t>31.01.2018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3BF864-4C19-41D9-A519-832A55C3C791}" type="slidenum">
              <a:rPr lang="ru-RU" smtClean="0"/>
              <a:pPr/>
              <a:t>‹#›</a:t>
            </a:fld>
            <a:endParaRPr lang="ru-RU"/>
          </a:p>
        </p:txBody>
      </p:sp>
    </p:spTree>
    <p:extLst>
      <p:ext uri="{BB962C8B-B14F-4D97-AF65-F5344CB8AC3E}">
        <p14:creationId xmlns="" xmlns:p14="http://schemas.microsoft.com/office/powerpoint/2010/main" val="57791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8AD4F7E-3FD9-4023-9E2B-4F9285AE2CC3}" type="datetimeFigureOut">
              <a:rPr lang="ru-RU" smtClean="0"/>
              <a:pPr/>
              <a:t>31.01.2018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3BF864-4C19-41D9-A519-832A55C3C791}" type="slidenum">
              <a:rPr lang="ru-RU" smtClean="0"/>
              <a:pPr/>
              <a:t>‹#›</a:t>
            </a:fld>
            <a:endParaRPr lang="ru-RU"/>
          </a:p>
        </p:txBody>
      </p:sp>
    </p:spTree>
    <p:extLst>
      <p:ext uri="{BB962C8B-B14F-4D97-AF65-F5344CB8AC3E}">
        <p14:creationId xmlns="" xmlns:p14="http://schemas.microsoft.com/office/powerpoint/2010/main" val="988378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8AD4F7E-3FD9-4023-9E2B-4F9285AE2CC3}" type="datetimeFigureOut">
              <a:rPr lang="ru-RU" smtClean="0"/>
              <a:pPr/>
              <a:t>31.01.2018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D3BF864-4C19-41D9-A519-832A55C3C791}" type="slidenum">
              <a:rPr lang="ru-RU" smtClean="0"/>
              <a:pPr/>
              <a:t>‹#›</a:t>
            </a:fld>
            <a:endParaRPr lang="ru-RU"/>
          </a:p>
        </p:txBody>
      </p:sp>
    </p:spTree>
    <p:extLst>
      <p:ext uri="{BB962C8B-B14F-4D97-AF65-F5344CB8AC3E}">
        <p14:creationId xmlns="" xmlns:p14="http://schemas.microsoft.com/office/powerpoint/2010/main" val="3036149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8AD4F7E-3FD9-4023-9E2B-4F9285AE2CC3}" type="datetimeFigureOut">
              <a:rPr lang="ru-RU" smtClean="0"/>
              <a:pPr/>
              <a:t>31.01.2018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D3BF864-4C19-41D9-A519-832A55C3C791}" type="slidenum">
              <a:rPr lang="ru-RU" smtClean="0"/>
              <a:pPr/>
              <a:t>‹#›</a:t>
            </a:fld>
            <a:endParaRPr lang="ru-RU"/>
          </a:p>
        </p:txBody>
      </p:sp>
    </p:spTree>
    <p:extLst>
      <p:ext uri="{BB962C8B-B14F-4D97-AF65-F5344CB8AC3E}">
        <p14:creationId xmlns="" xmlns:p14="http://schemas.microsoft.com/office/powerpoint/2010/main" val="2873897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8AD4F7E-3FD9-4023-9E2B-4F9285AE2CC3}" type="datetimeFigureOut">
              <a:rPr lang="ru-RU" smtClean="0"/>
              <a:pPr/>
              <a:t>31.01.2018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D3BF864-4C19-41D9-A519-832A55C3C791}" type="slidenum">
              <a:rPr lang="ru-RU" smtClean="0"/>
              <a:pPr/>
              <a:t>‹#›</a:t>
            </a:fld>
            <a:endParaRPr lang="ru-RU"/>
          </a:p>
        </p:txBody>
      </p:sp>
    </p:spTree>
    <p:extLst>
      <p:ext uri="{BB962C8B-B14F-4D97-AF65-F5344CB8AC3E}">
        <p14:creationId xmlns="" xmlns:p14="http://schemas.microsoft.com/office/powerpoint/2010/main" val="2706571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8AD4F7E-3FD9-4023-9E2B-4F9285AE2CC3}" type="datetimeFigureOut">
              <a:rPr lang="ru-RU" smtClean="0"/>
              <a:pPr/>
              <a:t>31.01.2018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D3BF864-4C19-41D9-A519-832A55C3C791}" type="slidenum">
              <a:rPr lang="ru-RU" smtClean="0"/>
              <a:pPr/>
              <a:t>‹#›</a:t>
            </a:fld>
            <a:endParaRPr lang="ru-RU"/>
          </a:p>
        </p:txBody>
      </p:sp>
    </p:spTree>
    <p:extLst>
      <p:ext uri="{BB962C8B-B14F-4D97-AF65-F5344CB8AC3E}">
        <p14:creationId xmlns="" xmlns:p14="http://schemas.microsoft.com/office/powerpoint/2010/main" val="1601516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8AD4F7E-3FD9-4023-9E2B-4F9285AE2CC3}" type="datetimeFigureOut">
              <a:rPr lang="ru-RU" smtClean="0"/>
              <a:pPr/>
              <a:t>31.01.2018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D3BF864-4C19-41D9-A519-832A55C3C791}" type="slidenum">
              <a:rPr lang="ru-RU" smtClean="0"/>
              <a:pPr/>
              <a:t>‹#›</a:t>
            </a:fld>
            <a:endParaRPr lang="ru-RU"/>
          </a:p>
        </p:txBody>
      </p:sp>
    </p:spTree>
    <p:extLst>
      <p:ext uri="{BB962C8B-B14F-4D97-AF65-F5344CB8AC3E}">
        <p14:creationId xmlns="" xmlns:p14="http://schemas.microsoft.com/office/powerpoint/2010/main" val="4163469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8AD4F7E-3FD9-4023-9E2B-4F9285AE2CC3}" type="datetimeFigureOut">
              <a:rPr lang="ru-RU" smtClean="0"/>
              <a:pPr/>
              <a:t>31.01.2018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D3BF864-4C19-41D9-A519-832A55C3C791}" type="slidenum">
              <a:rPr lang="ru-RU" smtClean="0"/>
              <a:pPr/>
              <a:t>‹#›</a:t>
            </a:fld>
            <a:endParaRPr lang="ru-RU"/>
          </a:p>
        </p:txBody>
      </p:sp>
    </p:spTree>
    <p:extLst>
      <p:ext uri="{BB962C8B-B14F-4D97-AF65-F5344CB8AC3E}">
        <p14:creationId xmlns="" xmlns:p14="http://schemas.microsoft.com/office/powerpoint/2010/main" val="2536434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D4F7E-3FD9-4023-9E2B-4F9285AE2CC3}" type="datetimeFigureOut">
              <a:rPr lang="ru-RU" smtClean="0"/>
              <a:pPr/>
              <a:t>31.01.2018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BF864-4C19-41D9-A519-832A55C3C791}" type="slidenum">
              <a:rPr lang="ru-RU" smtClean="0"/>
              <a:pPr/>
              <a:t>‹#›</a:t>
            </a:fld>
            <a:endParaRPr lang="ru-RU"/>
          </a:p>
        </p:txBody>
      </p:sp>
    </p:spTree>
    <p:extLst>
      <p:ext uri="{BB962C8B-B14F-4D97-AF65-F5344CB8AC3E}">
        <p14:creationId xmlns="" xmlns:p14="http://schemas.microsoft.com/office/powerpoint/2010/main" val="1403256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548680"/>
            <a:ext cx="7200800" cy="2592288"/>
          </a:xfrm>
          <a:solidFill>
            <a:schemeClr val="bg1">
              <a:alpha val="45000"/>
            </a:schemeClr>
          </a:solidFill>
        </p:spPr>
        <p:txBody>
          <a:bodyPr>
            <a:noAutofit/>
          </a:bodyPr>
          <a:lstStyle/>
          <a:p>
            <a:r>
              <a:rPr lang="ru-RU" sz="5400" b="1" dirty="0" smtClean="0">
                <a:solidFill>
                  <a:srgbClr val="7030A0"/>
                </a:solidFill>
              </a:rPr>
              <a:t/>
            </a:r>
            <a:br>
              <a:rPr lang="ru-RU" sz="5400" b="1" dirty="0" smtClean="0">
                <a:solidFill>
                  <a:srgbClr val="7030A0"/>
                </a:solidFill>
              </a:rPr>
            </a:br>
            <a:r>
              <a:rPr lang="ru-RU" sz="5400" b="1" dirty="0" smtClean="0">
                <a:solidFill>
                  <a:srgbClr val="7030A0"/>
                </a:solidFill>
              </a:rPr>
              <a:t>Проект  на тему:</a:t>
            </a:r>
            <a:br>
              <a:rPr lang="ru-RU" sz="5400" b="1" dirty="0" smtClean="0">
                <a:solidFill>
                  <a:srgbClr val="7030A0"/>
                </a:solidFill>
              </a:rPr>
            </a:br>
            <a:r>
              <a:rPr lang="ru-RU" sz="5400" b="1" dirty="0" smtClean="0">
                <a:solidFill>
                  <a:srgbClr val="7030A0"/>
                </a:solidFill>
              </a:rPr>
              <a:t>«Коза –домашнее животное»</a:t>
            </a:r>
            <a:endParaRPr lang="ru-RU" sz="5400" b="1" dirty="0">
              <a:solidFill>
                <a:srgbClr val="7030A0"/>
              </a:solidFill>
            </a:endParaRPr>
          </a:p>
        </p:txBody>
      </p:sp>
      <p:sp>
        <p:nvSpPr>
          <p:cNvPr id="3" name="Подзаголовок 2"/>
          <p:cNvSpPr>
            <a:spLocks noGrp="1"/>
          </p:cNvSpPr>
          <p:nvPr>
            <p:ph type="subTitle" idx="1"/>
          </p:nvPr>
        </p:nvSpPr>
        <p:spPr>
          <a:xfrm>
            <a:off x="3779912" y="4653136"/>
            <a:ext cx="5248672" cy="1944216"/>
          </a:xfrm>
          <a:solidFill>
            <a:schemeClr val="bg1">
              <a:alpha val="84000"/>
            </a:schemeClr>
          </a:solidFill>
        </p:spPr>
        <p:txBody>
          <a:bodyPr/>
          <a:lstStyle/>
          <a:p>
            <a:pPr algn="l"/>
            <a:r>
              <a:rPr lang="ru-RU" sz="2800" dirty="0" smtClean="0">
                <a:solidFill>
                  <a:srgbClr val="7030A0"/>
                </a:solidFill>
              </a:rPr>
              <a:t>Выполнил учащийся МБОУ СОШ с. </a:t>
            </a:r>
            <a:r>
              <a:rPr lang="ru-RU" sz="2800" dirty="0" err="1" smtClean="0">
                <a:solidFill>
                  <a:srgbClr val="7030A0"/>
                </a:solidFill>
              </a:rPr>
              <a:t>Индерка</a:t>
            </a:r>
            <a:r>
              <a:rPr lang="ru-RU" sz="2800" dirty="0" smtClean="0">
                <a:solidFill>
                  <a:srgbClr val="7030A0"/>
                </a:solidFill>
              </a:rPr>
              <a:t> </a:t>
            </a:r>
            <a:r>
              <a:rPr lang="ru-RU" sz="2800" dirty="0" err="1" smtClean="0">
                <a:solidFill>
                  <a:srgbClr val="7030A0"/>
                </a:solidFill>
              </a:rPr>
              <a:t>Сосновоборского</a:t>
            </a:r>
            <a:r>
              <a:rPr lang="ru-RU" sz="2800" dirty="0" smtClean="0">
                <a:solidFill>
                  <a:srgbClr val="7030A0"/>
                </a:solidFill>
              </a:rPr>
              <a:t> района Пензенской области</a:t>
            </a:r>
          </a:p>
          <a:p>
            <a:pPr algn="l"/>
            <a:r>
              <a:rPr lang="ru-RU" sz="2800" dirty="0" err="1" smtClean="0">
                <a:solidFill>
                  <a:srgbClr val="7030A0"/>
                </a:solidFill>
              </a:rPr>
              <a:t>Абляскин</a:t>
            </a:r>
            <a:r>
              <a:rPr lang="ru-RU" sz="2800" dirty="0" smtClean="0">
                <a:solidFill>
                  <a:srgbClr val="7030A0"/>
                </a:solidFill>
              </a:rPr>
              <a:t> </a:t>
            </a:r>
            <a:r>
              <a:rPr lang="ru-RU" sz="2800" dirty="0" err="1" smtClean="0">
                <a:solidFill>
                  <a:srgbClr val="7030A0"/>
                </a:solidFill>
              </a:rPr>
              <a:t>Ильдус</a:t>
            </a:r>
            <a:endParaRPr lang="ru-RU" sz="2800" dirty="0" smtClean="0">
              <a:solidFill>
                <a:srgbClr val="7030A0"/>
              </a:solidFill>
            </a:endParaRPr>
          </a:p>
          <a:p>
            <a:pPr algn="r"/>
            <a:endParaRPr lang="ru-RU" dirty="0">
              <a:solidFill>
                <a:srgbClr val="7030A0"/>
              </a:solidFill>
            </a:endParaRPr>
          </a:p>
        </p:txBody>
      </p:sp>
    </p:spTree>
    <p:extLst>
      <p:ext uri="{BB962C8B-B14F-4D97-AF65-F5344CB8AC3E}">
        <p14:creationId xmlns="" xmlns:p14="http://schemas.microsoft.com/office/powerpoint/2010/main" val="96404908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712968" cy="6408712"/>
          </a:xfrm>
          <a:solidFill>
            <a:schemeClr val="bg1">
              <a:alpha val="83000"/>
            </a:schemeClr>
          </a:solidFill>
        </p:spPr>
        <p:txBody>
          <a:bodyPr>
            <a:normAutofit fontScale="85000" lnSpcReduction="10000"/>
          </a:bodyPr>
          <a:lstStyle/>
          <a:p>
            <a:pPr marL="0" indent="0">
              <a:buNone/>
            </a:pPr>
            <a:r>
              <a:rPr lang="ru-RU" dirty="0"/>
              <a:t>Козы терпеть не могут объедков, поэтому перед следующей подачей еды нужно очищать ясли и решетки. И еще - нельзя коз поить очень холодной водой.</a:t>
            </a:r>
          </a:p>
          <a:p>
            <a:pPr marL="0" indent="0">
              <a:buNone/>
            </a:pPr>
            <a:r>
              <a:rPr lang="ru-RU" dirty="0"/>
              <a:t>Держать коз в хозяйстве очень выгодно и намного легче, чем крупный рогатый скот. Например, в сравнении с коровой козе требуется кормов в шесть раз меньше. Вот и судите сами - заводить коз или нет. А я вам советую не раздумывать слишком долго.</a:t>
            </a:r>
          </a:p>
          <a:p>
            <a:pPr marL="0" indent="0">
              <a:buNone/>
            </a:pPr>
            <a:r>
              <a:rPr lang="ru-RU" dirty="0"/>
              <a:t>Если верить древней легенде, молоком божественной козы </a:t>
            </a:r>
            <a:r>
              <a:rPr lang="ru-RU" dirty="0" err="1" smtClean="0"/>
              <a:t>Амалфеи</a:t>
            </a:r>
            <a:r>
              <a:rPr lang="ru-RU" dirty="0" smtClean="0"/>
              <a:t>, из </a:t>
            </a:r>
            <a:r>
              <a:rPr lang="ru-RU" dirty="0"/>
              <a:t>ее рога, был вскормлен сам громовержец Зевс. О том, что козье молоко самое “уравновешенное”, писал еще Авиценна. В Древнем Риме им лечили селезенку. Для усиления целебных свойств молоко кипятили с различными добавками: против катара глаз - с кунжутом, против дизентерии - с морскими камушками и ячменной крупой.</a:t>
            </a:r>
          </a:p>
        </p:txBody>
      </p:sp>
    </p:spTree>
    <p:extLst>
      <p:ext uri="{BB962C8B-B14F-4D97-AF65-F5344CB8AC3E}">
        <p14:creationId xmlns="" xmlns:p14="http://schemas.microsoft.com/office/powerpoint/2010/main" val="1218982202"/>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640960" cy="6408712"/>
          </a:xfrm>
          <a:solidFill>
            <a:schemeClr val="bg1">
              <a:alpha val="83000"/>
            </a:schemeClr>
          </a:solidFill>
        </p:spPr>
        <p:txBody>
          <a:bodyPr>
            <a:normAutofit fontScale="85000" lnSpcReduction="10000"/>
          </a:bodyPr>
          <a:lstStyle/>
          <a:p>
            <a:pPr marL="0" indent="0">
              <a:buNone/>
            </a:pPr>
            <a:r>
              <a:rPr lang="ru-RU" dirty="0"/>
              <a:t>Высказывание «козье молоко воняет» очень часто приходится слышать от людей (обычно - никогда его не пробовавших). Действительно, козье молоко бывает с запахом: это происходит тогда, когда хозяева держат вместе с козами взрослого козла. Козы пропитываются запахом, который переходит и на молоко. В любой книге написано, что этого делать нельзя; но находятся хозяева, которые пренебрегают этим правилом, и ставят козла в тот же сарай. Ну и пили бы свое молоко сами; нет, дают людям, чего достаточно поддерживать миф (плохое запоминается и передается очень хорошо). Если козла содержать строго отдельно от коз, то никакого плохого запаха у молока нет; оно приятно запаха и вкуса. На мой вкус - вкуснее коровьего гораздо. Для получения 1 литра молока нужно 200 грамм концентратов и сено. Прокормить козу очень просто, и при этом она будет давать около 500-600 литров молока в год.</a:t>
            </a:r>
          </a:p>
        </p:txBody>
      </p:sp>
    </p:spTree>
    <p:extLst>
      <p:ext uri="{BB962C8B-B14F-4D97-AF65-F5344CB8AC3E}">
        <p14:creationId xmlns="" xmlns:p14="http://schemas.microsoft.com/office/powerpoint/2010/main" val="3375889747"/>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12968" cy="6552728"/>
          </a:xfrm>
          <a:solidFill>
            <a:schemeClr val="bg1">
              <a:alpha val="83000"/>
            </a:schemeClr>
          </a:solidFill>
        </p:spPr>
        <p:txBody>
          <a:bodyPr>
            <a:normAutofit fontScale="77500" lnSpcReduction="20000"/>
          </a:bodyPr>
          <a:lstStyle/>
          <a:p>
            <a:pPr marL="0" indent="0">
              <a:buNone/>
            </a:pPr>
            <a:r>
              <a:rPr lang="ru-RU" dirty="0"/>
              <a:t>Древние философы, не зная химического состава козьего молока, наблюдая за тем, как оно действует на организм, называли его "белой кровью". Действительно, козье молоко - отличное лечебное средство. По аминокислотному составу оно приближается к женскому - высокопитательное, содержит кальций, фосфор, кобальт, массу витаминов.</a:t>
            </a:r>
          </a:p>
          <a:p>
            <a:pPr marL="0" indent="0">
              <a:buNone/>
            </a:pPr>
            <a:r>
              <a:rPr lang="ru-RU" dirty="0"/>
              <a:t>Раньше, если у женщины заканчивалось молоко, богатые люди нанимали кормилицу, а бедные покупали козу. По последним научным данным, козье молоко лучше переносится детьми, страдающими различными нарушениями пищеварения. Ценность молока связана с тем, что в рационе козы присутствуют лекарственные </a:t>
            </a:r>
            <a:r>
              <a:rPr lang="ru-RU" dirty="0" smtClean="0"/>
              <a:t>травы.</a:t>
            </a:r>
          </a:p>
          <a:p>
            <a:pPr marL="0" indent="0">
              <a:buNone/>
            </a:pPr>
            <a:r>
              <a:rPr lang="ru-RU" dirty="0"/>
              <a:t>Только что выдоенное козье молоко обладает бактерицидными свойствами. В нем содержатся биологически активные вещества, которых нет в молоке коровы. Благодаря этим веществам, козье молоко долго сохраняется свежим. Оно не скисает в течение трех дней при комнатной температуре, а в холодильнике может храниться больше недели.</a:t>
            </a:r>
          </a:p>
          <a:p>
            <a:endParaRPr lang="ru-RU" dirty="0"/>
          </a:p>
        </p:txBody>
      </p:sp>
    </p:spTree>
    <p:extLst>
      <p:ext uri="{BB962C8B-B14F-4D97-AF65-F5344CB8AC3E}">
        <p14:creationId xmlns="" xmlns:p14="http://schemas.microsoft.com/office/powerpoint/2010/main" val="3743797469"/>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Альфия\Desktop\козы\IMG_20170504_07080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37696012"/>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568952" cy="6480720"/>
          </a:xfrm>
          <a:solidFill>
            <a:schemeClr val="bg1">
              <a:alpha val="83000"/>
            </a:schemeClr>
          </a:solidFill>
        </p:spPr>
        <p:txBody>
          <a:bodyPr/>
          <a:lstStyle/>
          <a:p>
            <a:pPr marL="0" indent="0">
              <a:buNone/>
            </a:pPr>
            <a:r>
              <a:rPr lang="ru-RU" dirty="0"/>
              <a:t>Наиболее полезно парное молоко, а далее с каждым часом его ценные качества теряются. В козьем молоке содержится много калия, роль которого особенно велика в деятельности сердечно - сосудистой системы.</a:t>
            </a:r>
          </a:p>
          <a:p>
            <a:pPr marL="0" indent="0">
              <a:buNone/>
            </a:pPr>
            <a:r>
              <a:rPr lang="ru-RU" dirty="0"/>
              <a:t>По сравнению с коровьим, козье молоко содержит в 6 раз больше кобальта, который входит в состав витамина В12. Этот витамин отвечает за кроветворение и контролирует обменные процессы.</a:t>
            </a:r>
          </a:p>
          <a:p>
            <a:endParaRPr lang="ru-RU" dirty="0"/>
          </a:p>
        </p:txBody>
      </p:sp>
    </p:spTree>
    <p:extLst>
      <p:ext uri="{BB962C8B-B14F-4D97-AF65-F5344CB8AC3E}">
        <p14:creationId xmlns="" xmlns:p14="http://schemas.microsoft.com/office/powerpoint/2010/main" val="3756064433"/>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568952" cy="6480720"/>
          </a:xfrm>
          <a:solidFill>
            <a:schemeClr val="bg1">
              <a:alpha val="83000"/>
            </a:schemeClr>
          </a:solidFill>
        </p:spPr>
        <p:txBody>
          <a:bodyPr>
            <a:normAutofit lnSpcReduction="10000"/>
          </a:bodyPr>
          <a:lstStyle/>
          <a:p>
            <a:pPr marL="0" indent="0">
              <a:buNone/>
            </a:pPr>
            <a:r>
              <a:rPr lang="ru-RU" b="1" dirty="0" smtClean="0">
                <a:solidFill>
                  <a:schemeClr val="accent3">
                    <a:lumMod val="50000"/>
                  </a:schemeClr>
                </a:solidFill>
              </a:rPr>
              <a:t>Вывод:</a:t>
            </a:r>
          </a:p>
          <a:p>
            <a:pPr marL="0" indent="0">
              <a:buNone/>
            </a:pPr>
            <a:r>
              <a:rPr lang="ru-RU" dirty="0" smtClean="0"/>
              <a:t>Домашние </a:t>
            </a:r>
            <a:r>
              <a:rPr lang="ru-RU" dirty="0"/>
              <a:t>козы - это животные неприхотливые, и помещения для них </a:t>
            </a:r>
            <a:r>
              <a:rPr lang="ru-RU" dirty="0" smtClean="0"/>
              <a:t>экономичны. Козы </a:t>
            </a:r>
            <a:r>
              <a:rPr lang="ru-RU" dirty="0"/>
              <a:t>неприхотливы к кормам, и в случае голода выживут даже на самой плохой траве и ветках. Коза совершенно неприхотлива, требует гораздо меньше ухода, чем корова. Она гораздо меньших размеров, с ней справится и ребенок. Никакого ветеринара ей не надо, - ни при каких условиях. Коз рационально держать не одну, а небольшим стадом - около десятка. Прекрасно лазают, могут пастись в местах, недоступных для другого скота. </a:t>
            </a:r>
            <a:endParaRPr lang="ru-RU" dirty="0" smtClean="0"/>
          </a:p>
          <a:p>
            <a:pPr marL="0" indent="0">
              <a:buNone/>
            </a:pPr>
            <a:endParaRPr lang="ru-RU" dirty="0"/>
          </a:p>
        </p:txBody>
      </p:sp>
    </p:spTree>
    <p:extLst>
      <p:ext uri="{BB962C8B-B14F-4D97-AF65-F5344CB8AC3E}">
        <p14:creationId xmlns="" xmlns:p14="http://schemas.microsoft.com/office/powerpoint/2010/main" val="4017200383"/>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6632"/>
            <a:ext cx="8507288" cy="6624736"/>
          </a:xfrm>
          <a:solidFill>
            <a:schemeClr val="bg1">
              <a:alpha val="83000"/>
            </a:schemeClr>
          </a:solidFill>
        </p:spPr>
        <p:txBody>
          <a:bodyPr>
            <a:normAutofit fontScale="85000" lnSpcReduction="20000"/>
          </a:bodyPr>
          <a:lstStyle/>
          <a:p>
            <a:pPr marL="0" indent="0">
              <a:buNone/>
            </a:pPr>
            <a:r>
              <a:rPr lang="ru-RU" dirty="0"/>
              <a:t>Козье молоко не только вкусно, оно еще обладает ценными целебными свойствами. Оно лучше всего подходит для детского питания, не считая материнского молока. Козье молоко гораздо лучше коровьего - оно чуть более жирное, никогда не вызывает проблем даже у людей, не переносящих коровье молоко (оно по структуре похоже на человеческое), и обладает целебными свойствами. Ценность молока связана с тем, что в рационе козы присутствуют лекарственные травы. Пить козье молоко рекомендуется при лечении таких заболеваний: язва желудка, экземы, бронхиальная астма, мигрень, колит, расстройства пищеварительного тракта, болезни печени, желчного пузыря, бессоннице, запорах, артрите</a:t>
            </a:r>
            <a:r>
              <a:rPr lang="ru-RU" dirty="0" smtClean="0"/>
              <a:t>.</a:t>
            </a:r>
          </a:p>
          <a:p>
            <a:pPr marL="0" indent="0">
              <a:buNone/>
            </a:pPr>
            <a:r>
              <a:rPr lang="ru-RU" dirty="0" smtClean="0"/>
              <a:t>. </a:t>
            </a:r>
            <a:r>
              <a:rPr lang="ru-RU" dirty="0"/>
              <a:t>Судите сами - заводить коз или нет. А я вам советую не раздумывать слишком долго. Заводите козу, любите козу, кормите козу </a:t>
            </a:r>
            <a:r>
              <a:rPr lang="ru-RU" dirty="0" smtClean="0"/>
              <a:t>, и </a:t>
            </a:r>
            <a:r>
              <a:rPr lang="ru-RU" dirty="0"/>
              <a:t>она отблагодарит вас целебным молоком и очаровательными </a:t>
            </a:r>
            <a:r>
              <a:rPr lang="ru-RU" dirty="0" smtClean="0"/>
              <a:t>козлятами</a:t>
            </a:r>
            <a:r>
              <a:rPr lang="ru-RU" dirty="0"/>
              <a:t>.</a:t>
            </a:r>
          </a:p>
        </p:txBody>
      </p:sp>
    </p:spTree>
    <p:extLst>
      <p:ext uri="{BB962C8B-B14F-4D97-AF65-F5344CB8AC3E}">
        <p14:creationId xmlns="" xmlns:p14="http://schemas.microsoft.com/office/powerpoint/2010/main" val="2569305448"/>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404664"/>
            <a:ext cx="8435280" cy="6336704"/>
          </a:xfrm>
          <a:solidFill>
            <a:schemeClr val="bg1">
              <a:alpha val="87000"/>
            </a:schemeClr>
          </a:solidFill>
        </p:spPr>
        <p:txBody>
          <a:bodyPr>
            <a:normAutofit fontScale="85000" lnSpcReduction="10000"/>
          </a:bodyPr>
          <a:lstStyle/>
          <a:p>
            <a:pPr marL="0" indent="0">
              <a:buNone/>
            </a:pPr>
            <a:r>
              <a:rPr lang="ru-RU" dirty="0" smtClean="0"/>
              <a:t>О </a:t>
            </a:r>
            <a:r>
              <a:rPr lang="ru-RU" dirty="0"/>
              <a:t>козах можно говорить много. Насколько они разные по поведению и характеру, настолько и близки они к человеку. Меня козы заинтересовали тем, что они похожи на маленьких детей: быстро привязываются к тем, кто ухаживает за ними, любят, когда их гладят по спине, целуют в мордочку. Смотрят на тебя и "говорят" глазами. Можно понять все, что им надо</a:t>
            </a:r>
            <a:r>
              <a:rPr lang="ru-RU" dirty="0" smtClean="0"/>
              <a:t>.</a:t>
            </a:r>
            <a:endParaRPr lang="ru-RU" dirty="0"/>
          </a:p>
          <a:p>
            <a:pPr marL="0" indent="0">
              <a:buNone/>
            </a:pPr>
            <a:r>
              <a:rPr lang="ru-RU" dirty="0"/>
              <a:t>Они у нас в хозяйстве пользуются особой </a:t>
            </a:r>
            <a:r>
              <a:rPr lang="ru-RU" dirty="0" smtClean="0"/>
              <a:t>любовью, самые </a:t>
            </a:r>
            <a:r>
              <a:rPr lang="ru-RU" dirty="0"/>
              <a:t>непоседливые из домашних животных, постоянно в движении</a:t>
            </a:r>
            <a:r>
              <a:rPr lang="ru-RU" dirty="0" smtClean="0"/>
              <a:t>.</a:t>
            </a:r>
          </a:p>
          <a:p>
            <a:pPr marL="0" indent="0">
              <a:buNone/>
            </a:pPr>
            <a:r>
              <a:rPr lang="ru-RU" dirty="0"/>
              <a:t>Молоко у коз превосходное на вкус и очень полезное. Я его обожаю. Но его нужно уметь пить. Лучше всего сразу после доения, еще теплым, можно утром и вечером. Маленьким детям его желательно разводить. Козье молоко особенно </a:t>
            </a:r>
            <a:r>
              <a:rPr lang="ru-RU" dirty="0" smtClean="0"/>
              <a:t>лечебное </a:t>
            </a:r>
            <a:r>
              <a:rPr lang="ru-RU" dirty="0"/>
              <a:t>тогда, когда употребляется как самостоятельный продукт.</a:t>
            </a:r>
          </a:p>
        </p:txBody>
      </p:sp>
    </p:spTree>
    <p:extLst>
      <p:ext uri="{BB962C8B-B14F-4D97-AF65-F5344CB8AC3E}">
        <p14:creationId xmlns="" xmlns:p14="http://schemas.microsoft.com/office/powerpoint/2010/main" val="2300680328"/>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640960" cy="6480720"/>
          </a:xfrm>
          <a:solidFill>
            <a:schemeClr val="bg1">
              <a:alpha val="80000"/>
            </a:schemeClr>
          </a:solidFill>
        </p:spPr>
        <p:txBody>
          <a:bodyPr>
            <a:normAutofit fontScale="70000" lnSpcReduction="20000"/>
          </a:bodyPr>
          <a:lstStyle/>
          <a:p>
            <a:pPr marL="0" indent="0">
              <a:buNone/>
            </a:pPr>
            <a:r>
              <a:rPr lang="ru-RU" b="1" u="sng" dirty="0">
                <a:solidFill>
                  <a:schemeClr val="accent3">
                    <a:lumMod val="50000"/>
                  </a:schemeClr>
                </a:solidFill>
              </a:rPr>
              <a:t>Домашняя коза </a:t>
            </a:r>
            <a:r>
              <a:rPr lang="ru-RU" dirty="0"/>
              <a:t>(лат. </a:t>
            </a:r>
            <a:r>
              <a:rPr lang="ru-RU" dirty="0" err="1"/>
              <a:t>Capra</a:t>
            </a:r>
            <a:r>
              <a:rPr lang="ru-RU" dirty="0"/>
              <a:t> </a:t>
            </a:r>
            <a:r>
              <a:rPr lang="ru-RU" dirty="0" err="1"/>
              <a:t>aegagrus</a:t>
            </a:r>
            <a:r>
              <a:rPr lang="ru-RU" dirty="0"/>
              <a:t> </a:t>
            </a:r>
            <a:r>
              <a:rPr lang="ru-RU" dirty="0" err="1"/>
              <a:t>hircus</a:t>
            </a:r>
            <a:r>
              <a:rPr lang="ru-RU" dirty="0"/>
              <a:t>) — домашнее животное из рода горные козлы, семейства полорогих.</a:t>
            </a:r>
          </a:p>
          <a:p>
            <a:pPr marL="0" indent="0">
              <a:buNone/>
            </a:pPr>
            <a:r>
              <a:rPr lang="ru-RU" dirty="0" smtClean="0"/>
              <a:t>Коза </a:t>
            </a:r>
            <a:r>
              <a:rPr lang="ru-RU" dirty="0"/>
              <a:t>— одно из первых прирученных животных. Одомашнена на Ближнем Востоке, приблизительно 9 000 лет назад. Предком домашней козы был дикий бородатый </a:t>
            </a:r>
            <a:r>
              <a:rPr lang="ru-RU" dirty="0" err="1"/>
              <a:t>безоаровый</a:t>
            </a:r>
            <a:r>
              <a:rPr lang="ru-RU" dirty="0"/>
              <a:t> козёл, встречающийся от греческих островов в Эгейском море через Турцию, Ирак и Иран до Пакистана.</a:t>
            </a:r>
          </a:p>
          <a:p>
            <a:pPr marL="0" indent="0">
              <a:buNone/>
            </a:pPr>
            <a:r>
              <a:rPr lang="ru-RU" dirty="0" smtClean="0"/>
              <a:t>Среди </a:t>
            </a:r>
            <a:r>
              <a:rPr lang="ru-RU" dirty="0"/>
              <a:t>домашних животных козы являются наиболее неприхотливыми и выгодными для приусадебного хозяйства. От них получают молоко, мясо, пух, шерсть (</a:t>
            </a:r>
            <a:r>
              <a:rPr lang="ru-RU" dirty="0" err="1"/>
              <a:t>могер</a:t>
            </a:r>
            <a:r>
              <a:rPr lang="ru-RU" dirty="0"/>
              <a:t>), шкуры, навоз. Козье молоко превосходит коровье по содержанию жира, белка, кальция, витаминов, отличается малыми размерами жировых шариков, обладает высокими вкусовыми качествами и повышенной бактерицидностью. Благодаря этому его рекомендуют людям пожилого возраста с заболеваниями печени и желчного пузыря, а также грудным детям в качестве прикорма и замены материнского молока. </a:t>
            </a:r>
          </a:p>
          <a:p>
            <a:pPr marL="0" indent="0">
              <a:buNone/>
            </a:pPr>
            <a:r>
              <a:rPr lang="ru-RU" dirty="0"/>
              <a:t>Из козьего молока приготавливают сыр, масло и другие продукты. Мясо козы по качеству не уступает баранине. Из козьего пуха изготовляют пуховые платки, шарфы, шапочки, кофточки, из шерсти - вязаную одежду, ковры, одеяла и другие вещи. Шкуры молодняка коз при осеннем забое пригодны для выделки дубленок. Козий навоз - лучшее удобрение для садов и огородов.</a:t>
            </a:r>
          </a:p>
        </p:txBody>
      </p:sp>
    </p:spTree>
    <p:extLst>
      <p:ext uri="{BB962C8B-B14F-4D97-AF65-F5344CB8AC3E}">
        <p14:creationId xmlns="" xmlns:p14="http://schemas.microsoft.com/office/powerpoint/2010/main" val="420948697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2438"/>
            <a:ext cx="9144000" cy="6845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65400402"/>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712968" cy="6597352"/>
          </a:xfrm>
          <a:solidFill>
            <a:schemeClr val="bg1">
              <a:alpha val="80000"/>
            </a:schemeClr>
          </a:solidFill>
        </p:spPr>
        <p:txBody>
          <a:bodyPr>
            <a:normAutofit fontScale="92500" lnSpcReduction="20000"/>
          </a:bodyPr>
          <a:lstStyle/>
          <a:p>
            <a:r>
              <a:rPr lang="ru-RU" b="1" dirty="0">
                <a:solidFill>
                  <a:schemeClr val="accent3">
                    <a:lumMod val="75000"/>
                  </a:schemeClr>
                </a:solidFill>
              </a:rPr>
              <a:t>КАК ОРГАНИЗОВАТЬ ЖИЛЬЁ ДЛЯ КОЗЫ?</a:t>
            </a:r>
          </a:p>
          <a:p>
            <a:pPr marL="0" indent="0">
              <a:buNone/>
            </a:pPr>
            <a:r>
              <a:rPr lang="ru-RU" dirty="0"/>
              <a:t>Домашние козы - это животные неприхотливые, и помещения для них экономичны. Прекрасно лазают, могут пастись в местах, недоступных для другого скота. Продолжительность жизни 9—10 лет, максимально 17 лет; средний срок хозяйственного использования 7—8 лет. Для одной козы нужно помещение площадью 1 квадратный метр, козленку - полметра.</a:t>
            </a:r>
          </a:p>
          <a:p>
            <a:pPr marL="0" indent="0">
              <a:buNone/>
            </a:pPr>
            <a:r>
              <a:rPr lang="ru-RU" dirty="0" smtClean="0"/>
              <a:t>Главное </a:t>
            </a:r>
            <a:r>
              <a:rPr lang="ru-RU" dirty="0"/>
              <a:t>условие для проживания </a:t>
            </a:r>
            <a:r>
              <a:rPr lang="ru-RU" dirty="0" smtClean="0"/>
              <a:t>, чтобы </a:t>
            </a:r>
            <a:r>
              <a:rPr lang="ru-RU" dirty="0"/>
              <a:t>круглый год в помещении было сухо и чисто. Полы лучше земляные с сухой подстилкой или деревянные. Темный сырой хлев могут погубить животное. Температура зимой должна быть не ниже 8 градусов тепла. Окно зимой нужно утеплить, это просто необходимо. Если нет окна, нужно прорубить его в двери и также утеплить.</a:t>
            </a:r>
          </a:p>
          <a:p>
            <a:endParaRPr lang="ru-RU" dirty="0"/>
          </a:p>
        </p:txBody>
      </p:sp>
    </p:spTree>
    <p:extLst>
      <p:ext uri="{BB962C8B-B14F-4D97-AF65-F5344CB8AC3E}">
        <p14:creationId xmlns="" xmlns:p14="http://schemas.microsoft.com/office/powerpoint/2010/main" val="135502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712968" cy="6408712"/>
          </a:xfrm>
          <a:solidFill>
            <a:schemeClr val="bg1">
              <a:alpha val="80000"/>
            </a:schemeClr>
          </a:solidFill>
        </p:spPr>
        <p:txBody>
          <a:bodyPr>
            <a:normAutofit fontScale="70000" lnSpcReduction="20000"/>
          </a:bodyPr>
          <a:lstStyle/>
          <a:p>
            <a:pPr marL="0" indent="0">
              <a:buNone/>
            </a:pPr>
            <a:r>
              <a:rPr lang="ru-RU" sz="3400" dirty="0"/>
              <a:t>Козы любят полежать на навесных полках, на высоте 60-70 сантиметров, шириной около полметра и длиной до метра. Им очень нравятся индивидуальные "кровати". Козла лучше держать в отдельном помещении, так как он имеет специфический запах, который передается козам, а от них – молоку. Если же нет такой возможности, то хотя бы надо поставить перегородку и соорудить на его территории вытяжную трубу. В общем хлеву держать коз с другими животными не рекомендуется. Даже соседство с курами им противопоказано - могут завестись вши. Коз нужно оберегайте от мух, для них мухи - полный кошмар! На теле из-за них могут завестись черви, и в случае чего нужно быстренько обработать рану дезинфицирующими средствами.</a:t>
            </a:r>
          </a:p>
          <a:p>
            <a:pPr marL="0" indent="0">
              <a:buNone/>
            </a:pPr>
            <a:r>
              <a:rPr lang="ru-RU" sz="3400" dirty="0" smtClean="0"/>
              <a:t>Подстилку </a:t>
            </a:r>
            <a:r>
              <a:rPr lang="ru-RU" sz="3400" dirty="0"/>
              <a:t>надо менять часто, навоз убирать ежедневно, зимой - чаще. Можно содержать на глубокой подстилке, то есть ежедневно досыпать свежий слой поверх старого, а весной вычищать всё вместе. Так козам будет теплее. Стены в помещении необходимо белить 2 раза в год. Зимой важно следить за копытами, вовремя обрезать (ножницами, секатором), чистить...</a:t>
            </a:r>
          </a:p>
          <a:p>
            <a:endParaRPr lang="ru-RU" dirty="0"/>
          </a:p>
        </p:txBody>
      </p:sp>
    </p:spTree>
    <p:extLst>
      <p:ext uri="{BB962C8B-B14F-4D97-AF65-F5344CB8AC3E}">
        <p14:creationId xmlns="" xmlns:p14="http://schemas.microsoft.com/office/powerpoint/2010/main" val="398137543"/>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5454"/>
            <a:ext cx="7704856" cy="68525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70712316"/>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640960" cy="6408712"/>
          </a:xfrm>
          <a:solidFill>
            <a:schemeClr val="bg1">
              <a:alpha val="83000"/>
            </a:schemeClr>
          </a:solidFill>
        </p:spPr>
        <p:txBody>
          <a:bodyPr>
            <a:normAutofit fontScale="85000" lnSpcReduction="20000"/>
          </a:bodyPr>
          <a:lstStyle/>
          <a:p>
            <a:pPr marL="0" indent="0">
              <a:buNone/>
            </a:pPr>
            <a:r>
              <a:rPr lang="ru-RU" dirty="0"/>
              <a:t>Коза неприхотлива к кормам, и в случае голода выживет даже на самой плохой траве и ветках. Важным в кормлении коз является то, что в отличие от большинства других животных, они способны есть такой корм, как ветки и кора деревьев и кустарников. Причем едят они это с удовольствием, в больших количествах, и могут на этом жить. Это дает уверенность - если вдруг по каким-то причинам остались без сена, а до травы еще далеко - коз можно прокормить ветками, которые несложно напилить в ближайшем лесу или на пустыре.</a:t>
            </a:r>
          </a:p>
          <a:p>
            <a:pPr marL="0" indent="0">
              <a:buNone/>
            </a:pPr>
            <a:r>
              <a:rPr lang="ru-RU" dirty="0"/>
              <a:t>Козы активно обгладывают кору и объедают иголки и даже мелкие веточки с сосновых веток. Это для них полноценная еда, да еще и витаминная. Козы очень любят сочные корнеплоды: свеклу, морковь, капусту, картошку, обожают арбузы. Корнеплоды нужно давать по 2-3 кг в день козе и 1 кг козленку. Также козы любят овес, особенно в размолотом виде. Жмых, отруби - это любимое лакомство!</a:t>
            </a:r>
          </a:p>
          <a:p>
            <a:endParaRPr lang="ru-RU" dirty="0"/>
          </a:p>
        </p:txBody>
      </p:sp>
    </p:spTree>
    <p:extLst>
      <p:ext uri="{BB962C8B-B14F-4D97-AF65-F5344CB8AC3E}">
        <p14:creationId xmlns="" xmlns:p14="http://schemas.microsoft.com/office/powerpoint/2010/main" val="22545399"/>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84976" cy="6552728"/>
          </a:xfrm>
          <a:solidFill>
            <a:schemeClr val="bg1">
              <a:alpha val="83000"/>
            </a:schemeClr>
          </a:solidFill>
        </p:spPr>
        <p:txBody>
          <a:bodyPr>
            <a:normAutofit fontScale="70000" lnSpcReduction="20000"/>
          </a:bodyPr>
          <a:lstStyle/>
          <a:p>
            <a:pPr marL="0" indent="0">
              <a:buNone/>
            </a:pPr>
            <a:r>
              <a:rPr lang="ru-RU" dirty="0"/>
              <a:t>Летом коз начинают пасти с восходом солнца, предварительно напоив, и до его захода, примерно 12 часов в сутки. Весной и осенью пасут по 8 часов. Для стойлового периода который длится с ноября 180 дней, на одну козу надо заготовить 3-5 центнеров грубых кормов (сено, солома, веники), 4-5 центнеров - сочных (силос или корнеплоды), 40 кг дроблёного зерна (пшеницы, ржи, ячменя, овса). Сено должно быть сухое, но не пересохшее, клеверное, луговое, разнотравье, злаковое. Солома из озимых хлебов поедается плохо, поэтому нужно заготавливать гороховую, бобовую. Перед кормлением ее измельчают и смачивают теплой, подсоленной водой (на 10 литров 400 г соли), выдерживают до 18 часов, добавляют концентраты или корнеплоды. Что же касается силоса, то лучше всего идет в ход </a:t>
            </a:r>
            <a:r>
              <a:rPr lang="ru-RU" dirty="0" err="1"/>
              <a:t>подсолнечниковый</a:t>
            </a:r>
            <a:r>
              <a:rPr lang="ru-RU" dirty="0"/>
              <a:t>, кукурузный, бобовый. Можно давать 3 кг силоса в день, но не очень кислый.</a:t>
            </a:r>
          </a:p>
          <a:p>
            <a:pPr marL="0" indent="0">
              <a:buNone/>
            </a:pPr>
            <a:r>
              <a:rPr lang="ru-RU" dirty="0" smtClean="0"/>
              <a:t>Зимой </a:t>
            </a:r>
            <a:r>
              <a:rPr lang="ru-RU" dirty="0"/>
              <a:t>козам обязательно нужны прогулки, но при температуре не ниже 10 градусов мороза, и если нет гололёда, метели. После зимы на траву коз нужно выпускать постепенно, иначе их ждет расстройство желудка. Надо продолжать подкармливать сеном и соломой. Коз не следует выпускать на росу – будет вздутие рубца, а в жару - держать в тени. Пьют козы за день по 3-5 литров. Летом дважды, зимой один раз, в основном чистую прозрачную воду.</a:t>
            </a:r>
          </a:p>
          <a:p>
            <a:pPr marL="0" indent="0">
              <a:buNone/>
            </a:pPr>
            <a:endParaRPr lang="ru-RU" dirty="0"/>
          </a:p>
        </p:txBody>
      </p:sp>
    </p:spTree>
    <p:extLst>
      <p:ext uri="{BB962C8B-B14F-4D97-AF65-F5344CB8AC3E}">
        <p14:creationId xmlns="" xmlns:p14="http://schemas.microsoft.com/office/powerpoint/2010/main" val="397241800"/>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1876</Words>
  <Application>Microsoft Office PowerPoint</Application>
  <PresentationFormat>Экран (4:3)</PresentationFormat>
  <Paragraphs>32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 Проект  на тему: «Коза –домашнее животное»</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на тему: «Коза – это звучит гордо!»</dc:title>
  <dc:creator>Альфия</dc:creator>
  <cp:lastModifiedBy>Пользователь Windows</cp:lastModifiedBy>
  <cp:revision>15</cp:revision>
  <dcterms:created xsi:type="dcterms:W3CDTF">2017-05-05T08:27:24Z</dcterms:created>
  <dcterms:modified xsi:type="dcterms:W3CDTF">2018-01-31T14:56:19Z</dcterms:modified>
</cp:coreProperties>
</file>