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  <a:srgbClr val="5116F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760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EBF28-E816-4A33-A2D3-C3660E5B5F89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1087C-8A8B-4099-BBAA-9D10B40A8E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93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1087C-8A8B-4099-BBAA-9D10B40A8EE2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292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1087C-8A8B-4099-BBAA-9D10B40A8EE2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97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2;&#1072;&#1083;&#1077;&#1085;&#1090;&#1080;&#1085;&#1072;\Desktop\&#1056;&#1086;&#1089;&#1089;&#1080;&#1081;&#1089;&#1082;.&#1087;&#1088;&#1086;&#1089;&#1074;&#1077;&#1097;.&#1050;&#1054;&#1053;&#1050;&#1059;&#1056;&#1057;\&#1052;&#1050;&#1054;&#1059;%20&#1057;&#1054;&#1064;&#8470;1%20&#1082;&#1086;&#1085;&#1082;&#1091;&#1088;&#1089;\&#1055;&#1072;&#1087;&#1072;,&#1084;&#1072;&#1084;&#1072;,&#1103;\geroi__m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2;&#1072;&#1083;&#1103;\&#1056;&#1072;&#1073;&#1086;&#1095;&#1080;&#1081;%20&#1089;&#1090;&#1086;&#1083;\&#1052;&#1091;&#1079;&#1099;&#1082;&#1072;\&#1076;&#1080;&#1089;&#1082;%20&#1089;%20&#1084;&#1091;&#1079;&#1099;&#1082;&#1086;&#1081;(&#1076;&#1080;&#1089;&#1082;)%20(26.01.2009%2015-24-52)\01%20&#1044;&#1086;&#1088;&#1086;&#1078;&#1082;&#1072;%201.mp3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2;&#1072;&#1083;&#1103;\&#1056;&#1072;&#1073;&#1086;&#1095;&#1080;&#1081;%20&#1089;&#1090;&#1086;&#1083;\&#1052;&#1091;&#1079;&#1099;&#1082;&#1072;\&#1076;&#1080;&#1089;&#1082;%20&#1089;%20&#1084;&#1091;&#1079;&#1099;&#1082;&#1086;&#1081;(&#1076;&#1080;&#1089;&#1082;)%20(26.01.2009%2015-24-52)\07%20&#1044;&#1086;&#1088;&#1086;&#1078;&#1082;&#1072;%207.mp3" TargetMode="Externa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8.gif"/><Relationship Id="rId7" Type="http://schemas.openxmlformats.org/officeDocument/2006/relationships/image" Target="../media/image4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2;&#1072;&#1083;&#1103;\&#1056;&#1072;&#1073;&#1086;&#1095;&#1080;&#1081;%20&#1089;&#1090;&#1086;&#1083;\&#1052;&#1091;&#1079;&#1099;&#1082;&#1072;\&#1076;&#1080;&#1089;&#1082;%20&#1089;%20&#1084;&#1091;&#1079;&#1099;&#1082;&#1086;&#1081;(&#1076;&#1080;&#1089;&#1082;)%20(26.01.2009%2015-24-52)\02%20&#1044;&#1086;&#1088;&#1086;&#1078;&#1082;&#1072;%202.mp3" TargetMode="Externa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Relationship Id="rId9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2;&#1072;&#1083;&#1103;\&#1056;&#1072;&#1073;&#1086;&#1095;&#1080;&#1081;%20&#1089;&#1090;&#1086;&#1083;\&#1052;&#1091;&#1079;&#1099;&#1082;&#1072;\&#1076;&#1080;&#1089;&#1082;%20&#1089;%20&#1084;&#1091;&#1079;&#1099;&#1082;&#1086;&#1081;(&#1076;&#1080;&#1089;&#1082;)%20(26.01.2009%2015-24-52)\13%20&#1044;&#1086;&#1088;&#1086;&#1078;&#1082;&#1072;%2013.mp3" TargetMode="External"/><Relationship Id="rId6" Type="http://schemas.openxmlformats.org/officeDocument/2006/relationships/image" Target="../media/image47.gif"/><Relationship Id="rId5" Type="http://schemas.openxmlformats.org/officeDocument/2006/relationships/image" Target="../media/image46.jpeg"/><Relationship Id="rId10" Type="http://schemas.openxmlformats.org/officeDocument/2006/relationships/image" Target="../media/image51.png"/><Relationship Id="rId4" Type="http://schemas.openxmlformats.org/officeDocument/2006/relationships/image" Target="../media/image45.jpeg"/><Relationship Id="rId9" Type="http://schemas.openxmlformats.org/officeDocument/2006/relationships/image" Target="../media/image50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gif"/><Relationship Id="rId7" Type="http://schemas.openxmlformats.org/officeDocument/2006/relationships/image" Target="../media/image5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2;&#1072;&#1083;&#1103;\&#1056;&#1072;&#1073;&#1086;&#1095;&#1080;&#1081;%20&#1089;&#1090;&#1086;&#1083;\&#1052;&#1091;&#1079;&#1099;&#1082;&#1072;\&#1076;&#1080;&#1089;&#1082;%20&#1089;%20&#1084;&#1091;&#1079;&#1099;&#1082;&#1086;&#1081;(&#1076;&#1080;&#1089;&#1082;)%20(26.01.2009%2015-24-52)\04%20&#1044;&#1086;&#1088;&#1086;&#1078;&#1082;&#1072;%204.mp3" TargetMode="Externa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2;&#1072;&#1083;&#1103;\&#1056;&#1072;&#1073;&#1086;&#1095;&#1080;&#1081;%20&#1089;&#1090;&#1086;&#1083;\&#1052;&#1091;&#1079;&#1099;&#1082;&#1072;\&#1076;&#1080;&#1089;&#1082;%20&#1089;%20&#1084;&#1091;&#1079;&#1099;&#1082;&#1086;&#1081;(&#1076;&#1080;&#1089;&#1082;)%20(26.01.2009%2015-24-52)\10%20&#1044;&#1086;&#1088;&#1086;&#1078;&#1082;&#1072;%2010.mp3" TargetMode="External"/><Relationship Id="rId6" Type="http://schemas.openxmlformats.org/officeDocument/2006/relationships/image" Target="../media/image61.png"/><Relationship Id="rId5" Type="http://schemas.openxmlformats.org/officeDocument/2006/relationships/image" Target="../media/image60.gif"/><Relationship Id="rId4" Type="http://schemas.openxmlformats.org/officeDocument/2006/relationships/image" Target="../media/image59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9.gif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2;&#1072;&#1083;&#1103;\&#1056;&#1072;&#1073;&#1086;&#1095;&#1080;&#1081;%20&#1089;&#1090;&#1086;&#1083;\&#1052;&#1091;&#1079;&#1099;&#1082;&#1072;\&#1076;&#1080;&#1089;&#1082;%20&#1089;%20&#1084;&#1091;&#1079;&#1099;&#1082;&#1086;&#1081;(&#1076;&#1080;&#1089;&#1082;)%20(26.01.2009%2015-24-52)\09%20&#1044;&#1086;&#1088;&#1086;&#1078;&#1082;&#1072;%209.mp3" TargetMode="External"/><Relationship Id="rId6" Type="http://schemas.openxmlformats.org/officeDocument/2006/relationships/image" Target="../media/image65.wmf"/><Relationship Id="rId5" Type="http://schemas.openxmlformats.org/officeDocument/2006/relationships/image" Target="../media/image64.gif"/><Relationship Id="rId4" Type="http://schemas.openxmlformats.org/officeDocument/2006/relationships/image" Target="../media/image6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2;&#1072;&#1083;&#1103;\&#1056;&#1072;&#1073;&#1086;&#1095;&#1080;&#1081;%20&#1089;&#1090;&#1086;&#1083;\&#1052;&#1091;&#1079;&#1099;&#1082;&#1072;\&#1076;&#1080;&#1089;&#1082;%20&#1089;%20&#1084;&#1091;&#1079;&#1099;&#1082;&#1086;&#1081;(&#1076;&#1080;&#1089;&#1082;)%20(26.01.2009%2015-24-52)\06%20&#1044;&#1086;&#1088;&#1086;&#1078;&#1082;&#1072;%206.mp3" TargetMode="External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2;&#1072;&#1083;&#1103;\&#1056;&#1072;&#1073;&#1086;&#1095;&#1080;&#1081;%20&#1089;&#1090;&#1086;&#1083;\&#1052;&#1091;&#1079;&#1099;&#1082;&#1072;\&#1076;&#1080;&#1089;&#1082;%20&#1089;%20&#1084;&#1091;&#1079;&#1099;&#1082;&#1086;&#1081;(&#1076;&#1080;&#1089;&#1082;)%20(26.01.2009%2015-24-52)\12%20&#1044;&#1086;&#1088;&#1086;&#1078;&#1082;&#1072;%2012.mp3" TargetMode="External"/><Relationship Id="rId6" Type="http://schemas.microsoft.com/office/2007/relationships/hdphoto" Target="../media/hdphoto4.wdp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7" Type="http://schemas.openxmlformats.org/officeDocument/2006/relationships/image" Target="../media/image7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2;&#1072;&#1083;&#1103;\&#1056;&#1072;&#1073;&#1086;&#1095;&#1080;&#1081;%20&#1089;&#1090;&#1086;&#1083;\&#1052;&#1091;&#1079;&#1099;&#1082;&#1072;\&#1076;&#1080;&#1089;&#1082;%20&#1089;%20&#1084;&#1091;&#1079;&#1099;&#1082;&#1086;&#1081;(&#1076;&#1080;&#1089;&#1082;)%20(26.01.2009%2015-24-52)\10%20&#1044;&#1086;&#1088;&#1086;&#1078;&#1082;&#1072;%2010.mp3" TargetMode="External"/><Relationship Id="rId6" Type="http://schemas.openxmlformats.org/officeDocument/2006/relationships/image" Target="../media/image75.gif"/><Relationship Id="rId5" Type="http://schemas.openxmlformats.org/officeDocument/2006/relationships/image" Target="../media/image74.gif"/><Relationship Id="rId4" Type="http://schemas.openxmlformats.org/officeDocument/2006/relationships/image" Target="../media/image7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2;&#1072;&#1083;&#1103;\&#1056;&#1072;&#1073;&#1086;&#1095;&#1080;&#1081;%20&#1089;&#1090;&#1086;&#1083;\&#1052;&#1091;&#1079;&#1099;&#1082;&#1072;\&#1076;&#1080;&#1089;&#1082;%20&#1089;%20&#1084;&#1091;&#1079;&#1099;&#1082;&#1086;&#1081;(&#1076;&#1080;&#1089;&#1082;)%20(26.01.2009%2015-24-52)\08%20&#1044;&#1086;&#1088;&#1086;&#1078;&#1082;&#1072;%208.mp3" TargetMode="External"/><Relationship Id="rId6" Type="http://schemas.openxmlformats.org/officeDocument/2006/relationships/image" Target="../media/image80.gif"/><Relationship Id="rId5" Type="http://schemas.openxmlformats.org/officeDocument/2006/relationships/image" Target="../media/image79.gif"/><Relationship Id="rId4" Type="http://schemas.openxmlformats.org/officeDocument/2006/relationships/image" Target="../media/image78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2;&#1072;&#1083;&#1103;\&#1056;&#1072;&#1073;&#1086;&#1095;&#1080;&#1081;%20&#1089;&#1090;&#1086;&#1083;\&#1052;&#1091;&#1079;&#1099;&#1082;&#1072;\&#1076;&#1080;&#1089;&#1082;%20&#1089;%20&#1084;&#1091;&#1079;&#1099;&#1082;&#1086;&#1081;(&#1076;&#1080;&#1089;&#1082;)%20(26.01.2009%2015-24-52)\02%20&#1044;&#1086;&#1088;&#1086;&#1078;&#1082;&#1072;%202.mp3" TargetMode="External"/><Relationship Id="rId4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jpeg"/><Relationship Id="rId7" Type="http://schemas.openxmlformats.org/officeDocument/2006/relationships/image" Target="../media/image8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2;&#1072;&#1083;&#1103;\&#1056;&#1072;&#1073;&#1086;&#1095;&#1080;&#1081;%20&#1089;&#1090;&#1086;&#1083;\2009&#1087;&#1072;&#1087;&#1072;,&#1084;&#1072;&#1084;&#1072;,&#1103;\TUSH1.mp3" TargetMode="External"/><Relationship Id="rId6" Type="http://schemas.openxmlformats.org/officeDocument/2006/relationships/image" Target="../media/image87.wmf"/><Relationship Id="rId5" Type="http://schemas.openxmlformats.org/officeDocument/2006/relationships/image" Target="../media/image86.jpeg"/><Relationship Id="rId4" Type="http://schemas.openxmlformats.org/officeDocument/2006/relationships/image" Target="../media/image85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jpeg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2;&#1072;&#1083;&#1103;\&#1052;&#1086;&#1080;%20&#1076;&#1086;&#1082;&#1091;&#1084;&#1077;&#1085;&#1090;&#1099;\&#1052;&#1045;&#1056;&#1054;&#1055;&#1056;&#1048;&#1071;&#1058;&#1048;&#1071;\9%20&#1052;&#1040;&#1071;\9&#1084;&#1072;&#1103;2009\&#1041;&#1054;&#1051;&#1068;&#1064;&#1054;&#1049;%20&#1061;&#1054;&#1056;&#1054;&#1042;&#1054;&#1044;.MP3" TargetMode="External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-gorbunova.r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МУНИЦИПАЛЬНОЕ КАЗЁННОЕ ОБЩЕОБРАЗОВАТЕЛЬНОЕ УЧРЕЖДЕНИЕ СРЕДНЯЯ ОБЩЕОБРАЗОВАТЕЛЬНАЯ </a:t>
            </a:r>
            <a:r>
              <a:rPr lang="ru-RU" b="1" dirty="0" smtClean="0"/>
              <a:t>ШКОЛА №1 ЧУЛЫМСКОГО </a:t>
            </a:r>
            <a:r>
              <a:rPr lang="ru-RU" b="1" dirty="0"/>
              <a:t>РАЙОНА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070238"/>
            <a:ext cx="4761688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Автор: Федина Валентина Александровна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учитель  начальных классов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35885" y="6309320"/>
            <a:ext cx="205396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i="1" dirty="0"/>
              <a:t>г</a:t>
            </a:r>
            <a:r>
              <a:rPr lang="ru-RU" b="1" i="1" dirty="0" smtClean="0"/>
              <a:t>. Чулым  2018 год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6197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714620"/>
            <a:ext cx="853229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БЕДА</a:t>
            </a:r>
            <a:endParaRPr lang="ru-RU" sz="250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8241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9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-214338"/>
            <a:ext cx="835824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4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ЕДА</a:t>
            </a:r>
            <a:endParaRPr lang="ru-RU" sz="4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3" y="64204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10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976822">
            <a:off x="1184234" y="100171"/>
            <a:ext cx="7092513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13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ДА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36264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11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593584">
            <a:off x="4905409" y="2252550"/>
            <a:ext cx="431703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4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39633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12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Валя\Рабочий стол\рисунки\спорт\J0199038.WM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CF"/>
              </a:clrFrom>
              <a:clrTo>
                <a:srgbClr val="FFFF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159333"/>
            <a:ext cx="3286148" cy="41051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497735">
            <a:off x="0" y="500042"/>
            <a:ext cx="885828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ru-RU" sz="9600" b="1" dirty="0" smtClean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ПАПА,</a:t>
            </a:r>
          </a:p>
          <a:p>
            <a:pPr algn="ctr"/>
            <a:r>
              <a:rPr lang="ru-RU" sz="9600" b="1" cap="none" spc="0" dirty="0" smtClean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МАМА,</a:t>
            </a:r>
          </a:p>
          <a:p>
            <a:pPr algn="ctr"/>
            <a:r>
              <a:rPr lang="ru-RU" sz="9600" b="1" dirty="0" smtClean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Я –</a:t>
            </a:r>
          </a:p>
          <a:p>
            <a:pPr algn="ctr"/>
            <a:r>
              <a:rPr lang="ru-RU" sz="7200" b="1" cap="none" spc="0" dirty="0" smtClean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СПОРТИВНАЯ СЕМЬЯ</a:t>
            </a:r>
            <a:endParaRPr lang="ru-RU" sz="7200" b="1" cap="none" spc="0" dirty="0">
              <a:ln w="31550" cmpd="sng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026" name="Picture 2" descr="C:\Documents and Settings\Валя\Рабочий стол\рисунки\спорт\J0199037.WM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4EBD4"/>
              </a:clrFrom>
              <a:clrTo>
                <a:srgbClr val="D4EB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7645"/>
            <a:ext cx="2786082" cy="3054720"/>
          </a:xfrm>
          <a:prstGeom prst="rect">
            <a:avLst/>
          </a:prstGeom>
          <a:noFill/>
        </p:spPr>
      </p:pic>
      <p:pic>
        <p:nvPicPr>
          <p:cNvPr id="1031" name="Picture 7" descr="C:\Documents and Settings\Валя\Рабочий стол\рисунки\спорт\gymnast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000371"/>
            <a:ext cx="3428992" cy="2715201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4385" y="639633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13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273573" y="4669"/>
            <a:ext cx="5372495" cy="683702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764704"/>
            <a:ext cx="396044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Торжественно </a:t>
            </a:r>
            <a:br>
              <a:rPr lang="ru-RU" sz="36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клянёмся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участвовать </a:t>
            </a:r>
            <a:b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этих </a:t>
            </a:r>
            <a:b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состязаниях,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  <a:r>
              <a:rPr lang="ru-RU" sz="36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облюдать </a:t>
            </a:r>
            <a:br>
              <a:rPr lang="ru-RU" sz="36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правила,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 которым</a:t>
            </a:r>
            <a:b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они проходят,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 уважать </a:t>
            </a:r>
            <a:b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соперника. </a:t>
            </a:r>
            <a:r>
              <a:rPr lang="ru-RU" sz="36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36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8002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14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273573" y="4669"/>
            <a:ext cx="5372495" cy="683702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727470"/>
            <a:ext cx="396044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Клянёмся </a:t>
            </a:r>
            <a:br>
              <a:rPr lang="ru-RU" sz="3600" b="1" cap="all" dirty="0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b="1" cap="all" dirty="0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бежать </a:t>
            </a:r>
            <a:r>
              <a:rPr lang="ru-RU" sz="3600" b="1" cap="all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3600" b="1" cap="all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b="1" cap="all" dirty="0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только в </a:t>
            </a:r>
            <a:br>
              <a:rPr lang="ru-RU" sz="3600" b="1" cap="all" dirty="0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b="1" cap="all" dirty="0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указанном</a:t>
            </a:r>
            <a:r>
              <a:rPr lang="ru-RU" sz="3600" b="1" cap="all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3600" b="1" cap="all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b="1" cap="all" spc="0" dirty="0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Судьёй </a:t>
            </a:r>
            <a:br>
              <a:rPr lang="ru-RU" sz="3600" b="1" cap="all" spc="0" dirty="0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b="1" cap="all" spc="0" dirty="0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направлении –</a:t>
            </a:r>
            <a:br>
              <a:rPr lang="ru-RU" sz="3600" b="1" cap="all" spc="0" dirty="0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b="1" cap="all" dirty="0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Шаг вправо,</a:t>
            </a:r>
            <a:br>
              <a:rPr lang="ru-RU" sz="3600" b="1" cap="all" dirty="0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b="1" cap="all" spc="0" dirty="0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Шаг влево</a:t>
            </a:r>
            <a:br>
              <a:rPr lang="ru-RU" sz="3600" b="1" cap="all" spc="0" dirty="0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b="1" cap="all" dirty="0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Считается </a:t>
            </a:r>
            <a:br>
              <a:rPr lang="ru-RU" sz="3600" b="1" cap="all" dirty="0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b="1" cap="all" dirty="0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попыткой</a:t>
            </a:r>
            <a:br>
              <a:rPr lang="ru-RU" sz="3600" b="1" cap="all" dirty="0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cap="all" dirty="0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 бегству…</a:t>
            </a:r>
            <a:endParaRPr lang="ru-RU" sz="4000" b="1" cap="all" spc="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95" y="637050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15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273573" y="4669"/>
            <a:ext cx="5372495" cy="683702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43596" y="668579"/>
            <a:ext cx="4032448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Клянёмся </a:t>
            </a:r>
          </a:p>
          <a:p>
            <a:pPr algn="ctr"/>
            <a:r>
              <a:rPr lang="ru-RU" sz="4000" b="1" cap="all" spc="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Передвигаться</a:t>
            </a:r>
          </a:p>
          <a:p>
            <a:pPr algn="ctr"/>
            <a:r>
              <a:rPr lang="ru-RU" sz="4000" b="1" cap="all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Только на тех конечностях,</a:t>
            </a:r>
          </a:p>
          <a:p>
            <a:pPr algn="ctr"/>
            <a:r>
              <a:rPr lang="ru-RU" sz="4000" b="1" cap="all" spc="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На которых </a:t>
            </a:r>
          </a:p>
          <a:p>
            <a:pPr algn="ctr"/>
            <a:r>
              <a:rPr lang="ru-RU" sz="4000" b="1" cap="all" spc="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разрешают правила</a:t>
            </a:r>
            <a:endParaRPr lang="ru-RU" sz="4000" b="1" cap="all" spc="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9633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16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273573" y="4669"/>
            <a:ext cx="5372495" cy="683702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653190"/>
            <a:ext cx="4032448" cy="75097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Клянёмся соблюдать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о</a:t>
            </a:r>
            <a:r>
              <a:rPr lang="ru-RU" sz="3200" b="1" cap="none" spc="0" dirty="0" smtClean="0">
                <a:ln w="10541" cmpd="sng">
                  <a:solidFill>
                    <a:srgbClr val="FFFF00"/>
                  </a:solidFill>
                  <a:prstDash val="solid"/>
                </a:ln>
                <a:effectLst/>
              </a:rPr>
              <a:t>лимпийский девиз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«</a:t>
            </a:r>
            <a:r>
              <a:rPr lang="ru-RU" sz="3200" b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Быстрее, выше, сильнее</a:t>
            </a:r>
            <a:r>
              <a:rPr lang="ru-RU" sz="32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!»,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что значит: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быстрее ветра бежать,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выше крыши не прыгать,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сильнее соперника судью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не бить…</a:t>
            </a:r>
          </a:p>
          <a:p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" y="639633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17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273573" y="4669"/>
            <a:ext cx="5372495" cy="683702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39633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18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692696"/>
            <a:ext cx="396044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Клянёмся использовать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36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портивный инвентарь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строго по назначению –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 гирями более </a:t>
            </a:r>
            <a:b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16 кг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в соперника </a:t>
            </a:r>
            <a:b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не кидать…  </a:t>
            </a:r>
            <a:endParaRPr lang="ru-RU" sz="36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Валя\Рабочий стол\рисунки\спорт\J0199038.WM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CF"/>
              </a:clrFrom>
              <a:clrTo>
                <a:srgbClr val="FFFF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159333"/>
            <a:ext cx="3286148" cy="41051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00042"/>
            <a:ext cx="885828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ru-RU" sz="9600" b="1" dirty="0" smtClean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ПАПА,</a:t>
            </a:r>
          </a:p>
          <a:p>
            <a:pPr algn="ctr"/>
            <a:r>
              <a:rPr lang="ru-RU" sz="9600" b="1" cap="none" spc="0" dirty="0" smtClean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МАМА,</a:t>
            </a:r>
          </a:p>
          <a:p>
            <a:pPr algn="ctr"/>
            <a:r>
              <a:rPr lang="ru-RU" sz="9600" b="1" dirty="0" smtClean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Я –</a:t>
            </a:r>
          </a:p>
          <a:p>
            <a:pPr algn="ctr"/>
            <a:r>
              <a:rPr lang="ru-RU" sz="7200" b="1" cap="none" spc="0" dirty="0" smtClean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СПОРТИВНАЯ СЕМЬЯ</a:t>
            </a:r>
            <a:endParaRPr lang="ru-RU" sz="7200" b="1" cap="none" spc="0" dirty="0">
              <a:ln w="31550" cmpd="sng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026" name="Picture 2" descr="C:\Documents and Settings\Валя\Рабочий стол\рисунки\спорт\J0199037.WM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4EBD4"/>
              </a:clrFrom>
              <a:clrTo>
                <a:srgbClr val="D4EB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7645"/>
            <a:ext cx="2786082" cy="3054720"/>
          </a:xfrm>
          <a:prstGeom prst="rect">
            <a:avLst/>
          </a:prstGeom>
          <a:noFill/>
        </p:spPr>
      </p:pic>
      <p:pic>
        <p:nvPicPr>
          <p:cNvPr id="1031" name="Picture 7" descr="C:\Documents and Settings\Валя\Рабочий стол\рисунки\спорт\gymnast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3000371"/>
            <a:ext cx="3428992" cy="2715201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6" name="geroi__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705880" y="6354531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1981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2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273573" y="4669"/>
            <a:ext cx="5372495" cy="683702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39633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19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692696"/>
            <a:ext cx="4032448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Клянёмся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больше болельщиков 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не кричать,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ru-RU" sz="48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россовками в них 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не бросать…</a:t>
            </a:r>
            <a:endParaRPr lang="ru-RU" sz="48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273573" y="4669"/>
            <a:ext cx="5372495" cy="683702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17059" y="639633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00100" y="668066"/>
            <a:ext cx="3931940" cy="6247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Клянёмся 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соревноваться в истинно спортивном духе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4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о славу спорта 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и во имя чести команды…</a:t>
            </a:r>
            <a:endParaRPr lang="ru-RU" sz="44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аля\Рабочий стол\рисунки\Мои рисунки\анИмаШкИ\J023646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4528" y="203337"/>
            <a:ext cx="5601927" cy="5601927"/>
          </a:xfrm>
          <a:prstGeom prst="rect">
            <a:avLst/>
          </a:prstGeom>
          <a:noFill/>
        </p:spPr>
      </p:pic>
      <p:pic>
        <p:nvPicPr>
          <p:cNvPr id="1027" name="Picture 3" descr="C:\Documents and Settings\Валя\Рабочий стол\рисунки\Мои рисунки\анИмаШкИ\J028303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92896"/>
            <a:ext cx="4369850" cy="4369850"/>
          </a:xfrm>
          <a:prstGeom prst="rect">
            <a:avLst/>
          </a:prstGeom>
          <a:noFill/>
        </p:spPr>
      </p:pic>
      <p:pic>
        <p:nvPicPr>
          <p:cNvPr id="1028" name="Picture 4" descr="C:\Documents and Settings\Валя\Рабочий стол\рисунки\Мои рисунки\анИмаШкИ\J028365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600" y="455365"/>
            <a:ext cx="1879029" cy="26642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38002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21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786842" cy="69865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Интеллектуальный конкурс</a:t>
            </a:r>
          </a:p>
          <a:p>
            <a:r>
              <a:rPr lang="ru-RU" sz="28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</a:t>
            </a:r>
            <a:r>
              <a:rPr lang="ru-RU" sz="2800" b="1" cap="none" spc="0" dirty="0" smtClean="0">
                <a:ln w="1905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.Назовите 5 отечественных футбольных команд?</a:t>
            </a:r>
          </a:p>
          <a:p>
            <a:r>
              <a:rPr lang="ru-RU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</a:t>
            </a:r>
            <a:r>
              <a:rPr lang="ru-RU" sz="2800" b="1" dirty="0" smtClean="0">
                <a:ln w="1905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.Перечислите спортивные игры с мячом.</a:t>
            </a:r>
          </a:p>
          <a:p>
            <a:r>
              <a:rPr lang="ru-RU" sz="28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3</a:t>
            </a:r>
            <a:r>
              <a:rPr lang="ru-RU" sz="2800" b="1" cap="none" spc="0" dirty="0" smtClean="0">
                <a:ln w="1905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.Назовите родину Олимпийских игр.</a:t>
            </a:r>
          </a:p>
          <a:p>
            <a:r>
              <a:rPr lang="ru-RU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4</a:t>
            </a:r>
            <a:r>
              <a:rPr lang="ru-RU" sz="2800" b="1" dirty="0" smtClean="0">
                <a:ln w="1905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.Назовите 5 видов зимнего спорта с участием женщин.</a:t>
            </a:r>
          </a:p>
          <a:p>
            <a:r>
              <a:rPr lang="ru-RU" sz="28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5</a:t>
            </a:r>
            <a:r>
              <a:rPr lang="ru-RU" sz="2800" b="1" cap="none" spc="0" dirty="0" smtClean="0">
                <a:ln w="1905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 Кто придумал аэробику?</a:t>
            </a:r>
          </a:p>
          <a:p>
            <a:r>
              <a:rPr lang="ru-RU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6</a:t>
            </a:r>
            <a:r>
              <a:rPr lang="ru-RU" sz="2800" b="1" dirty="0" smtClean="0">
                <a:ln w="1905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.Назовите 5 отечественных хоккейных команд.</a:t>
            </a:r>
          </a:p>
          <a:p>
            <a:r>
              <a:rPr lang="ru-RU" sz="28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7</a:t>
            </a:r>
            <a:r>
              <a:rPr lang="ru-RU" sz="2800" b="1" cap="none" spc="0" dirty="0" smtClean="0">
                <a:ln w="1905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.Как  называется ковёр для борьбы дзюдо?</a:t>
            </a:r>
          </a:p>
          <a:p>
            <a:r>
              <a:rPr lang="ru-RU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8</a:t>
            </a:r>
            <a:r>
              <a:rPr lang="ru-RU" sz="2800" b="1" dirty="0" smtClean="0">
                <a:ln w="1905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.Назовите спортивную игру с мячом, родиной которой является Россия?</a:t>
            </a:r>
          </a:p>
          <a:p>
            <a:r>
              <a:rPr lang="ru-RU" sz="28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9</a:t>
            </a:r>
            <a:r>
              <a:rPr lang="ru-RU" sz="2800" b="1" cap="none" spc="0" dirty="0" smtClean="0">
                <a:ln w="1905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.Назовите 5 видов летнего спорта с участием женщин.</a:t>
            </a:r>
          </a:p>
          <a:p>
            <a:r>
              <a:rPr lang="ru-RU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10</a:t>
            </a:r>
            <a:r>
              <a:rPr lang="ru-RU" sz="2800" b="1" dirty="0" smtClean="0">
                <a:ln w="1905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.Какая спортивная игра требует в большей степени не физической подготовки, а умственной?</a:t>
            </a:r>
            <a:endParaRPr lang="ru-RU" sz="2400" b="1" cap="none" spc="0" dirty="0">
              <a:ln w="1905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051" name="Picture 3" descr="C:\Documents and Settings\Валя\Рабочий стол\рисунки\Мои рисунки\анИмаШкИ\J031810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2357430"/>
            <a:ext cx="1557986" cy="2143140"/>
          </a:xfrm>
          <a:prstGeom prst="rect">
            <a:avLst/>
          </a:prstGeom>
          <a:noFill/>
        </p:spPr>
      </p:pic>
      <p:pic>
        <p:nvPicPr>
          <p:cNvPr id="4" name="01 Дорожка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01090" y="5429264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528" y="6357958"/>
            <a:ext cx="7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22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8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85776"/>
            <a:ext cx="335755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Ответы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42918"/>
            <a:ext cx="9144000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AutoNum type="arabicPeriod"/>
            </a:pPr>
            <a:r>
              <a:rPr lang="ru-RU" sz="28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«Спартак», «Торпедо», «Динамо», «ЦСКА», «Локомотив»…</a:t>
            </a:r>
          </a:p>
          <a:p>
            <a:pPr marL="457200" indent="-457200">
              <a:buAutoNum type="arabicPeriod"/>
            </a:pPr>
            <a:r>
              <a:rPr lang="ru-RU" sz="28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Волейбол, футбол, баскетбол, гандбол.</a:t>
            </a:r>
          </a:p>
          <a:p>
            <a:pPr marL="457200" indent="-457200">
              <a:buAutoNum type="arabicPeriod"/>
            </a:pPr>
            <a:r>
              <a:rPr lang="ru-RU" sz="28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Греция.</a:t>
            </a:r>
          </a:p>
          <a:p>
            <a:pPr marL="457200" indent="-457200">
              <a:buAutoNum type="arabicPeriod"/>
            </a:pPr>
            <a:r>
              <a:rPr lang="ru-RU" sz="28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Фигурное катание, конькобежный спорт, лыжные гонки, биатлон, слалом.</a:t>
            </a:r>
          </a:p>
          <a:p>
            <a:pPr marL="457200" indent="-457200">
              <a:buAutoNum type="arabicPeriod"/>
            </a:pPr>
            <a:r>
              <a:rPr lang="ru-RU" sz="28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Американская киноактриса Джейн Фонда.</a:t>
            </a:r>
          </a:p>
          <a:p>
            <a:pPr marL="457200" indent="-457200">
              <a:buAutoNum type="arabicPeriod"/>
            </a:pPr>
            <a:r>
              <a:rPr lang="ru-RU" sz="28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«Спартак», «Сибирь», «Авангард», «Динамо», «ЦСКА», «Крылья Советов»…</a:t>
            </a:r>
          </a:p>
          <a:p>
            <a:pPr marL="457200" indent="-457200">
              <a:buAutoNum type="arabicPeriod"/>
            </a:pPr>
            <a:r>
              <a:rPr lang="ru-RU" sz="28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Татами</a:t>
            </a:r>
          </a:p>
          <a:p>
            <a:pPr marL="457200" indent="-457200">
              <a:buAutoNum type="arabicPeriod"/>
            </a:pPr>
            <a:r>
              <a:rPr lang="ru-RU" sz="28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Лапта</a:t>
            </a:r>
          </a:p>
          <a:p>
            <a:pPr marL="457200" indent="-457200">
              <a:buAutoNum type="arabicPeriod"/>
            </a:pPr>
            <a:r>
              <a:rPr lang="ru-RU" sz="28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Лёгкая атлетика, гимнастика, велосипед, плавание, гребля, синхронное плавание </a:t>
            </a:r>
          </a:p>
          <a:p>
            <a:pPr marL="457200" indent="-457200">
              <a:buAutoNum type="arabicPeriod"/>
            </a:pPr>
            <a:r>
              <a:rPr lang="ru-RU" sz="28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Шахматы </a:t>
            </a:r>
            <a:endParaRPr lang="ru-RU" sz="2400" b="1" i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Documents and Settings\Валя\Рабочий стол\рисунки\Мои рисунки\анИмаШкИ\J031809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2595" y="63261"/>
            <a:ext cx="2222577" cy="24370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429652" y="635795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23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8582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Эстафета с мячом</a:t>
            </a:r>
            <a:endParaRPr lang="ru-RU" sz="7200" b="1" cap="all" spc="0" dirty="0">
              <a:ln w="9000" cmpd="sng">
                <a:solidFill>
                  <a:srgbClr val="7030A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C:\Documents and Settings\Валя\Рабочий стол\рисунки\спорт\J023801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0661" y="1089223"/>
            <a:ext cx="2670100" cy="2339778"/>
          </a:xfrm>
          <a:prstGeom prst="rect">
            <a:avLst/>
          </a:prstGeom>
          <a:noFill/>
        </p:spPr>
      </p:pic>
      <p:pic>
        <p:nvPicPr>
          <p:cNvPr id="4099" name="Picture 3" descr="C:\Documents and Settings\Валя\Рабочий стол\рисунки\спорт\J007612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571744"/>
            <a:ext cx="4052689" cy="3860618"/>
          </a:xfrm>
          <a:prstGeom prst="rect">
            <a:avLst/>
          </a:prstGeom>
          <a:noFill/>
        </p:spPr>
      </p:pic>
      <p:pic>
        <p:nvPicPr>
          <p:cNvPr id="1026" name="Picture 2" descr="C:\Documents and Settings\Валя\Рабочий стол\рисунки\Мои рисунки\анИмаШкИ\J028277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598" y="3000372"/>
            <a:ext cx="3571900" cy="3571900"/>
          </a:xfrm>
          <a:prstGeom prst="rect">
            <a:avLst/>
          </a:prstGeom>
          <a:noFill/>
        </p:spPr>
      </p:pic>
      <p:pic>
        <p:nvPicPr>
          <p:cNvPr id="6" name="07 Дорожка 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003" y="6535498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1605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24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7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600" b="1" cap="all" dirty="0" smtClean="0">
                <a:ln/>
                <a:solidFill>
                  <a:srgbClr val="5116F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Эстафета с теннисным мячом</a:t>
            </a:r>
          </a:p>
          <a:p>
            <a:pPr algn="ctr"/>
            <a:r>
              <a:rPr lang="ru-RU" sz="4600" b="1" cap="all" spc="0" dirty="0" smtClean="0">
                <a:ln/>
                <a:solidFill>
                  <a:srgbClr val="5116F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 ракеткой</a:t>
            </a:r>
            <a:endParaRPr lang="ru-RU" sz="4600" b="1" cap="all" spc="0" dirty="0">
              <a:ln/>
              <a:solidFill>
                <a:srgbClr val="5116F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2" name="Picture 2" descr="C:\Documents and Settings\Валя\Рабочий стол\рисунки\спорт\J019903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175414"/>
            <a:ext cx="4071966" cy="3682586"/>
          </a:xfrm>
          <a:prstGeom prst="rect">
            <a:avLst/>
          </a:prstGeom>
          <a:noFill/>
        </p:spPr>
      </p:pic>
      <p:pic>
        <p:nvPicPr>
          <p:cNvPr id="5123" name="Picture 3" descr="C:\Documents and Settings\Валя\Рабочий стол\рисунки\спорт\J023263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928670"/>
            <a:ext cx="2643206" cy="261729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124" name="Picture 4" descr="C:\Documents and Settings\Валя\Рабочий стол\рисунки\спорт\J0237899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37647">
            <a:off x="5310720" y="3509344"/>
            <a:ext cx="3326969" cy="264320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50" name="Picture 2" descr="C:\Documents and Settings\Валя\Рабочий стол\рисунки\Мои рисунки\анИмаШкИ\J0283253.GIF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CCCC00"/>
              </a:clrFrom>
              <a:clrTo>
                <a:srgbClr val="CCCC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52558">
            <a:off x="5327372" y="2100025"/>
            <a:ext cx="2098065" cy="1819416"/>
          </a:xfrm>
          <a:prstGeom prst="rect">
            <a:avLst/>
          </a:prstGeom>
          <a:noFill/>
        </p:spPr>
      </p:pic>
      <p:pic>
        <p:nvPicPr>
          <p:cNvPr id="2051" name="Picture 3" descr="C:\Documents and Settings\Валя\Рабочий стол\рисунки\Мои рисунки\анИмаШкИ\J0288868.GIF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CC00"/>
              </a:clrFrom>
              <a:clrTo>
                <a:srgbClr val="FFCC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27949">
            <a:off x="3761573" y="3185501"/>
            <a:ext cx="1622807" cy="1282195"/>
          </a:xfrm>
          <a:prstGeom prst="rect">
            <a:avLst/>
          </a:prstGeom>
          <a:noFill/>
        </p:spPr>
      </p:pic>
      <p:pic>
        <p:nvPicPr>
          <p:cNvPr id="8" name="02 Дорожка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783135" y="6522902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37050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25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0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0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24275"/>
            <a:ext cx="9144000" cy="6882275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3077" name="Picture 5" descr="C:\Documents and Settings\Валя\Рабочий стол\рисунки\Мои рисунки\анИмаШкИ\J0303420.GIF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CCCCFF"/>
              </a:clrFrom>
              <a:clrTo>
                <a:srgbClr val="CCC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1467204"/>
            <a:ext cx="1357322" cy="1566140"/>
          </a:xfrm>
          <a:prstGeom prst="rect">
            <a:avLst/>
          </a:prstGeom>
          <a:noFill/>
        </p:spPr>
      </p:pic>
      <p:pic>
        <p:nvPicPr>
          <p:cNvPr id="3074" name="Picture 2" descr="C:\Documents and Settings\Валя\Рабочий стол\рисунки\Мои рисунки\анИмаШкИ\J0189252.GIF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31639C"/>
              </a:clrFrom>
              <a:clrTo>
                <a:srgbClr val="31639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14338"/>
            <a:ext cx="3019349" cy="2958962"/>
          </a:xfrm>
          <a:prstGeom prst="rect">
            <a:avLst/>
          </a:prstGeom>
          <a:noFill/>
        </p:spPr>
      </p:pic>
      <p:pic>
        <p:nvPicPr>
          <p:cNvPr id="3076" name="Picture 4" descr="C:\Documents and Settings\Валя\Рабочий стол\рисунки\Мои рисунки\анИмаШкИ\J030335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2976" y="1857364"/>
            <a:ext cx="1024498" cy="131001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89091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5116F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Эстафета</a:t>
            </a:r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5116F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 «Болото»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5116F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3078" name="Picture 6" descr="C:\Documents and Settings\Валя\Рабочий стол\рисунки\Мои рисунки\анИмаШкИ\J0213511.GIF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00CEFF"/>
              </a:clrFrom>
              <a:clrTo>
                <a:srgbClr val="00C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5447326"/>
            <a:ext cx="1071570" cy="1410674"/>
          </a:xfrm>
          <a:prstGeom prst="rect">
            <a:avLst/>
          </a:prstGeom>
          <a:noFill/>
        </p:spPr>
      </p:pic>
      <p:pic>
        <p:nvPicPr>
          <p:cNvPr id="9" name="13 Дорожка 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8718151" y="6371947"/>
            <a:ext cx="304800" cy="30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37194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26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3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96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Носильщики</a:t>
            </a:r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Валя\Рабочий стол\рисунки\Мои рисунки\анИмаШкИ\J0223736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CECE63"/>
              </a:clrFrom>
              <a:clrTo>
                <a:srgbClr val="CECE6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74029" y="3571876"/>
            <a:ext cx="5385328" cy="3000396"/>
          </a:xfrm>
          <a:prstGeom prst="rect">
            <a:avLst/>
          </a:prstGeom>
          <a:noFill/>
        </p:spPr>
      </p:pic>
      <p:pic>
        <p:nvPicPr>
          <p:cNvPr id="1031" name="Picture 7" descr="C:\Documents and Settings\Валя\Рабочий стол\рисунки\Мои рисунки\анИмаШкИ\J0300527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000108"/>
            <a:ext cx="4643470" cy="3152972"/>
          </a:xfrm>
          <a:prstGeom prst="rect">
            <a:avLst/>
          </a:prstGeom>
          <a:noFill/>
        </p:spPr>
      </p:pic>
      <p:pic>
        <p:nvPicPr>
          <p:cNvPr id="1028" name="Picture 4" descr="C:\Documents and Settings\Валя\Рабочий стол\рисунки\Мои рисунки\анИмаШкИ\J028365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173446">
            <a:off x="1816366" y="2527008"/>
            <a:ext cx="1308650" cy="1350865"/>
          </a:xfrm>
          <a:prstGeom prst="rect">
            <a:avLst/>
          </a:prstGeom>
          <a:noFill/>
        </p:spPr>
      </p:pic>
      <p:pic>
        <p:nvPicPr>
          <p:cNvPr id="1032" name="Picture 8" descr="C:\Documents and Settings\Валя\Рабочий стол\рисунки\Мои рисунки\анИмаШкИ\J028364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3571876"/>
            <a:ext cx="610359" cy="1285884"/>
          </a:xfrm>
          <a:prstGeom prst="rect">
            <a:avLst/>
          </a:prstGeom>
          <a:noFill/>
        </p:spPr>
      </p:pic>
      <p:pic>
        <p:nvPicPr>
          <p:cNvPr id="9" name="04 Дорожка 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721864" y="6419872"/>
            <a:ext cx="304800" cy="30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95" y="637035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27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7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я\Рабочий стол\рисунки\Мои рисунки\анИмаШкИ\J017811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66"/>
            <a:ext cx="6045662" cy="609604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0011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Эстафета с обручем</a:t>
            </a:r>
            <a:endParaRPr lang="ru-RU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C:\Documents and Settings\Валя\Рабочий стол\рисунки\Мои рисунки\анИмаШкИ\J028365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2758685"/>
            <a:ext cx="3864789" cy="3467473"/>
          </a:xfrm>
          <a:prstGeom prst="rect">
            <a:avLst/>
          </a:prstGeom>
          <a:noFill/>
        </p:spPr>
      </p:pic>
      <p:pic>
        <p:nvPicPr>
          <p:cNvPr id="6" name="10 Дорожка 1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787891" y="6545240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33931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28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кола1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7488A9"/>
              </a:clrFrom>
              <a:clrTo>
                <a:srgbClr val="7488A9">
                  <a:alpha val="0"/>
                </a:srgbClr>
              </a:clrTo>
            </a:clrChange>
            <a:lum contrast="10000"/>
          </a:blip>
          <a:srcRect l="10575" b="23133"/>
          <a:stretch/>
        </p:blipFill>
        <p:spPr>
          <a:xfrm>
            <a:off x="1817370" y="116632"/>
            <a:ext cx="7152341" cy="4222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чул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999"/>
          <a:stretch>
            <a:fillRect/>
          </a:stretch>
        </p:blipFill>
        <p:spPr>
          <a:xfrm>
            <a:off x="0" y="214290"/>
            <a:ext cx="3954053" cy="227860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3277" y="0"/>
            <a:ext cx="9130723" cy="7478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4800" b="1" spc="50" dirty="0" smtClean="0">
                <a:ln w="11430"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ВСЕГДА МЫ ЗДОРОВЫ,</a:t>
            </a:r>
          </a:p>
          <a:p>
            <a:pPr algn="just"/>
            <a:endParaRPr lang="ru-RU" sz="4800" b="1" spc="50" dirty="0" smtClean="0">
              <a:ln w="11430">
                <a:solidFill>
                  <a:srgbClr val="00B0F0"/>
                </a:solidFill>
              </a:ln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r>
              <a:rPr lang="ru-RU" sz="4800" b="1" cap="none" spc="50" dirty="0" smtClean="0">
                <a:ln w="11430"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ЗАРЯДКОЙ ДРУЖНЫ,</a:t>
            </a:r>
          </a:p>
          <a:p>
            <a:pPr algn="ctr"/>
            <a:endParaRPr lang="ru-RU" sz="4800" b="1" spc="50" dirty="0" smtClean="0">
              <a:ln w="11430">
                <a:solidFill>
                  <a:srgbClr val="00B0F0"/>
                </a:solidFill>
              </a:ln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4800" b="1" spc="50" dirty="0" smtClean="0">
                <a:ln w="11430"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НАМ СПОРТ С ФИЗКУЛЬТУРОЙ</a:t>
            </a:r>
            <a:br>
              <a:rPr lang="ru-RU" sz="4800" b="1" spc="50" dirty="0" smtClean="0">
                <a:ln w="11430"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spc="50" dirty="0" smtClean="0">
                <a:ln w="11430"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800" b="1" spc="50" dirty="0" smtClean="0">
              <a:ln w="11430">
                <a:solidFill>
                  <a:srgbClr val="00B0F0"/>
                </a:solidFill>
              </a:ln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800" b="1" spc="50" dirty="0">
              <a:ln w="11430">
                <a:solidFill>
                  <a:srgbClr val="00B0F0"/>
                </a:solidFill>
              </a:ln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4800" b="1" spc="50" dirty="0" smtClean="0">
                <a:ln w="11430"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ВОЗДУХ НУЖНЫ</a:t>
            </a:r>
          </a:p>
          <a:p>
            <a:pPr algn="ctr"/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87" y="638132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pic>
        <p:nvPicPr>
          <p:cNvPr id="2051" name="Picture 3" descr="C:\Users\Валентина\Desktop\boy-valentine-soccer-clipart-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12" y="4062982"/>
            <a:ext cx="2884999" cy="280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алентина\Desktop\liveprevie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95" y="3441551"/>
            <a:ext cx="1987662" cy="313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Валентина\Desktop\kids-lifting-weights-clip-art-weight-3142340jpg-34481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8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703" y="4062981"/>
            <a:ext cx="1419121" cy="209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Валя\Рабочий стол\рисунки\Мои рисунки\анИмаШкИ\J033657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899993">
            <a:off x="573309" y="151795"/>
            <a:ext cx="4695231" cy="587939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7144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«Ловкие пальчики»</a:t>
            </a:r>
            <a:endParaRPr lang="ru-RU" sz="7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66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C:\Documents and Settings\Валя\Рабочий стол\рисунки\Мои рисунки\анИмаШкИ\J028362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429256" y="1571612"/>
            <a:ext cx="2805128" cy="4976840"/>
          </a:xfrm>
          <a:prstGeom prst="rect">
            <a:avLst/>
          </a:prstGeom>
          <a:noFill/>
        </p:spPr>
      </p:pic>
      <p:pic>
        <p:nvPicPr>
          <p:cNvPr id="5" name="Picture 4" descr="C:\Documents and Settings\Валя\Рабочий стол\рисунки\рисунки о школе\J0343135.WM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CCFF00"/>
              </a:clrFrom>
              <a:clrTo>
                <a:srgbClr val="CC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66560">
            <a:off x="7143246" y="3587393"/>
            <a:ext cx="1725332" cy="1572422"/>
          </a:xfrm>
          <a:prstGeom prst="rect">
            <a:avLst/>
          </a:prstGeom>
          <a:noFill/>
        </p:spPr>
      </p:pic>
      <p:pic>
        <p:nvPicPr>
          <p:cNvPr id="6" name="09 Дорожка 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787891" y="6505363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368520"/>
            <a:ext cx="1204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29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8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9001155" cy="507209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Pour">
              <a:avLst>
                <a:gd name="adj1" fmla="val 8125367"/>
                <a:gd name="adj2" fmla="val 6056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rgbClr val="A50021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«СМЕШАНАЯ ЭСТАФЕТА»</a:t>
            </a:r>
            <a:endParaRPr lang="ru-RU" sz="5400" b="1" cap="none" spc="50" dirty="0">
              <a:ln w="11430">
                <a:solidFill>
                  <a:srgbClr val="A50021"/>
                </a:solidFill>
              </a:ln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 descr="C:\Documents and Settings\Валя\Рабочий стол\рисунки\рисунки о школе\antn02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7609" y="1571612"/>
            <a:ext cx="5340166" cy="4857784"/>
          </a:xfrm>
          <a:prstGeom prst="rect">
            <a:avLst/>
          </a:prstGeom>
          <a:noFill/>
        </p:spPr>
      </p:pic>
      <p:pic>
        <p:nvPicPr>
          <p:cNvPr id="4" name="06 Дорожка 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96355" y="6557673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8" y="6387631"/>
            <a:ext cx="1500166" cy="461665"/>
          </a:xfrm>
          <a:prstGeom prst="rect">
            <a:avLst/>
          </a:prstGeom>
          <a:pattFill prst="pct40">
            <a:fgClr>
              <a:srgbClr val="92D05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30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2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9144000" cy="54292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Pour">
              <a:avLst>
                <a:gd name="adj1" fmla="val 9176069"/>
                <a:gd name="adj2" fmla="val 53339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>
                  <a:solidFill>
                    <a:srgbClr val="0070C0"/>
                  </a:solidFill>
                </a:ln>
                <a:solidFill>
                  <a:srgbClr val="5116F6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10000" stA="55000" endPos="48000" dist="500" dir="5400000" sy="-100000" algn="bl" rotWithShape="0"/>
                </a:effectLst>
              </a:rPr>
              <a:t>«БЕГ В МЕШКЕ»</a:t>
            </a:r>
            <a:endParaRPr lang="ru-RU" sz="9600" b="1" cap="all" spc="0" dirty="0">
              <a:ln>
                <a:solidFill>
                  <a:srgbClr val="0070C0"/>
                </a:solidFill>
              </a:ln>
              <a:solidFill>
                <a:srgbClr val="5116F6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7" name="Picture 3" descr="C:\Documents and Settings\Валя\Рабочий стол\рисунки\Мои рисунки\анИмаШкИ\J02365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43042" cy="1467873"/>
          </a:xfrm>
          <a:prstGeom prst="rect">
            <a:avLst/>
          </a:prstGeom>
          <a:noFill/>
        </p:spPr>
      </p:pic>
      <p:pic>
        <p:nvPicPr>
          <p:cNvPr id="7" name="12 Дорожка 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64698" y="6480812"/>
            <a:ext cx="304800" cy="304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0" y="6334780"/>
            <a:ext cx="55015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31</a:t>
            </a:r>
            <a:endParaRPr lang="ru-RU" sz="2800" b="1" dirty="0"/>
          </a:p>
        </p:txBody>
      </p:sp>
      <p:pic>
        <p:nvPicPr>
          <p:cNvPr id="4" name="Picture 3" descr="C:\Users\Валентина\Desktop\5454691-a-girl-in-a-sack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340" y="1477182"/>
            <a:ext cx="4313616" cy="570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9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Валя\Рабочий стол\рисунки\Мои рисунки\анИмаШкИ\J029517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9347" y="1412776"/>
            <a:ext cx="4558473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087780" cy="635795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Pour">
              <a:avLst>
                <a:gd name="adj1" fmla="val 8843314"/>
                <a:gd name="adj2" fmla="val 58272"/>
              </a:avLst>
            </a:prstTxWarp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7200" b="1" cap="all" dirty="0" smtClean="0">
                <a:ln w="9000" cmpd="sng">
                  <a:solidFill>
                    <a:srgbClr val="5116F6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Семейный поезд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4" name="Picture 6" descr="C:\Documents and Settings\Валя\Рабочий стол\рисунки\Мои рисунки\анИмаШкИ\J030344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69535" y="4500570"/>
            <a:ext cx="5748479" cy="2214578"/>
          </a:xfrm>
          <a:prstGeom prst="rect">
            <a:avLst/>
          </a:prstGeom>
          <a:noFill/>
        </p:spPr>
      </p:pic>
      <p:pic>
        <p:nvPicPr>
          <p:cNvPr id="2056" name="Picture 8" descr="C:\Documents and Settings\Валя\Рабочий стол\рисунки\Мои рисунки\анИмаШкИ\J0189234.GIF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15206" y="0"/>
            <a:ext cx="1643074" cy="1814927"/>
          </a:xfrm>
          <a:prstGeom prst="rect">
            <a:avLst/>
          </a:prstGeom>
          <a:noFill/>
        </p:spPr>
      </p:pic>
      <p:pic>
        <p:nvPicPr>
          <p:cNvPr id="9" name="10 Дорожка 1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731113" y="6478868"/>
            <a:ext cx="304800" cy="30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400436"/>
            <a:ext cx="92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32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64371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Pour">
              <a:avLst>
                <a:gd name="adj1" fmla="val 8416647"/>
                <a:gd name="adj2" fmla="val 53582"/>
              </a:avLst>
            </a:prstTxWarp>
            <a:spAutoFit/>
          </a:bodyPr>
          <a:lstStyle/>
          <a:p>
            <a:pPr algn="ctr"/>
            <a:r>
              <a:rPr lang="ru-RU" sz="7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«конкурс капитанов»</a:t>
            </a:r>
            <a:endParaRPr lang="ru-RU" sz="72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C:\Documents and Settings\_Мама Валя_\Рабочий стол\рисунки\рисунки о школе\AG00315_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1000108"/>
            <a:ext cx="2357454" cy="31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Валя\Рабочий стол\рисунки\рисунки о школе\BD13764_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239904"/>
            <a:ext cx="2928958" cy="3618096"/>
          </a:xfrm>
          <a:prstGeom prst="rect">
            <a:avLst/>
          </a:prstGeom>
          <a:noFill/>
        </p:spPr>
      </p:pic>
      <p:pic>
        <p:nvPicPr>
          <p:cNvPr id="3075" name="Picture 3" descr="C:\Documents and Settings\Валя\Рабочий стол\рисунки\рисунки о школе\BD13765_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4357686" y="2857496"/>
            <a:ext cx="2857518" cy="3558423"/>
          </a:xfrm>
          <a:prstGeom prst="rect">
            <a:avLst/>
          </a:prstGeom>
          <a:noFill/>
        </p:spPr>
      </p:pic>
      <p:pic>
        <p:nvPicPr>
          <p:cNvPr id="6" name="08 Дорожка 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601995" y="6442164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360487"/>
            <a:ext cx="4956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33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5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01156" cy="650083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381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Эй, болельщик! Не грусти!</a:t>
            </a:r>
          </a:p>
          <a:p>
            <a:pPr algn="ctr"/>
            <a:endParaRPr lang="ru-RU" sz="5400" b="1" cap="all" dirty="0" smtClean="0">
              <a:ln w="3810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5400" b="1" cap="all" dirty="0" smtClean="0">
              <a:ln w="3810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5400" b="1" cap="all" dirty="0" smtClean="0">
              <a:ln w="3810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5400" b="1" cap="all" dirty="0" smtClean="0">
              <a:ln w="3810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5400" b="1" cap="all" dirty="0" smtClean="0">
              <a:ln w="3810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 w="381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Ты команду поддержи!</a:t>
            </a:r>
            <a:endParaRPr lang="ru-RU" sz="5400" b="1" cap="all" spc="0" dirty="0">
              <a:ln w="38100">
                <a:solidFill>
                  <a:schemeClr val="tx1"/>
                </a:solidFill>
              </a:ln>
              <a:solidFill>
                <a:srgbClr val="C0000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02 Дорожка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96356" y="6531341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8" y="637447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34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0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C:\Documents and Settings\Валя\Рабочий стол\рисунки\Мои рисунки\анИмаШкИ\J0283212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CCCC66"/>
              </a:clrFrom>
              <a:clrTo>
                <a:srgbClr val="CCCC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4500570"/>
            <a:ext cx="2357422" cy="2306543"/>
          </a:xfrm>
          <a:prstGeom prst="rect">
            <a:avLst/>
          </a:prstGeom>
          <a:noFill/>
        </p:spPr>
      </p:pic>
      <p:pic>
        <p:nvPicPr>
          <p:cNvPr id="5127" name="Picture 7" descr="C:\Documents and Settings\Валя\Рабочий стол\рисунки\Мои рисунки\анИмаШкИ\J0283212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CCCC66"/>
              </a:clrFrom>
              <a:clrTo>
                <a:srgbClr val="CCCC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1" y="4643445"/>
            <a:ext cx="2214546" cy="2166751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5908" y="0"/>
            <a:ext cx="64922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Documents and Settings\Валя\Рабочий стол\рисунки\рисунки о школе\звонки\SO02060_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998980">
            <a:off x="5886343" y="50531"/>
            <a:ext cx="3187700" cy="3468687"/>
          </a:xfrm>
          <a:prstGeom prst="rect">
            <a:avLst/>
          </a:prstGeom>
          <a:noFill/>
        </p:spPr>
      </p:pic>
      <p:pic>
        <p:nvPicPr>
          <p:cNvPr id="5124" name="Picture 4" descr="C:\Documents and Settings\Валя\Рабочий стол\рисунки\рисунки о школе\звонки\SO02060_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87700" cy="3468687"/>
          </a:xfrm>
          <a:prstGeom prst="rect">
            <a:avLst/>
          </a:prstGeom>
          <a:noFill/>
        </p:spPr>
      </p:pic>
      <p:pic>
        <p:nvPicPr>
          <p:cNvPr id="5128" name="Picture 8" descr="C:\Documents and Settings\Валя\Рабочий стол\рисунки\Мои рисунки\анИмаШкИ\J028372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7" y="-175046"/>
            <a:ext cx="2296220" cy="1960972"/>
          </a:xfrm>
          <a:prstGeom prst="rect">
            <a:avLst/>
          </a:prstGeom>
          <a:noFill/>
        </p:spPr>
      </p:pic>
      <p:pic>
        <p:nvPicPr>
          <p:cNvPr id="8" name="TUSH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776170" y="6479426"/>
            <a:ext cx="304800" cy="304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3337" y="6400994"/>
            <a:ext cx="4956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35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Documents and Settings\Валя\Рабочий стол\рисунки\спорт\childski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429388" y="1000108"/>
            <a:ext cx="1532688" cy="192882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-163903"/>
            <a:ext cx="9144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свиданья,</a:t>
            </a:r>
            <a:r>
              <a:rPr lang="ru-RU" sz="1400" b="1" dirty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400" b="1" dirty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9600" b="1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9600" b="1" cap="none" spc="0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</a:t>
            </a:r>
            <a:r>
              <a:rPr lang="ru-RU" sz="9600" b="1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новых встреч!</a:t>
            </a:r>
            <a:r>
              <a:rPr lang="ru-RU" sz="9600" b="1" cap="none" spc="0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9600" b="1" cap="none" spc="0" dirty="0">
              <a:ln w="11430">
                <a:solidFill>
                  <a:srgbClr val="FF0066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Валя\Рабочий стол\рисунки\спорт\J0199062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360064"/>
            <a:ext cx="2571768" cy="2131234"/>
          </a:xfrm>
          <a:prstGeom prst="rect">
            <a:avLst/>
          </a:prstGeom>
          <a:noFill/>
        </p:spPr>
      </p:pic>
      <p:pic>
        <p:nvPicPr>
          <p:cNvPr id="6147" name="Picture 3" descr="C:\Documents and Settings\Валя\Рабочий стол\рисунки\спорт\J0199071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86577" y="4049776"/>
            <a:ext cx="1938339" cy="2573281"/>
          </a:xfrm>
          <a:prstGeom prst="rect">
            <a:avLst/>
          </a:prstGeom>
          <a:noFill/>
        </p:spPr>
      </p:pic>
      <p:pic>
        <p:nvPicPr>
          <p:cNvPr id="6148" name="Picture 4" descr="C:\Documents and Settings\Валя\Рабочий стол\рисунки\спорт\J0199059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52605">
            <a:off x="3931531" y="4157071"/>
            <a:ext cx="1525315" cy="1442354"/>
          </a:xfrm>
          <a:prstGeom prst="rect">
            <a:avLst/>
          </a:prstGeom>
          <a:noFill/>
        </p:spPr>
      </p:pic>
      <p:pic>
        <p:nvPicPr>
          <p:cNvPr id="7" name="БОЛЬШОЙ ХОРОВО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724916" y="6443385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424559"/>
            <a:ext cx="781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36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7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4658583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Использована музыка</a:t>
            </a:r>
            <a:r>
              <a:rPr lang="ru-RU" sz="3200" dirty="0" smtClean="0"/>
              <a:t>:</a:t>
            </a:r>
            <a:br>
              <a:rPr lang="ru-RU" sz="3200" dirty="0" smtClean="0"/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«Герои спорта»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 Муслим Магомаев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«Большой хоровод»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- детский хор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TUSH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и другие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минусовки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060848"/>
            <a:ext cx="88569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6350">
              <a:buFont typeface="Wingdings" panose="05000000000000000000" pitchFamily="2" charset="2"/>
              <a:buChar char="Ø"/>
            </a:pPr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Методическая литература:</a:t>
            </a:r>
            <a:r>
              <a:rPr lang="ru-RU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1.Козак</a:t>
            </a: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hlinkClick r:id="rId2"/>
              </a:rPr>
              <a:t>О.Н « Волшебная книга игр для детей и их родителей»  Издательство «Союз» 2006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5085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2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. И.А Винер 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«Физическая культура. Гимнастика» для 1-4 классов.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   «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Просвещение», 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2011г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pPr marL="45085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marL="45085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3.Н.И.Дереклеева; </a:t>
            </a:r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«Двигательные игры, тренинги и уроки здоровья 1-5 классы», </a:t>
            </a:r>
            <a:r>
              <a:rPr lang="ru-RU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Н.И.Дереклеева</a:t>
            </a:r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; Москва: «ВАКО»,2007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45085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marL="45085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.А.Ю.Патрикеев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«Подвижные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игры 1-4 классы» Москва: «ВАКО»,2007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5085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45085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Г.П.Попова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ru-RU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Волгоград:.«Дружить</a:t>
            </a:r>
            <a:r>
              <a:rPr lang="ru-RU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со спортом и </a:t>
            </a:r>
            <a:r>
              <a:rPr lang="ru-RU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игрой»Волгоград</a:t>
            </a:r>
            <a:r>
              <a:rPr lang="ru-RU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: «Учитель»,2008.</a:t>
            </a:r>
          </a:p>
          <a:p>
            <a:pPr marL="450850"/>
            <a:r>
              <a:rPr lang="ru-RU" sz="32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218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2467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528" y="-603448"/>
            <a:ext cx="9144000" cy="77098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5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Игра –</a:t>
            </a:r>
          </a:p>
          <a:p>
            <a:pPr algn="ctr"/>
            <a:r>
              <a:rPr lang="ru-RU" sz="165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это </a:t>
            </a:r>
          </a:p>
          <a:p>
            <a:pPr algn="ctr"/>
            <a:r>
              <a:rPr lang="ru-RU" sz="165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сила</a:t>
            </a:r>
            <a:r>
              <a:rPr lang="ru-RU" sz="160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endParaRPr lang="ru-RU" sz="160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578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2071670" y="5286388"/>
            <a:ext cx="6000792" cy="1571612"/>
          </a:xfrm>
          <a:prstGeom prst="horizontalScroll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14282" y="-142900"/>
            <a:ext cx="8286808" cy="2143140"/>
          </a:xfrm>
          <a:prstGeom prst="horizontalScroll">
            <a:avLst/>
          </a:prstGeom>
          <a:solidFill>
            <a:schemeClr val="accent2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2844" y="-428652"/>
            <a:ext cx="9143999" cy="7571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5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 – это</a:t>
            </a:r>
          </a:p>
          <a:p>
            <a:endParaRPr lang="ru-RU" sz="1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1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1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15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15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класс,</a:t>
            </a:r>
            <a:endParaRPr lang="ru-RU" sz="15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4022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5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"/>
            <a:ext cx="8786874" cy="66787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9600" b="1" cap="none" spc="0" dirty="0" smtClean="0">
                <a:ln w="5715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Игра – это то,</a:t>
            </a:r>
          </a:p>
          <a:p>
            <a:pPr algn="ctr"/>
            <a:endParaRPr lang="ru-RU" sz="1400" b="1" cap="none" spc="0" dirty="0" smtClean="0">
              <a:ln w="57150"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1400" b="1" dirty="0" smtClean="0">
              <a:ln w="57150"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1400" b="1" cap="none" spc="0" dirty="0" smtClean="0">
              <a:ln w="57150"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1400" b="1" dirty="0" smtClean="0">
              <a:ln w="57150"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1400" b="1" cap="none" spc="0" dirty="0" smtClean="0">
              <a:ln w="57150"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1400" b="1" dirty="0" smtClean="0">
              <a:ln w="57150"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1400" b="1" cap="none" spc="0" dirty="0" smtClean="0">
              <a:ln w="57150"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1400" b="1" dirty="0" smtClean="0">
              <a:ln w="57150"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1400" b="1" cap="none" spc="0" dirty="0" smtClean="0">
              <a:ln w="57150"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1400" b="1" cap="none" spc="0" dirty="0" smtClean="0">
              <a:ln w="57150"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sz="9600" b="1" cap="none" spc="0" dirty="0" smtClean="0">
                <a:ln w="5715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что </a:t>
            </a:r>
            <a:r>
              <a:rPr lang="ru-RU" sz="9600" b="1" dirty="0" smtClean="0">
                <a:ln w="5715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нам нужно </a:t>
            </a:r>
          </a:p>
          <a:p>
            <a:pPr algn="ctr"/>
            <a:r>
              <a:rPr lang="ru-RU" sz="9600" b="1" dirty="0" smtClean="0">
                <a:ln w="5715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сейчас.</a:t>
            </a:r>
            <a:endParaRPr lang="ru-RU" sz="9600" b="1" cap="none" spc="0" dirty="0">
              <a:ln w="57150"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4294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6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85926"/>
            <a:ext cx="91440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80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</a:rPr>
              <a:t>ПОБЕДА</a:t>
            </a:r>
            <a:endParaRPr lang="ru-RU" sz="18000" b="1" cap="none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578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7</a:t>
            </a:r>
            <a:endParaRPr lang="ru-RU" sz="2000" b="1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892971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10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ОБЕДА</a:t>
            </a:r>
            <a:endParaRPr lang="ru-RU" sz="21000" dirty="0"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35" y="6396335"/>
            <a:ext cx="3276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8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425</Words>
  <Application>Microsoft Office PowerPoint</Application>
  <PresentationFormat>Экран (4:3)</PresentationFormat>
  <Paragraphs>168</Paragraphs>
  <Slides>38</Slides>
  <Notes>2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Валентина</cp:lastModifiedBy>
  <cp:revision>182</cp:revision>
  <dcterms:modified xsi:type="dcterms:W3CDTF">2018-01-26T10:24:26Z</dcterms:modified>
</cp:coreProperties>
</file>