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2" r:id="rId4"/>
    <p:sldId id="265" r:id="rId5"/>
    <p:sldId id="258" r:id="rId6"/>
    <p:sldId id="256" r:id="rId7"/>
    <p:sldId id="259" r:id="rId8"/>
    <p:sldId id="260" r:id="rId9"/>
    <p:sldId id="267" r:id="rId10"/>
    <p:sldId id="268" r:id="rId11"/>
    <p:sldId id="270" r:id="rId12"/>
    <p:sldId id="26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02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901B-2774-4867-B6FD-C6F632974F76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415F-4253-4545-BC44-761B208A9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8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6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98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8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8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9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1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9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7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8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9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6415F-4253-4545-BC44-761B208A9E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2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46DA-132D-44C7-90FD-74E27982CC83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D338-CEB2-4A93-A29E-DD54320E1572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E868-B352-4C1A-BF63-6254276428F7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9BF5-86F0-4FC0-943A-593EC617033A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D779-57E6-4349-9F96-B72181A7F41A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F26B-3FA7-4091-A856-B08DBF5CCE96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EA0-B246-49FB-8E2D-EE4341F200AD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D79-29A4-4D57-A3D2-5A29DA69BAC5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F025-8F8A-4144-9907-20ABE99C209C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98BD-226E-4C29-AB8F-C6AB173BB894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4A66-9793-4028-821C-7BD3A564502F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118A-F905-4775-AE30-2B2116B4A41C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.docx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microsoft.com/office/2007/relationships/hdphoto" Target="../media/hdphoto4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а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613191"/>
            <a:ext cx="4051055" cy="54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2283" y="980728"/>
            <a:ext cx="5067204" cy="1470025"/>
          </a:xfrm>
        </p:spPr>
        <p:txBody>
          <a:bodyPr>
            <a:noAutofit/>
          </a:bodyPr>
          <a:lstStyle/>
          <a:p>
            <a:r>
              <a:rPr lang="ru-RU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[</a:t>
            </a:r>
            <a:r>
              <a:rPr lang="ru-RU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6796" y="2564904"/>
            <a:ext cx="5067203" cy="30738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старших дошкольников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Основная образовательная программа                         «Детский сад 2100»                      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пособию «По дороге к Азбуке»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КАЗЁННОЕ ОБЩЕОБРАЗОВАТЕЛЬНОЕ УЧРЕЖДЕНИЕ СРЕДНЯЯ ОБЩЕОБРАЗОВАТЕЛЬНАЯ </a:t>
            </a:r>
            <a:r>
              <a:rPr lang="ru-RU" b="1" dirty="0" smtClean="0"/>
              <a:t>ШКОЛА №1 ЧУЛЫМСКОГО </a:t>
            </a:r>
            <a:r>
              <a:rPr lang="ru-RU" b="1" dirty="0"/>
              <a:t>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70238"/>
            <a:ext cx="476168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Федина Валентина Александровна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учитель  начальных классов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5885" y="6309320"/>
            <a:ext cx="20539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i="1" dirty="0"/>
              <a:t>г</a:t>
            </a:r>
            <a:r>
              <a:rPr lang="ru-RU" b="1" i="1" dirty="0" smtClean="0"/>
              <a:t>. Чулым  2018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560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9322" y="5715016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214950"/>
            <a:ext cx="12858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3934" y="3500438"/>
            <a:ext cx="50006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pic>
        <p:nvPicPr>
          <p:cNvPr id="6" name="Picture 2" descr="C:\Documents and Settings\мама\Мои документы\File0004.bmp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8456084" cy="1643074"/>
          </a:xfrm>
          <a:prstGeom prst="rect">
            <a:avLst/>
          </a:prstGeom>
          <a:noFill/>
        </p:spPr>
      </p:pic>
      <p:pic>
        <p:nvPicPr>
          <p:cNvPr id="8" name="Picture 2" descr="C:\Documents and Settings\мама\Мои документы\File0004.bmp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841" y="2714620"/>
            <a:ext cx="8551549" cy="264320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357818" y="454948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4644384"/>
            <a:ext cx="357190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20103" y="456800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454948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611" y="4954631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45529" y="4778199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60515" y="475490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H="1">
            <a:off x="8286776" y="0"/>
            <a:ext cx="714348" cy="6275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77518" y="4753696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857628"/>
            <a:ext cx="5143536" cy="2571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428728" y="2428868"/>
            <a:ext cx="5429288" cy="142876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8581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Может ли жить в этом домике буква,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обозначающая звук – [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]?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2771">
            <a:off x="1524198" y="1313251"/>
            <a:ext cx="20336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1071546"/>
            <a:ext cx="12570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3"/>
      <p:bldP spid="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9454" y="571480"/>
            <a:ext cx="14287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[a]</a:t>
            </a:r>
            <a:endParaRPr lang="ru-RU" sz="7200" b="1" dirty="0"/>
          </a:p>
        </p:txBody>
      </p:sp>
      <p:pic>
        <p:nvPicPr>
          <p:cNvPr id="4" name="Рисунок 3" descr="4f8880777b9f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928802"/>
            <a:ext cx="2000264" cy="1826328"/>
          </a:xfrm>
          <a:prstGeom prst="rect">
            <a:avLst/>
          </a:prstGeom>
        </p:spPr>
      </p:pic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3929066"/>
            <a:ext cx="2952770" cy="2214578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572396" y="2143116"/>
            <a:ext cx="276225" cy="276225"/>
          </a:xfrm>
          <a:prstGeom prst="rect">
            <a:avLst/>
          </a:prstGeom>
        </p:spPr>
      </p:pic>
      <p:pic>
        <p:nvPicPr>
          <p:cNvPr id="8" name="Рисунок 7" descr="alphabet-0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71480"/>
            <a:ext cx="4151447" cy="5572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6488668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Приведи свои примеры.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276600" y="404813"/>
            <a:ext cx="4681538" cy="2303462"/>
          </a:xfrm>
          <a:prstGeom prst="wedgeRoundRectCallout">
            <a:avLst>
              <a:gd name="adj1" fmla="val -75569"/>
              <a:gd name="adj2" fmla="val 47796"/>
              <a:gd name="adj3" fmla="val 16667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 Быстро пролетел урок,</a:t>
            </a:r>
          </a:p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Подведём </a:t>
            </a:r>
            <a:r>
              <a:rPr lang="ru-RU" sz="2000" b="1" dirty="0" smtClean="0">
                <a:solidFill>
                  <a:srgbClr val="000066"/>
                </a:solidFill>
              </a:rPr>
              <a:t>сейчас </a:t>
            </a:r>
            <a:r>
              <a:rPr lang="ru-RU" sz="2000" b="1" dirty="0">
                <a:solidFill>
                  <a:srgbClr val="000066"/>
                </a:solidFill>
              </a:rPr>
              <a:t>итог!</a:t>
            </a:r>
          </a:p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Чем сегодня занимались,</a:t>
            </a:r>
          </a:p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В чём с охотой упражнялись?</a:t>
            </a:r>
          </a:p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Что узнали и познали,</a:t>
            </a:r>
          </a:p>
          <a:p>
            <a:pPr marL="342900" indent="-342900" algn="l"/>
            <a:r>
              <a:rPr lang="ru-RU" sz="2000" b="1" dirty="0">
                <a:solidFill>
                  <a:srgbClr val="000066"/>
                </a:solidFill>
              </a:rPr>
              <a:t>Почему умней вы стали!?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2843213" y="3429000"/>
            <a:ext cx="5473700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МОЛОДЦЫ!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0"/>
            <a:ext cx="6434137" cy="64341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Documents and Settings\№ {}}}}{{{{ mother\Рабочий стол\сов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3329963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15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3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099" name="Picture 3" descr="C:\Users\Валентина\Desktop\mb000000455_0_424_auto_5_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2" y="447818"/>
            <a:ext cx="2910780" cy="46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011" y="52740"/>
            <a:ext cx="4363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Используемая литература:</a:t>
            </a:r>
            <a:endParaRPr lang="ru-RU" sz="2800" b="1" dirty="0"/>
          </a:p>
        </p:txBody>
      </p:sp>
      <p:pic>
        <p:nvPicPr>
          <p:cNvPr id="4098" name="Picture 2" descr="C:\Users\Валентина\Desktop\53830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" y="2021186"/>
            <a:ext cx="3125862" cy="45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нтина\Desktop\мет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57" y="20935"/>
            <a:ext cx="2520280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лентина\Desktop\аз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93" y="2684705"/>
            <a:ext cx="2996867" cy="40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алентина\Desktop\аз-ка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44" y="2348367"/>
            <a:ext cx="2757422" cy="3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Затруднение в игровой ситуации               с. - 3</a:t>
            </a:r>
            <a:br>
              <a:rPr lang="ru-RU" dirty="0" smtClean="0"/>
            </a:br>
            <a:r>
              <a:rPr lang="ru-RU" dirty="0" smtClean="0"/>
              <a:t>2. Открытие нового                                         с. 4 - 6</a:t>
            </a:r>
            <a:br>
              <a:rPr lang="ru-RU" dirty="0" smtClean="0"/>
            </a:br>
            <a:r>
              <a:rPr lang="ru-RU" dirty="0" smtClean="0"/>
              <a:t>3. Воспроизведение нового                            с. -  7</a:t>
            </a:r>
            <a:br>
              <a:rPr lang="ru-RU" dirty="0" smtClean="0"/>
            </a:br>
            <a:r>
              <a:rPr lang="ru-RU" dirty="0" smtClean="0"/>
              <a:t>4. Повторение и развивающие задания  с. 8 - 11</a:t>
            </a:r>
            <a:br>
              <a:rPr lang="ru-RU" dirty="0" smtClean="0"/>
            </a:br>
            <a:r>
              <a:rPr lang="ru-RU" dirty="0" smtClean="0"/>
              <a:t>5. Итог                                                             с. 12 - 13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71917"/>
            <a:ext cx="343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СОДЕРЖАНИЕ: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38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067" y="0"/>
            <a:ext cx="724343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Валентина\Desktop\ques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242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94964"/>
            <a:ext cx="244827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356607"/>
            <a:ext cx="2448272" cy="1043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Валентина\Desktop\listening-emoticon-emoticon-holds-his-hand-near-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7084" r="9702" b="22682"/>
          <a:stretch/>
        </p:blipFill>
        <p:spPr bwMode="auto">
          <a:xfrm rot="966123">
            <a:off x="5174247" y="167301"/>
            <a:ext cx="2820925" cy="2225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нтина\Desktop\221u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4" b="94922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289">
            <a:off x="7250289" y="212711"/>
            <a:ext cx="1266657" cy="12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7716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06" y="3759472"/>
            <a:ext cx="2972966" cy="31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\Мои документы\File013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77"/>
          <a:stretch>
            <a:fillRect/>
          </a:stretch>
        </p:blipFill>
        <p:spPr bwMode="auto">
          <a:xfrm rot="1250277">
            <a:off x="547645" y="244671"/>
            <a:ext cx="170401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Documents and Settings\мама\Мои документы\File0133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5E5E7"/>
              </a:clrFrom>
              <a:clrTo>
                <a:srgbClr val="E5E5E7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14"/>
          <a:stretch>
            <a:fillRect/>
          </a:stretch>
        </p:blipFill>
        <p:spPr bwMode="auto">
          <a:xfrm rot="186185">
            <a:off x="47966" y="1392968"/>
            <a:ext cx="1366838" cy="180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мама\Мои документы\File0133.bmp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3" b="-27746"/>
          <a:stretch>
            <a:fillRect/>
          </a:stretch>
        </p:blipFill>
        <p:spPr bwMode="auto">
          <a:xfrm rot="833848">
            <a:off x="1349308" y="1302664"/>
            <a:ext cx="1544243" cy="1760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2928934"/>
            <a:ext cx="5505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 Куда отправились игрушки?</a:t>
            </a:r>
            <a:br>
              <a:rPr lang="ru-RU" sz="2800" dirty="0" smtClean="0"/>
            </a:br>
            <a:r>
              <a:rPr lang="ru-RU" sz="2800" dirty="0" smtClean="0"/>
              <a:t>- Где мы с ними были на прошлом </a:t>
            </a:r>
            <a:br>
              <a:rPr lang="ru-RU" sz="2800" dirty="0" smtClean="0"/>
            </a:br>
            <a:r>
              <a:rPr lang="ru-RU" sz="2800" dirty="0" smtClean="0"/>
              <a:t>   занятии?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6357" flipH="1">
            <a:off x="4837893" y="3982936"/>
            <a:ext cx="2424444" cy="238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ональная полоса 6"/>
          <p:cNvSpPr/>
          <p:nvPr/>
        </p:nvSpPr>
        <p:spPr>
          <a:xfrm rot="21314164">
            <a:off x="924852" y="5663004"/>
            <a:ext cx="7358114" cy="214314"/>
          </a:xfrm>
          <a:prstGeom prst="diagStripe">
            <a:avLst>
              <a:gd name="adj" fmla="val 77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42852"/>
          <a:ext cx="9786975" cy="592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Документ" r:id="rId5" imgW="5945963" imgH="3549109" progId="Word.Document.12">
                  <p:embed/>
                </p:oleObj>
              </mc:Choice>
              <mc:Fallback>
                <p:oleObj name="Документ" r:id="rId5" imgW="5945963" imgH="3549109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52"/>
                        <a:ext cx="9786975" cy="592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иагональная полоса 5"/>
          <p:cNvSpPr/>
          <p:nvPr/>
        </p:nvSpPr>
        <p:spPr>
          <a:xfrm rot="21314164">
            <a:off x="1214414" y="5929330"/>
            <a:ext cx="7358114" cy="214314"/>
          </a:xfrm>
          <a:prstGeom prst="diagStripe">
            <a:avLst>
              <a:gd name="adj" fmla="val 77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5572140"/>
            <a:ext cx="31460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Вдруг услышали: «</a:t>
            </a:r>
            <a:r>
              <a:rPr lang="ru-RU" sz="2400" b="1" dirty="0" smtClean="0"/>
              <a:t>А-А-А»</a:t>
            </a:r>
            <a:br>
              <a:rPr lang="ru-RU" sz="2400" b="1" dirty="0" smtClean="0"/>
            </a:br>
            <a:r>
              <a:rPr lang="ru-RU" sz="2400" b="1" dirty="0" smtClean="0"/>
              <a:t>-</a:t>
            </a:r>
            <a:r>
              <a:rPr lang="ru-RU" sz="2000" dirty="0" smtClean="0"/>
              <a:t>Кто это?</a:t>
            </a:r>
            <a:br>
              <a:rPr lang="ru-RU" sz="2000" dirty="0" smtClean="0"/>
            </a:br>
            <a:r>
              <a:rPr lang="ru-RU" dirty="0" smtClean="0"/>
              <a:t>Давайте узнаем ! С.4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0"/>
            <a:ext cx="2437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мы едем дальше</a:t>
            </a:r>
            <a:br>
              <a:rPr lang="ru-RU" dirty="0" smtClean="0"/>
            </a:br>
            <a:r>
              <a:rPr lang="ru-RU" dirty="0" smtClean="0"/>
              <a:t>за путешественниками</a:t>
            </a:r>
            <a:endParaRPr lang="ru-RU" dirty="0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Tm="3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03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mage9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197" y="0"/>
            <a:ext cx="5428211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074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-Кто так: </a:t>
            </a:r>
            <a:br>
              <a:rPr lang="ru-RU" dirty="0" smtClean="0"/>
            </a:br>
            <a:r>
              <a:rPr lang="ru-RU" dirty="0" smtClean="0"/>
              <a:t>«А-А–А»?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- Что случилось с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девочкой?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 поступают</a:t>
            </a:r>
          </a:p>
          <a:p>
            <a:r>
              <a:rPr lang="ru-RU" dirty="0" smtClean="0"/>
              <a:t> путешественники?</a:t>
            </a:r>
            <a:br>
              <a:rPr lang="ru-RU" dirty="0" smtClean="0"/>
            </a:br>
            <a:r>
              <a:rPr lang="ru-RU" dirty="0" smtClean="0"/>
              <a:t>- Как ее зовут?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16291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dirty="0" smtClean="0"/>
              <a:t>с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/>
              <a:t>ня </a:t>
            </a:r>
            <a:br>
              <a:rPr lang="ru-RU" sz="2000" b="1" dirty="0" smtClean="0"/>
            </a:br>
            <a:r>
              <a:rPr lang="ru-RU" sz="2000" i="1" dirty="0" smtClean="0"/>
              <a:t>-Что общего</a:t>
            </a:r>
            <a:br>
              <a:rPr lang="ru-RU" sz="2000" i="1" dirty="0" smtClean="0"/>
            </a:br>
            <a:r>
              <a:rPr lang="ru-RU" sz="2000" i="1" dirty="0" smtClean="0"/>
              <a:t>в словах?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C:\Documents and Settings\мама\Рабочий стол\2012-13уч.г\Уч.Предметы2012-13г\АЗБУКА2012-13\Звуковички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857496"/>
            <a:ext cx="1071570" cy="92869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 rot="19158024">
            <a:off x="1724010" y="3937697"/>
            <a:ext cx="297318" cy="139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441976" flipH="1">
            <a:off x="2152637" y="3937697"/>
            <a:ext cx="297318" cy="139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928670"/>
            <a:ext cx="71438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571480"/>
            <a:ext cx="7816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857356" y="0"/>
            <a:ext cx="714348" cy="6275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290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Произнеси[ А].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>артикуляция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smtClean="0"/>
              <a:t>Где </a:t>
            </a:r>
            <a:r>
              <a:rPr lang="ru-RU" b="1" dirty="0" smtClean="0"/>
              <a:t>хозяин</a:t>
            </a:r>
            <a:r>
              <a:rPr lang="ru-RU" dirty="0" smtClean="0"/>
              <a:t> – звук?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Что говорит?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обозначения звука:</a:t>
            </a:r>
            <a:br>
              <a:rPr lang="ru-RU" dirty="0" smtClean="0"/>
            </a:br>
            <a:r>
              <a:rPr lang="ru-RU" dirty="0" smtClean="0"/>
              <a:t>ПОРТРЕТ</a:t>
            </a:r>
            <a:br>
              <a:rPr lang="ru-RU" dirty="0" smtClean="0"/>
            </a:br>
            <a:r>
              <a:rPr lang="ru-RU" dirty="0" smtClean="0"/>
              <a:t>БУКВА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11073" y="14270"/>
            <a:ext cx="1004265" cy="1001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мама\Рабочий стол\2012-13уч.г\Уч.Предметы2012-13г\АЗБУКА2012-13\Звукович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01" y="666656"/>
            <a:ext cx="1483712" cy="128588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 rot="2441976" flipH="1">
            <a:off x="780480" y="2008118"/>
            <a:ext cx="297318" cy="1494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19158024">
            <a:off x="367003" y="2031401"/>
            <a:ext cx="297318" cy="1494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мама\Мои документы\File0003.bmp"/>
          <p:cNvPicPr>
            <a:picLocks noChangeAspect="1" noChangeArrowheads="1"/>
          </p:cNvPicPr>
          <p:nvPr/>
        </p:nvPicPr>
        <p:blipFill>
          <a:blip r:embed="rId5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496" y="490335"/>
            <a:ext cx="1643074" cy="1769423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41046" y="2932606"/>
            <a:ext cx="4590103" cy="29854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 </a:t>
            </a:r>
            <a:r>
              <a:rPr lang="ru-RU" sz="3600" dirty="0" smtClean="0"/>
              <a:t> начало алфавита.</a:t>
            </a:r>
            <a:br>
              <a:rPr lang="ru-RU" sz="3600" dirty="0" smtClean="0"/>
            </a:br>
            <a:r>
              <a:rPr lang="ru-RU" sz="3600" dirty="0" smtClean="0"/>
              <a:t>Тем она и знаменита.</a:t>
            </a:r>
            <a:br>
              <a:rPr lang="ru-RU" sz="3600" dirty="0" smtClean="0"/>
            </a:br>
            <a:r>
              <a:rPr lang="ru-RU" sz="3600" dirty="0" smtClean="0"/>
              <a:t>А узнать её легко,</a:t>
            </a:r>
            <a:br>
              <a:rPr lang="ru-RU" sz="3600" dirty="0" smtClean="0"/>
            </a:br>
            <a:r>
              <a:rPr lang="ru-RU" sz="3600" dirty="0" smtClean="0"/>
              <a:t>Ножки ставит широко.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6143644"/>
            <a:ext cx="23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Найди буквы </a:t>
            </a:r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 err="1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85786" y="428604"/>
            <a:ext cx="304800" cy="3048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Users\Валентина\Desktop\800px_COLOURBOX365281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4" b="100000" l="26750" r="8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531145" y="1353527"/>
            <a:ext cx="4795171" cy="33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img2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30" b="77665" l="6792" r="6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084" b="13706"/>
          <a:stretch/>
        </p:blipFill>
        <p:spPr bwMode="auto">
          <a:xfrm>
            <a:off x="3923928" y="-171400"/>
            <a:ext cx="3995263" cy="38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38159" y="1128479"/>
            <a:ext cx="36928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1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26034"/>
            <a:ext cx="5935287" cy="67873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29322" y="5715016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5214950"/>
            <a:ext cx="128588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7429520" y="0"/>
            <a:ext cx="714348" cy="6275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16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12" y="476672"/>
            <a:ext cx="8314944" cy="343204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14414" y="1571612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71802" y="1857364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43306" y="1857364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57752" y="1214422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00892" y="1071546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96" y="2357430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86578" y="2285992"/>
            <a:ext cx="200020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8429652" y="0"/>
            <a:ext cx="714348" cy="62750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160</Words>
  <Application>Microsoft Office PowerPoint</Application>
  <PresentationFormat>Экран (4:3)</PresentationFormat>
  <Paragraphs>65</Paragraphs>
  <Slides>14</Slides>
  <Notes>14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Звук [А]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- а-</dc:title>
  <dc:creator>Валентина</dc:creator>
  <cp:lastModifiedBy>Валентина</cp:lastModifiedBy>
  <cp:revision>66</cp:revision>
  <dcterms:modified xsi:type="dcterms:W3CDTF">2018-01-26T10:14:51Z</dcterms:modified>
</cp:coreProperties>
</file>