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4343399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1400" dirty="0" smtClean="0"/>
              <a:t>Муниципальное автономное 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Дополнительного образования детей</a:t>
            </a:r>
            <a:br>
              <a:rPr lang="ru-RU" sz="1400" dirty="0" smtClean="0"/>
            </a:br>
            <a:r>
              <a:rPr lang="ru-RU" sz="1400" dirty="0" smtClean="0"/>
              <a:t>«Детская школа искусств имени П.И. Чайковского»</a:t>
            </a:r>
            <a:br>
              <a:rPr lang="ru-RU" sz="1400" dirty="0" smtClean="0"/>
            </a:br>
            <a:r>
              <a:rPr lang="ru-RU" sz="1400" dirty="0" smtClean="0"/>
              <a:t>муниципального образования города Ноябрьск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en-US" sz="1800" b="1" dirty="0" smtClean="0">
                <a:latin typeface="AR BONNIE" pitchFamily="2" charset="0"/>
              </a:rPr>
              <a:t>II-</a:t>
            </a:r>
            <a:r>
              <a:rPr lang="ru-RU" sz="1800" b="1" dirty="0" smtClean="0"/>
              <a:t>полугодие. 2 класс. ДП. «Живопись». Композиция станковая.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Методическое пособие по Теме: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Сюжетно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спортивная композиция.</a:t>
            </a:r>
            <a:r>
              <a:rPr lang="ru-RU" sz="1200" dirty="0" smtClean="0">
                <a:ea typeface="Calibri"/>
                <a:cs typeface="Times New Roman"/>
              </a:rPr>
              <a:t/>
            </a:r>
            <a:br>
              <a:rPr lang="ru-RU" sz="1200" dirty="0" smtClean="0"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«Спорт»,</a:t>
            </a:r>
            <a:r>
              <a:rPr lang="ru-RU" sz="1200" dirty="0" smtClean="0">
                <a:ea typeface="Calibri"/>
                <a:cs typeface="Times New Roman"/>
              </a:rPr>
              <a:t/>
            </a:r>
            <a:br>
              <a:rPr lang="ru-RU" sz="1200" dirty="0" smtClean="0"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«Хобби», </a:t>
            </a:r>
            <a:r>
              <a:rPr lang="ru-RU" sz="1200" dirty="0" smtClean="0">
                <a:ea typeface="Calibri"/>
                <a:cs typeface="Times New Roman"/>
              </a:rPr>
              <a:t/>
            </a:r>
            <a:br>
              <a:rPr lang="ru-RU" sz="1200" dirty="0" smtClean="0"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«Танец».</a:t>
            </a:r>
            <a:r>
              <a:rPr lang="ru-RU" sz="1200" dirty="0" smtClean="0">
                <a:ea typeface="Calibri"/>
                <a:cs typeface="Times New Roman"/>
              </a:rPr>
              <a:t/>
            </a:r>
            <a:br>
              <a:rPr lang="ru-RU" sz="1200" dirty="0" smtClean="0">
                <a:ea typeface="Calibri"/>
                <a:cs typeface="Times New Roman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b="1" dirty="0" smtClean="0"/>
              <a:t>Для рабочей программы по предмету «Композиция станковая»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ПО.01.УП.03 Художественное творчество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дополнительной предпрофессиональной общеобразовательной программы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в области изобразительного искусства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«Живопись»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200" b="1" dirty="0" smtClean="0"/>
              <a:t>Составитель:      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Преподаватель художественного отделения</a:t>
            </a:r>
            <a:br>
              <a:rPr lang="ru-RU" sz="1200" dirty="0" smtClean="0"/>
            </a:br>
            <a:r>
              <a:rPr lang="ru-RU" sz="1200" dirty="0" smtClean="0"/>
              <a:t>МАОУ ДОД  «Детская школа искусств имени П.И. Чайковского»</a:t>
            </a:r>
            <a:br>
              <a:rPr lang="ru-RU" sz="1200" dirty="0" smtClean="0"/>
            </a:br>
            <a:r>
              <a:rPr lang="ru-RU" sz="1200" dirty="0" smtClean="0"/>
              <a:t>Круглова С.А -  преподаватель композиции.</a:t>
            </a:r>
            <a:br>
              <a:rPr lang="ru-RU" sz="12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Новая папка\WP_20170513_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4269"/>
            <a:ext cx="4787900" cy="3042531"/>
          </a:xfrm>
          <a:prstGeom prst="rect">
            <a:avLst/>
          </a:prstGeom>
          <a:noFill/>
        </p:spPr>
      </p:pic>
      <p:pic>
        <p:nvPicPr>
          <p:cNvPr id="7171" name="Picture 3" descr="C:\Users\светлана\Desktop\Новая папка\WP_20170513_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10108" y="1347693"/>
            <a:ext cx="6096000" cy="4162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609600"/>
          <a:ext cx="8229600" cy="518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739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Наименование раздела,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темы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 учебного 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Общий объем времени (в часах).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3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Максимальная учебная нагрузка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Самостоятельная работа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Аудиторные 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38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Сюжетно спортивная композиция.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«Спорт»,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«Хобби»,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«Танец».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Теоретическая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Практическая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AR BONNIE" pitchFamily="2" charset="0"/>
              </a:rPr>
              <a:t>II-</a:t>
            </a:r>
            <a:r>
              <a:rPr lang="ru-RU" sz="1400" b="1" dirty="0" smtClean="0"/>
              <a:t>полугодие. 2 класс. ДП. «Живопись». Композиция станковая.</a:t>
            </a:r>
            <a:endParaRPr lang="ru-RU" sz="1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Содержание учебного предмета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Тема 3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Сюжетно спортивная композиция. «Спорт», «Хобби», «Танец».</a:t>
            </a:r>
          </a:p>
          <a:p>
            <a:pPr>
              <a:buNone/>
            </a:pPr>
            <a:r>
              <a:rPr lang="ru-RU" sz="1400" dirty="0" smtClean="0"/>
              <a:t>Двухплановое пространство.</a:t>
            </a:r>
          </a:p>
          <a:p>
            <a:pPr>
              <a:buNone/>
            </a:pPr>
            <a:r>
              <a:rPr lang="ru-RU" sz="1400" b="1" dirty="0" smtClean="0"/>
              <a:t>Основные понятия: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1.Работы над сюжетной спортивной композицией;</a:t>
            </a:r>
          </a:p>
          <a:p>
            <a:pPr>
              <a:buNone/>
            </a:pPr>
            <a:r>
              <a:rPr lang="ru-RU" sz="1400" dirty="0" smtClean="0"/>
              <a:t>2. Понятия и применение основных правил и законов стан­ковой композиции «неделимая композиция», «выделение главного с помощью цвета и размера», «ритм в станковой композиции», «диагональ и динамика в станковой композиции», «движение»;</a:t>
            </a:r>
          </a:p>
          <a:p>
            <a:pPr>
              <a:buNone/>
            </a:pPr>
            <a:r>
              <a:rPr lang="ru-RU" sz="1400" dirty="0" smtClean="0"/>
              <a:t>3. Передача динамичного движения в сюжетно спортивной композиции.</a:t>
            </a:r>
          </a:p>
          <a:p>
            <a:pPr>
              <a:buNone/>
            </a:pPr>
            <a:r>
              <a:rPr lang="ru-RU" sz="1400" dirty="0" smtClean="0"/>
              <a:t>4.Формат и направленность основного движения в композиции (горизонталь, диагональ, вертикаль),ком­позиционный и смысловой центр «масштаб»;</a:t>
            </a:r>
          </a:p>
          <a:p>
            <a:pPr>
              <a:buNone/>
            </a:pPr>
            <a:r>
              <a:rPr lang="ru-RU" sz="1400" dirty="0" smtClean="0"/>
              <a:t>5. Контраст и нюанс по насыщенности и светлоте;</a:t>
            </a:r>
          </a:p>
          <a:p>
            <a:pPr>
              <a:buNone/>
            </a:pPr>
            <a:r>
              <a:rPr lang="ru-RU" sz="1400" dirty="0" smtClean="0"/>
              <a:t>выполнение живописной композиции с соблюдением всех  этапов работы;</a:t>
            </a:r>
          </a:p>
          <a:p>
            <a:pPr>
              <a:buNone/>
            </a:pPr>
            <a:r>
              <a:rPr lang="ru-RU" sz="1400" b="1" dirty="0" smtClean="0"/>
              <a:t>Задание для самостоятельной работы</a:t>
            </a:r>
            <a:r>
              <a:rPr lang="ru-RU" sz="1400" dirty="0" smtClean="0"/>
              <a:t>: выполнение зарисовок трех, четырех фигур для изучения их пластического и ритмического взаимодействия; выполнение композиционных эскизных поисков с целью определения лучших вариантов.</a:t>
            </a:r>
          </a:p>
          <a:p>
            <a:pPr>
              <a:buNone/>
            </a:pPr>
            <a:r>
              <a:rPr lang="ru-RU" sz="1400" dirty="0" smtClean="0"/>
              <a:t> 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8194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300" b="1" dirty="0" smtClean="0"/>
              <a:t>Тема 3</a:t>
            </a:r>
            <a:endParaRPr lang="ru-RU" sz="2300" dirty="0" smtClean="0"/>
          </a:p>
          <a:p>
            <a:pPr marL="0" indent="0" algn="ctr">
              <a:buNone/>
            </a:pPr>
            <a:r>
              <a:rPr lang="ru-RU" sz="2300" dirty="0" smtClean="0"/>
              <a:t>Сюжетно спортивная композиция. «Спорт», «Хобби», «Танец».</a:t>
            </a:r>
          </a:p>
          <a:p>
            <a:pPr marL="0" indent="0" algn="ctr">
              <a:buNone/>
            </a:pPr>
            <a:r>
              <a:rPr lang="ru-RU" sz="2300" dirty="0" smtClean="0"/>
              <a:t>Двухплановое пространство.</a:t>
            </a:r>
          </a:p>
          <a:p>
            <a:pPr marL="0" indent="0" algn="ctr">
              <a:buNone/>
            </a:pPr>
            <a:r>
              <a:rPr lang="ru-RU" sz="2300" dirty="0" smtClean="0"/>
              <a:t>Упражнение 1.</a:t>
            </a:r>
          </a:p>
          <a:p>
            <a:pPr marL="0" indent="0">
              <a:buNone/>
            </a:pPr>
            <a:r>
              <a:rPr lang="ru-RU" sz="2300" dirty="0" smtClean="0"/>
              <a:t>Выполнить в аппликативной  технике </a:t>
            </a:r>
            <a:r>
              <a:rPr lang="ru-RU" sz="2400" dirty="0" smtClean="0"/>
              <a:t>сюжет «Двух фигурную композицию  в движении», отображающая  спортивные действия и  атрибуты; Составлять изображение предметов из цветной бумаги из отдельных частей; изображать сюжет «Спорт»., уравновесить формат.</a:t>
            </a:r>
            <a:endParaRPr lang="ru-RU" sz="2300" dirty="0" smtClean="0"/>
          </a:p>
          <a:p>
            <a:pPr marL="0" indent="0">
              <a:buNone/>
            </a:pPr>
            <a:r>
              <a:rPr lang="ru-RU" sz="2400" b="1" dirty="0" smtClean="0"/>
              <a:t>Обрывная аппликация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Этот способ хорош для передачи фактуры образа (составные части фигуры). В этом случае мы разрываем бумагу на кусочки и составляем из них изображение. Ученики могут усложнить технику: не просто рвать бумажки, как получится, а выщипывать или обрывать контурный рисунок. Обрывная аппликация очень полезна для развития мелкой моторики рук и творческого мышления.</a:t>
            </a:r>
          </a:p>
          <a:p>
            <a:pPr algn="ctr">
              <a:buNone/>
            </a:pPr>
            <a:endParaRPr lang="ru-RU" sz="2300" dirty="0" smtClean="0"/>
          </a:p>
          <a:p>
            <a:endParaRPr lang="ru-RU" dirty="0"/>
          </a:p>
        </p:txBody>
      </p:sp>
      <p:pic>
        <p:nvPicPr>
          <p:cNvPr id="1026" name="Picture 2" descr="C:\Users\светлана\Desktop\Новая папка\WP_20170513_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5029200" cy="3459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04800"/>
            <a:ext cx="8229600" cy="1066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700" dirty="0" smtClean="0"/>
              <a:t>Упражнение 2.</a:t>
            </a:r>
          </a:p>
          <a:p>
            <a:pPr algn="ctr">
              <a:buNone/>
            </a:pPr>
            <a:r>
              <a:rPr lang="ru-RU" sz="1700" dirty="0" smtClean="0"/>
              <a:t>Выполнить серию эскизов карандашом опираясь на поиски в аппликативной технике, добавляя детали и пространство (плановость) .</a:t>
            </a:r>
          </a:p>
          <a:p>
            <a:pPr algn="ctr">
              <a:buNone/>
            </a:pPr>
            <a:r>
              <a:rPr lang="ru-RU" sz="1700" i="1" dirty="0" smtClean="0"/>
              <a:t>. Выполнение рисунка карандашом тонкими линиями. Композиционное размещение персонажей, передача движения.</a:t>
            </a:r>
            <a:endParaRPr lang="ru-RU" sz="17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2050" name="Picture 2" descr="C:\Users\светлана\Desktop\Новая папка\WP_20170513_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727" y="1295400"/>
            <a:ext cx="7002873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9906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Упражнение 3.</a:t>
            </a:r>
          </a:p>
          <a:p>
            <a:pPr algn="ctr">
              <a:buNone/>
            </a:pPr>
            <a:r>
              <a:rPr lang="ru-RU" dirty="0" smtClean="0"/>
              <a:t>Выполнить серию эскизов гуашью в тоне опираясь на эскизы в карандаше, добавляя детали и пространство тоном (плановость) .</a:t>
            </a:r>
          </a:p>
          <a:p>
            <a:pPr algn="ctr">
              <a:buNone/>
            </a:pPr>
            <a:r>
              <a:rPr lang="ru-RU" i="1" dirty="0" smtClean="0"/>
              <a:t>Композиционное передача персонажей в движения в ахроматической проработке.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светлана\Desktop\Новая папка\WP_20170513_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705600" cy="462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Упражнение 4.</a:t>
            </a:r>
          </a:p>
          <a:p>
            <a:pPr algn="ctr">
              <a:buNone/>
            </a:pPr>
            <a:r>
              <a:rPr lang="ru-RU" sz="1600" dirty="0" smtClean="0"/>
              <a:t>Выполнить серию эскизов гуашью в цвете опираясь на тоновые эскизы, добавляя детали и пространство цветом (плановость).</a:t>
            </a:r>
          </a:p>
          <a:p>
            <a:pPr algn="ctr">
              <a:buNone/>
            </a:pPr>
            <a:r>
              <a:rPr lang="ru-RU" sz="1600" i="1" dirty="0" smtClean="0"/>
              <a:t>Композиционное передача персонажей в движения в цветной проработке.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098" name="Picture 2" descr="C:\Users\светлана\Desktop\Новая папка\WP_20170513_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552824" cy="2402153"/>
          </a:xfrm>
          <a:prstGeom prst="rect">
            <a:avLst/>
          </a:prstGeom>
          <a:noFill/>
        </p:spPr>
      </p:pic>
      <p:pic>
        <p:nvPicPr>
          <p:cNvPr id="4099" name="Picture 3" descr="C:\Users\светлана\Desktop\Новая папка\WP_20170513_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886200" cy="2469535"/>
          </a:xfrm>
          <a:prstGeom prst="rect">
            <a:avLst/>
          </a:prstGeom>
          <a:noFill/>
        </p:spPr>
      </p:pic>
      <p:pic>
        <p:nvPicPr>
          <p:cNvPr id="4100" name="Picture 4" descr="C:\Users\светлана\Desktop\Новая папка\WP_20170513_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95800"/>
            <a:ext cx="2438400" cy="1869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Упражнение 4.</a:t>
            </a:r>
          </a:p>
          <a:p>
            <a:pPr algn="ctr">
              <a:buNone/>
            </a:pPr>
            <a:r>
              <a:rPr lang="ru-RU" sz="1600" dirty="0" smtClean="0"/>
              <a:t>Выполнить перенос на формат в соответствии с эскизом, добавляя детали и пространство (плановость). </a:t>
            </a:r>
          </a:p>
          <a:p>
            <a:pPr algn="ctr">
              <a:buNone/>
            </a:pPr>
            <a:r>
              <a:rPr lang="ru-RU" sz="1600" i="1" dirty="0" smtClean="0"/>
              <a:t>Нанесение основных цветовых пятен фона и персонажей. Соблюдение тональных и цветовых отношений. </a:t>
            </a:r>
          </a:p>
          <a:p>
            <a:pPr algn="ctr">
              <a:buNone/>
            </a:pPr>
            <a:r>
              <a:rPr lang="ru-RU" sz="1600" i="1" dirty="0" smtClean="0"/>
              <a:t>Проработка деталей тонкой кисточкой по сухому слою краски и завершение работы.</a:t>
            </a:r>
            <a:endParaRPr lang="ru-RU" sz="1600" dirty="0"/>
          </a:p>
        </p:txBody>
      </p:sp>
      <p:pic>
        <p:nvPicPr>
          <p:cNvPr id="5122" name="Picture 2" descr="C:\Users\светлана\Desktop\Новая папка\WP_20170513_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610600" cy="3616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Новая папка\WP_20170513_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04800" y="304800"/>
            <a:ext cx="3676650" cy="3317104"/>
          </a:xfrm>
          <a:prstGeom prst="rect">
            <a:avLst/>
          </a:prstGeom>
          <a:noFill/>
        </p:spPr>
      </p:pic>
      <p:pic>
        <p:nvPicPr>
          <p:cNvPr id="6147" name="Picture 3" descr="C:\Users\светлана\Desktop\Новая папка\WP_20170513_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160160" y="2379863"/>
            <a:ext cx="4679040" cy="417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398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Муниципальное автономное образовательное учреждение Дополнительного образования детей «Детская школа искусств имени П.И. Чайковского» муниципального образования города Ноябрьск           II-полугодие. 2 класс. ДП. «Живопись». Композиция станковая.  Методическое пособие по Теме: Сюжетно спортивная композиция.  «Спорт»,  «Хобби»,  «Танец».    Для рабочей программы по предмету «Композиция станковая» ПО.01.УП.03 Художественное творчество дополнительной предпрофессиональной общеобразовательной программы в области изобразительного искусства «Живопись»       Составитель:         Преподаватель художественного отделения МАОУ ДОД  «Детская школа искусств имени П.И. Чайковского» Круглова С.А -  преподаватель композиции. </vt:lpstr>
      <vt:lpstr>Слайд 2</vt:lpstr>
      <vt:lpstr>II-полугодие. 2 класс. ДП. «Живопись». Композиция станковая.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Дополнительного образования детей «Детская школа искусств имени П.И. Чайковского» муниципального образования города Ноябрьск           II-полугодие. 2 класс. ДП. «Живопись». Композиция станковая.    рдлабочая программа по предмету «Композиция станковая» ПО.01.УП.03 Художественное творчество дополнительной предпрофессиональной общеобразовательной программы в области изобразительного искусства «Живопись»       Составитель:         Преподаватель художественного отделения МАОУ ДОД  «Детская школа искусств имени П.И. Чайковского» Круглова С.А -  преподаватель композиции.</dc:title>
  <dc:creator>светлана</dc:creator>
  <cp:lastModifiedBy>светлана</cp:lastModifiedBy>
  <cp:revision>14</cp:revision>
  <dcterms:created xsi:type="dcterms:W3CDTF">2017-05-11T16:09:11Z</dcterms:created>
  <dcterms:modified xsi:type="dcterms:W3CDTF">2017-05-15T03:53:32Z</dcterms:modified>
</cp:coreProperties>
</file>