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9" r:id="rId3"/>
    <p:sldId id="270" r:id="rId4"/>
    <p:sldId id="316" r:id="rId5"/>
    <p:sldId id="318" r:id="rId6"/>
    <p:sldId id="319" r:id="rId7"/>
    <p:sldId id="317" r:id="rId8"/>
    <p:sldId id="320" r:id="rId9"/>
    <p:sldId id="330" r:id="rId10"/>
    <p:sldId id="332" r:id="rId11"/>
    <p:sldId id="322" r:id="rId12"/>
    <p:sldId id="325" r:id="rId13"/>
    <p:sldId id="326" r:id="rId14"/>
    <p:sldId id="315" r:id="rId15"/>
    <p:sldId id="328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6" autoAdjust="0"/>
    <p:restoredTop sz="94660" autoAdjust="0"/>
  </p:normalViewPr>
  <p:slideViewPr>
    <p:cSldViewPr>
      <p:cViewPr>
        <p:scale>
          <a:sx n="77" d="100"/>
          <a:sy n="77" d="100"/>
        </p:scale>
        <p:origin x="-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D5F12A-C3EF-4E30-8511-3D96D23C36CB}" type="presOf" srcId="{66612BEF-459C-4E4F-BD0C-352D325DEF40}" destId="{446CA65D-CB69-46F3-B3D9-11BB3C3F4571}" srcOrd="0" destOrd="0" presId="urn:microsoft.com/office/officeart/2005/8/layout/venn3"/>
    <dgm:cxn modelId="{1D0C4C9A-5D8C-4B56-9D64-B1EEBAA542D2}" type="presOf" srcId="{EF3DA76C-D868-4446-A08E-A80CAB3A147C}" destId="{71C6594F-E037-4259-BCD1-AAD3B842C68C}" srcOrd="0" destOrd="0" presId="urn:microsoft.com/office/officeart/2005/8/layout/venn3"/>
    <dgm:cxn modelId="{90D979CB-02F5-4A6C-8F32-9E9CEAC6FE83}" type="presOf" srcId="{D831D0E8-FC2F-417C-8A50-B7132907CF42}" destId="{7639CDC6-C8AB-48DF-84F2-A06C8023F0E7}" srcOrd="0" destOrd="0" presId="urn:microsoft.com/office/officeart/2005/8/layout/venn3"/>
    <dgm:cxn modelId="{D19BF752-00E2-4D7F-9B57-02FD8FEAE43F}" type="presOf" srcId="{9E53B189-0707-4064-9012-2711E3FFAF51}" destId="{5E98A81F-6172-48FF-A315-DC20E1D6D860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B30CDEB-AFBA-4D90-A1AA-322BBC84E783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D0D34E1-D504-4B80-9B8A-301A54A11672}" type="presParOf" srcId="{446CA65D-CB69-46F3-B3D9-11BB3C3F4571}" destId="{5E98A81F-6172-48FF-A315-DC20E1D6D860}" srcOrd="0" destOrd="0" presId="urn:microsoft.com/office/officeart/2005/8/layout/venn3"/>
    <dgm:cxn modelId="{B0AD5A94-FA66-43C0-A7A3-F20DB0763FE5}" type="presParOf" srcId="{446CA65D-CB69-46F3-B3D9-11BB3C3F4571}" destId="{233A0F06-B176-4222-B794-F8A2ACEF7896}" srcOrd="1" destOrd="0" presId="urn:microsoft.com/office/officeart/2005/8/layout/venn3"/>
    <dgm:cxn modelId="{7813B713-95E2-4408-8868-203BE770703D}" type="presParOf" srcId="{446CA65D-CB69-46F3-B3D9-11BB3C3F4571}" destId="{F714F26A-66E6-47A5-BA72-4D05BE71D5ED}" srcOrd="2" destOrd="0" presId="urn:microsoft.com/office/officeart/2005/8/layout/venn3"/>
    <dgm:cxn modelId="{EC48489E-AA01-49EF-A3B4-04901C69A194}" type="presParOf" srcId="{446CA65D-CB69-46F3-B3D9-11BB3C3F4571}" destId="{C1BB16E1-7DA5-48EB-B3D7-8BC424EC9F8B}" srcOrd="3" destOrd="0" presId="urn:microsoft.com/office/officeart/2005/8/layout/venn3"/>
    <dgm:cxn modelId="{B0C1C557-16B2-4649-A65C-D35CCBD7C9F7}" type="presParOf" srcId="{446CA65D-CB69-46F3-B3D9-11BB3C3F4571}" destId="{71C6594F-E037-4259-BCD1-AAD3B842C68C}" srcOrd="4" destOrd="0" presId="urn:microsoft.com/office/officeart/2005/8/layout/venn3"/>
    <dgm:cxn modelId="{7422C2C4-FCAB-45AA-B3C0-01B4613A8591}" type="presParOf" srcId="{446CA65D-CB69-46F3-B3D9-11BB3C3F4571}" destId="{DEE0814D-27E9-4EA5-92C4-69241B91B41B}" srcOrd="5" destOrd="0" presId="urn:microsoft.com/office/officeart/2005/8/layout/venn3"/>
    <dgm:cxn modelId="{D70B9432-CEE1-4053-853D-A0B6B705EF8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F723A8F-0520-4497-BEDF-FCC6FDEFCDFF}" type="presOf" srcId="{3C3D1718-21F3-40E3-8073-40B31DB53FAD}" destId="{F9C5F6B0-4D31-493A-9460-1EC566C3BB84}" srcOrd="0" destOrd="0" presId="urn:microsoft.com/office/officeart/2005/8/layout/venn3"/>
    <dgm:cxn modelId="{BB9A7284-DF90-40E3-A2A9-59DABCDE01B1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34700DA-CA2D-40E3-B074-1531B82479EA}" type="presOf" srcId="{CD68ACB4-957B-40B2-9AB7-BA3A4F59C6F2}" destId="{6EF1AF08-9334-480F-9092-2F9E329DD69C}" srcOrd="0" destOrd="0" presId="urn:microsoft.com/office/officeart/2005/8/layout/venn3"/>
    <dgm:cxn modelId="{A6732952-B197-4CE7-9727-26EC2F1AFC19}" type="presOf" srcId="{9B28D258-7D84-4D3E-A4D6-4DC2CAD20B9A}" destId="{218F0263-153A-4B8C-B3FB-8AB83B00CF86}" srcOrd="0" destOrd="0" presId="urn:microsoft.com/office/officeart/2005/8/layout/venn3"/>
    <dgm:cxn modelId="{5E193CFA-015E-4E6D-80BA-5D39C3F90D2F}" type="presOf" srcId="{EAE1088C-D00C-4178-B118-09F4A6B86C1F}" destId="{F0D1C6A0-6AE3-4478-BCA0-1963AF8130D5}" srcOrd="0" destOrd="0" presId="urn:microsoft.com/office/officeart/2005/8/layout/venn3"/>
    <dgm:cxn modelId="{7C04E0F1-793D-46A5-9E45-F14A21FBEC7D}" type="presParOf" srcId="{F0D1C6A0-6AE3-4478-BCA0-1963AF8130D5}" destId="{F9C5F6B0-4D31-493A-9460-1EC566C3BB84}" srcOrd="0" destOrd="0" presId="urn:microsoft.com/office/officeart/2005/8/layout/venn3"/>
    <dgm:cxn modelId="{11F1D78C-78BB-4138-AD83-4285C71262DF}" type="presParOf" srcId="{F0D1C6A0-6AE3-4478-BCA0-1963AF8130D5}" destId="{B842DF3E-E78D-462F-A5CC-E16C67B01821}" srcOrd="1" destOrd="0" presId="urn:microsoft.com/office/officeart/2005/8/layout/venn3"/>
    <dgm:cxn modelId="{D85B342D-B818-4C92-B21A-2824BC926FEB}" type="presParOf" srcId="{F0D1C6A0-6AE3-4478-BCA0-1963AF8130D5}" destId="{6EF1AF08-9334-480F-9092-2F9E329DD69C}" srcOrd="2" destOrd="0" presId="urn:microsoft.com/office/officeart/2005/8/layout/venn3"/>
    <dgm:cxn modelId="{9975E47F-4B7B-4BE3-8BAF-D18D9B5AB1B9}" type="presParOf" srcId="{F0D1C6A0-6AE3-4478-BCA0-1963AF8130D5}" destId="{B4C4B1EE-0694-4A8B-ADE2-6079FF95B405}" srcOrd="3" destOrd="0" presId="urn:microsoft.com/office/officeart/2005/8/layout/venn3"/>
    <dgm:cxn modelId="{AC482AF6-C4E2-4CF7-B668-21F8ECB25241}" type="presParOf" srcId="{F0D1C6A0-6AE3-4478-BCA0-1963AF8130D5}" destId="{6FC185DC-2AFF-4C48-ABA6-A267AA6D91B6}" srcOrd="4" destOrd="0" presId="urn:microsoft.com/office/officeart/2005/8/layout/venn3"/>
    <dgm:cxn modelId="{D08E1318-72EC-4C3D-B067-054046FC05B3}" type="presParOf" srcId="{F0D1C6A0-6AE3-4478-BCA0-1963AF8130D5}" destId="{8F737D8B-7FC9-4805-BF3E-0815E46E311C}" srcOrd="5" destOrd="0" presId="urn:microsoft.com/office/officeart/2005/8/layout/venn3"/>
    <dgm:cxn modelId="{F70B5058-1CDB-4A08-BEDC-FD8C1E7C4DF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402520"/>
            <a:satOff val="11111"/>
            <a:lumOff val="-85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402520"/>
              <a:satOff val="11111"/>
              <a:lumOff val="-8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0805041"/>
            <a:satOff val="22223"/>
            <a:lumOff val="-169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0805041"/>
              <a:satOff val="22223"/>
              <a:lumOff val="-16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6207560"/>
              <a:satOff val="33334"/>
              <a:lumOff val="-25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402520"/>
            <a:satOff val="11111"/>
            <a:lumOff val="-85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402520"/>
              <a:satOff val="11111"/>
              <a:lumOff val="-8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0805041"/>
            <a:satOff val="22223"/>
            <a:lumOff val="-169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0805041"/>
              <a:satOff val="22223"/>
              <a:lumOff val="-16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6207560"/>
              <a:satOff val="33334"/>
              <a:lumOff val="-25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1845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Презентация к уроку</a:t>
            </a:r>
          </a:p>
          <a:p>
            <a:r>
              <a:rPr lang="ru-RU" sz="24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«Окружающий мир»</a:t>
            </a:r>
          </a:p>
          <a:p>
            <a:r>
              <a:rPr lang="ru-RU" sz="24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в 1 классе на тему</a:t>
            </a:r>
          </a:p>
          <a:p>
            <a:r>
              <a:rPr lang="ru-RU" sz="20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« ЧТО НАС ОКРУЖАЕТ? </a:t>
            </a:r>
          </a:p>
          <a:p>
            <a:r>
              <a:rPr lang="ru-RU" sz="20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ПРИРОДНЫЕ И </a:t>
            </a:r>
          </a:p>
          <a:p>
            <a:r>
              <a:rPr lang="ru-RU" sz="20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РУКОТВОРНЫЕ ОБЪЕКТЫ»</a:t>
            </a:r>
          </a:p>
          <a:p>
            <a:endParaRPr lang="ru-RU" sz="2000" b="1" spc="600" dirty="0" smtClean="0">
              <a:ln w="381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  <a:p>
            <a:endParaRPr lang="ru-RU" sz="2000" b="1" spc="600" dirty="0" smtClean="0">
              <a:ln w="381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  <a:p>
            <a:endParaRPr lang="ru-RU" sz="2000" b="1" spc="600" dirty="0" smtClean="0">
              <a:ln w="381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  <a:p>
            <a:endParaRPr lang="ru-RU" sz="2000" b="1" spc="600" dirty="0" smtClean="0">
              <a:ln w="381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  <a:p>
            <a:pPr algn="ctr"/>
            <a:r>
              <a:rPr lang="ru-RU" sz="20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Подготовила Широкова А.Ю</a:t>
            </a:r>
          </a:p>
          <a:p>
            <a:pPr algn="ctr"/>
            <a:r>
              <a:rPr lang="ru-RU" sz="20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учитель начальных классов</a:t>
            </a:r>
          </a:p>
          <a:p>
            <a:pPr algn="ctr"/>
            <a:r>
              <a:rPr lang="ru-RU" sz="2000" b="1" spc="6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МБОУ Солонечнинская СОШ</a:t>
            </a:r>
          </a:p>
          <a:p>
            <a:pPr algn="ctr"/>
            <a:endParaRPr lang="ru-RU" sz="2400" b="1" spc="600" dirty="0">
              <a:ln w="381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5" name="Рисунок 4" descr="p18pn454q5g0at781v931ps1a2h5-det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3995936" cy="408163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548680"/>
            <a:ext cx="8858312" cy="86409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Проверка</a:t>
            </a: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8r-03pOpf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2348880" cy="234888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1760" y="1988840"/>
          <a:ext cx="655272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2"/>
                <a:gridCol w="2184242"/>
                <a:gridCol w="218424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Что или кто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Относится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к природе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Создано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человеком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Блестит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depositphotos_27374489-stock-illustration-cute-fish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24944"/>
            <a:ext cx="1296144" cy="980728"/>
          </a:xfrm>
          <a:prstGeom prst="rect">
            <a:avLst/>
          </a:prstGeom>
        </p:spPr>
      </p:pic>
      <p:pic>
        <p:nvPicPr>
          <p:cNvPr id="7" name="Рисунок 6" descr="cartoon-illustration-ship-isolated-on-white-background-vector-484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996952"/>
            <a:ext cx="1224136" cy="884258"/>
          </a:xfrm>
          <a:prstGeom prst="rect">
            <a:avLst/>
          </a:prstGeom>
        </p:spPr>
      </p:pic>
      <p:pic>
        <p:nvPicPr>
          <p:cNvPr id="9" name="Рисунок 8" descr="ed92059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856114"/>
            <a:ext cx="1224136" cy="941038"/>
          </a:xfrm>
          <a:prstGeom prst="rect">
            <a:avLst/>
          </a:prstGeom>
        </p:spPr>
      </p:pic>
      <p:pic>
        <p:nvPicPr>
          <p:cNvPr id="10" name="Рисунок 9" descr="open-treasure-chest-clipart-images-pictures-becuo-jz6yAj-clipa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933056"/>
            <a:ext cx="1184991" cy="890718"/>
          </a:xfrm>
          <a:prstGeom prst="rect">
            <a:avLst/>
          </a:prstGeom>
        </p:spPr>
      </p:pic>
      <p:pic>
        <p:nvPicPr>
          <p:cNvPr id="11" name="Рисунок 10" descr="29903777-Cute-smiling-orange-sun-cartoon-isolated-on-white-background--Stock-Ph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797152"/>
            <a:ext cx="936104" cy="936104"/>
          </a:xfrm>
          <a:prstGeom prst="rect">
            <a:avLst/>
          </a:prstGeom>
        </p:spPr>
      </p:pic>
      <p:pic>
        <p:nvPicPr>
          <p:cNvPr id="12" name="Рисунок 11" descr="a8d64548-dbfd-4e1e-bbfa-de487467ea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869160"/>
            <a:ext cx="936104" cy="936104"/>
          </a:xfrm>
          <a:prstGeom prst="rect">
            <a:avLst/>
          </a:prstGeom>
        </p:spPr>
      </p:pic>
      <p:pic>
        <p:nvPicPr>
          <p:cNvPr id="13" name="Рисунок 12" descr="1334279_stock-photo-flying-bir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5826250"/>
            <a:ext cx="1705372" cy="843110"/>
          </a:xfrm>
          <a:prstGeom prst="rect">
            <a:avLst/>
          </a:prstGeom>
        </p:spPr>
      </p:pic>
      <p:pic>
        <p:nvPicPr>
          <p:cNvPr id="14" name="Рисунок 13" descr="samoleti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5518388"/>
            <a:ext cx="1925113" cy="133961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857356" y="476672"/>
            <a:ext cx="7072362" cy="1666444"/>
          </a:xfrm>
          <a:prstGeom prst="wedgeRoundRectCallout">
            <a:avLst>
              <a:gd name="adj1" fmla="val 34337"/>
              <a:gd name="adj2" fmla="val 201956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Подумайте и расскажите, каким должно быть отношение человека к себе, к другим людям,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природе, к рукотворному миру.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00108"/>
            <a:ext cx="1428760" cy="1071570"/>
          </a:xfrm>
          <a:prstGeom prst="rect">
            <a:avLst/>
          </a:prstGeom>
          <a:noFill/>
        </p:spPr>
      </p:pic>
      <p:pic>
        <p:nvPicPr>
          <p:cNvPr id="27650" name="Picture 2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286016" cy="210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03458"/>
            <a:ext cx="1858181" cy="265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2435559" cy="197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725144"/>
            <a:ext cx="287272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204864"/>
            <a:ext cx="2740485" cy="201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636912"/>
            <a:ext cx="2616243" cy="210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r-03pOpfg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4581128"/>
            <a:ext cx="1907704" cy="19077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8858312" cy="157163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природе нужно относиться бережно. Надо любить её.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«Что сегодня сбережёшь,  завтра пригодиться»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8r-03pOpf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2348880" cy="2348880"/>
          </a:xfrm>
          <a:prstGeom prst="rect">
            <a:avLst/>
          </a:prstGeom>
        </p:spPr>
      </p:pic>
      <p:pic>
        <p:nvPicPr>
          <p:cNvPr id="6" name="Рисунок 5" descr="42990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28258"/>
            <a:ext cx="5328592" cy="386909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8858312" cy="157163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тому, что сделано руками человека, надо относится аккуратно, бережно…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21658806-Illustration-of-a-teacher-inside-the-classroom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34934"/>
            <a:ext cx="5184576" cy="3349842"/>
          </a:xfrm>
          <a:prstGeom prst="rect">
            <a:avLst/>
          </a:prstGeom>
        </p:spPr>
      </p:pic>
      <p:pic>
        <p:nvPicPr>
          <p:cNvPr id="6" name="Рисунок 5" descr="8r-03pOpf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 txBox="1">
            <a:spLocks/>
          </p:cNvSpPr>
          <p:nvPr/>
        </p:nvSpPr>
        <p:spPr>
          <a:xfrm>
            <a:off x="285720" y="928670"/>
            <a:ext cx="5357850" cy="50690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20840"/>
            <a:ext cx="3744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Посмотри, мой милый друг, </a:t>
            </a:r>
            <a:br>
              <a:rPr lang="ru-RU" sz="2400" dirty="0" smtClean="0"/>
            </a:br>
            <a:r>
              <a:rPr lang="ru-RU" sz="2400" dirty="0" smtClean="0"/>
              <a:t>Что находится вокруг?</a:t>
            </a:r>
            <a:br>
              <a:rPr lang="ru-RU" sz="2400" dirty="0" smtClean="0"/>
            </a:br>
            <a:r>
              <a:rPr lang="ru-RU" sz="2400" dirty="0" smtClean="0"/>
              <a:t>Небо светло-голубое,</a:t>
            </a:r>
            <a:br>
              <a:rPr lang="ru-RU" sz="2400" dirty="0" smtClean="0"/>
            </a:br>
            <a:r>
              <a:rPr lang="ru-RU" sz="2400" dirty="0" smtClean="0"/>
              <a:t>Солнце светит золотое,</a:t>
            </a:r>
            <a:br>
              <a:rPr lang="ru-RU" sz="2400" dirty="0" smtClean="0"/>
            </a:br>
            <a:r>
              <a:rPr lang="ru-RU" sz="2400" dirty="0" smtClean="0"/>
              <a:t>Ветер листьями играет,</a:t>
            </a:r>
            <a:br>
              <a:rPr lang="ru-RU" sz="2400" dirty="0" smtClean="0"/>
            </a:br>
            <a:r>
              <a:rPr lang="ru-RU" sz="2400" dirty="0" smtClean="0"/>
              <a:t>Тучка в небе проплывает.</a:t>
            </a:r>
            <a:br>
              <a:rPr lang="ru-RU" sz="2400" dirty="0" smtClean="0"/>
            </a:br>
            <a:r>
              <a:rPr lang="ru-RU" sz="2400" dirty="0" smtClean="0"/>
              <a:t>Поле, речка и трава,</a:t>
            </a:r>
            <a:br>
              <a:rPr lang="ru-RU" sz="2400" dirty="0" smtClean="0"/>
            </a:br>
            <a:r>
              <a:rPr lang="ru-RU" sz="2400" dirty="0" smtClean="0"/>
              <a:t>Горы, воздух и листва,</a:t>
            </a:r>
            <a:br>
              <a:rPr lang="ru-RU" sz="2400" dirty="0" smtClean="0"/>
            </a:br>
            <a:r>
              <a:rPr lang="ru-RU" sz="2400" dirty="0" smtClean="0"/>
              <a:t>Птицы, звери и леса,</a:t>
            </a:r>
            <a:br>
              <a:rPr lang="ru-RU" sz="2400" dirty="0" smtClean="0"/>
            </a:br>
            <a:r>
              <a:rPr lang="ru-RU" sz="2400" dirty="0" smtClean="0"/>
              <a:t>Гром, туманы и роса.</a:t>
            </a:r>
            <a:br>
              <a:rPr lang="ru-RU" sz="2400" dirty="0" smtClean="0"/>
            </a:br>
            <a:r>
              <a:rPr lang="ru-RU" sz="2400" dirty="0" smtClean="0"/>
              <a:t>Человек и время года - </a:t>
            </a:r>
            <a:br>
              <a:rPr lang="ru-RU" sz="2400" dirty="0" smtClean="0"/>
            </a:br>
            <a:r>
              <a:rPr lang="ru-RU" sz="2400" dirty="0" smtClean="0"/>
              <a:t>Это всё вокруг…  </a:t>
            </a:r>
            <a:r>
              <a:rPr lang="ru-RU" sz="2400" dirty="0" smtClean="0">
                <a:solidFill>
                  <a:srgbClr val="FF0000"/>
                </a:solidFill>
              </a:rPr>
              <a:t>ПРИРОДА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60485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052736"/>
            <a:ext cx="4829547" cy="511256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763713" y="3716338"/>
            <a:ext cx="6337300" cy="750887"/>
          </a:xfrm>
          <a:blipFill dpi="0" rotWithShape="0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560">
            <a:solidFill>
              <a:srgbClr val="8A5C2E"/>
            </a:solidFill>
          </a:ln>
        </p:spPr>
        <p:txBody>
          <a:bodyPr lIns="0" tIns="0" rIns="0" bIns="0"/>
          <a:lstStyle/>
          <a:p>
            <a:pPr marL="341313" indent="-341313" defTabSz="449263" eaLnBrk="1" hangingPunct="1">
              <a:buFontTx/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Ничего не понятно на уроке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411413" y="2565400"/>
            <a:ext cx="5689600" cy="1150938"/>
          </a:xfrm>
          <a:prstGeom prst="rect">
            <a:avLst/>
          </a:prstGeom>
          <a:blipFill dpi="0" rotWithShape="0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hangingPunct="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ru-RU" b="1" dirty="0">
              <a:solidFill>
                <a:srgbClr val="000000"/>
              </a:solidFill>
              <a:latin typeface="Arial Black" pitchFamily="34" charset="0"/>
              <a:ea typeface="Lucida Sans Unicode" pitchFamily="34" charset="0"/>
              <a:cs typeface="Lucida Sans Unicode" pitchFamily="34" charset="0"/>
            </a:endParaRPr>
          </a:p>
          <a:p>
            <a:pPr defTabSz="449263" eaLnBrk="0" hangingPunct="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Всё понятно на уроке, </a:t>
            </a:r>
          </a:p>
          <a:p>
            <a:pPr defTabSz="449263" eaLnBrk="0" hangingPunct="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затруднений нет</a:t>
            </a: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dirty="0">
              <a:solidFill>
                <a:srgbClr val="000000"/>
              </a:solidFill>
              <a:latin typeface="Arial Black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429000" y="2000250"/>
            <a:ext cx="4672013" cy="563563"/>
          </a:xfrm>
          <a:prstGeom prst="rect">
            <a:avLst/>
          </a:prstGeom>
          <a:blipFill dpi="0" rotWithShape="0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Хочу знать больше</a:t>
            </a:r>
          </a:p>
        </p:txBody>
      </p:sp>
      <p:pic>
        <p:nvPicPr>
          <p:cNvPr id="64547" name="Picture 35" descr="37r3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5888"/>
            <a:ext cx="15478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r-03pOpf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65104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26111 C 0.19966 -0.45394 0.38212 -0.64676 0.46459 -0.71343 C 0.54705 -0.78009 0.50452 -0.66783 0.51181 -0.66111 C 0.5191 -0.6544 0.51337 -0.66412 0.50781 -0.67384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  <p:bldP spid="17411" grpId="0" animBg="1"/>
      <p:bldP spid="174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Лосяш</a:t>
            </a:r>
            <a:r>
              <a:rPr lang="ru-RU" sz="4400" b="1" dirty="0" smtClean="0">
                <a:solidFill>
                  <a:srgbClr val="002060"/>
                </a:solidFill>
              </a:rPr>
              <a:t> – проводник в  страну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«Окружающий мир»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98929_w465_h260_f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20880" cy="446449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ая прямоугольная выноска 14"/>
          <p:cNvSpPr/>
          <p:nvPr/>
        </p:nvSpPr>
        <p:spPr>
          <a:xfrm>
            <a:off x="1043608" y="764704"/>
            <a:ext cx="7358114" cy="1428760"/>
          </a:xfrm>
          <a:prstGeom prst="wedgeRoundRectCallout">
            <a:avLst>
              <a:gd name="adj1" fmla="val -32518"/>
              <a:gd name="adj2" fmla="val 224089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 вокруг себя. Что вы видите, находясь в классе, когда гуляете на улице?</a:t>
            </a:r>
          </a:p>
        </p:txBody>
      </p:sp>
      <p:pic>
        <p:nvPicPr>
          <p:cNvPr id="5" name="Рисунок 4" descr="kaverznie-vopro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24944"/>
            <a:ext cx="3888432" cy="3744416"/>
          </a:xfrm>
          <a:prstGeom prst="rect">
            <a:avLst/>
          </a:prstGeom>
        </p:spPr>
      </p:pic>
      <p:pic>
        <p:nvPicPr>
          <p:cNvPr id="6" name="Рисунок 5" descr="1140118-2-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2525266" cy="252526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5286388"/>
            <a:ext cx="8858312" cy="1428760"/>
          </a:xfrm>
          <a:prstGeom prst="wedgeRoundRectCallout">
            <a:avLst>
              <a:gd name="adj1" fmla="val -22790"/>
              <a:gd name="adj2" fmla="val -51156"/>
              <a:gd name="adj3" fmla="val 16667"/>
            </a:avLst>
          </a:prstGeom>
          <a:solidFill>
            <a:schemeClr val="bg2">
              <a:alpha val="3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Окружающий мир – это всё, что тебя окружает.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wallls.com_74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032447" cy="3045618"/>
          </a:xfrm>
          <a:prstGeom prst="rect">
            <a:avLst/>
          </a:prstGeom>
        </p:spPr>
      </p:pic>
      <p:pic>
        <p:nvPicPr>
          <p:cNvPr id="7" name="Рисунок 6" descr="0ece6_0_8db63_32043d5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3082933" cy="2312200"/>
          </a:xfrm>
          <a:prstGeom prst="rect">
            <a:avLst/>
          </a:prstGeom>
        </p:spPr>
      </p:pic>
      <p:pic>
        <p:nvPicPr>
          <p:cNvPr id="9" name="Рисунок 8" descr="depositphotos_21374017-Toys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0648"/>
            <a:ext cx="4571999" cy="3061407"/>
          </a:xfrm>
          <a:prstGeom prst="rect">
            <a:avLst/>
          </a:prstGeom>
        </p:spPr>
      </p:pic>
      <p:pic>
        <p:nvPicPr>
          <p:cNvPr id="10" name="Рисунок 9" descr="21658806-Illustration-of-a-teacher-inside-the-classroom-Stock-Photo.jpg"/>
          <p:cNvPicPr>
            <a:picLocks noChangeAspect="1"/>
          </p:cNvPicPr>
          <p:nvPr/>
        </p:nvPicPr>
        <p:blipFill>
          <a:blip r:embed="rId5" cstate="print"/>
          <a:srcRect l="12000" t="8000" b="4000"/>
          <a:stretch>
            <a:fillRect/>
          </a:stretch>
        </p:blipFill>
        <p:spPr>
          <a:xfrm>
            <a:off x="5796136" y="2852936"/>
            <a:ext cx="3168352" cy="2376264"/>
          </a:xfrm>
          <a:prstGeom prst="rect">
            <a:avLst/>
          </a:prstGeom>
        </p:spPr>
      </p:pic>
      <p:pic>
        <p:nvPicPr>
          <p:cNvPr id="11" name="Рисунок 10" descr="60647ce5c2618e553a390a600a7e1930.jpg"/>
          <p:cNvPicPr>
            <a:picLocks noChangeAspect="1"/>
          </p:cNvPicPr>
          <p:nvPr/>
        </p:nvPicPr>
        <p:blipFill>
          <a:blip r:embed="rId6" cstate="print"/>
          <a:srcRect t="8435"/>
          <a:stretch>
            <a:fillRect/>
          </a:stretch>
        </p:blipFill>
        <p:spPr>
          <a:xfrm>
            <a:off x="3131840" y="2924944"/>
            <a:ext cx="2664296" cy="234503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48680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– от старой сосны у забора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большого тёмного бора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от озера до пруда –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Окружающая среда.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ещё и медведь, и лось,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котёнок Васька небось?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Даже муха – вот это да! –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Окружающая среда.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люблю на озере тишь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пруду отражения крыш,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Рвать чернику люблю в лесу,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Барсука люблю и лису…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люблю тебя навсегда,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Окружающая среда.</a:t>
            </a:r>
          </a:p>
        </p:txBody>
      </p:sp>
      <p:pic>
        <p:nvPicPr>
          <p:cNvPr id="4" name="Рисунок 3" descr="Top-cute-Winter-Stunning-Wallpaper-2016.jpg"/>
          <p:cNvPicPr>
            <a:picLocks noChangeAspect="1"/>
          </p:cNvPicPr>
          <p:nvPr/>
        </p:nvPicPr>
        <p:blipFill>
          <a:blip r:embed="rId2" cstate="print"/>
          <a:srcRect l="11732"/>
          <a:stretch>
            <a:fillRect/>
          </a:stretch>
        </p:blipFill>
        <p:spPr>
          <a:xfrm>
            <a:off x="4644008" y="404664"/>
            <a:ext cx="4333969" cy="3137818"/>
          </a:xfrm>
          <a:prstGeom prst="rect">
            <a:avLst/>
          </a:prstGeom>
        </p:spPr>
      </p:pic>
      <p:pic>
        <p:nvPicPr>
          <p:cNvPr id="5" name="Рисунок 4" descr="e3ea57d4a2d32167185971c1a172ce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320480" cy="289137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Картинка 20 из 21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2214578" cy="17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Картинка 30 из 2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214578" cy="165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Картинка 1 из 1916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500306"/>
            <a:ext cx="2209650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Картинка 22 из 3254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928670"/>
            <a:ext cx="220965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Картинка 38 из 318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286124"/>
            <a:ext cx="2214578" cy="166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Картинка 7 из 1658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643050"/>
            <a:ext cx="1643073" cy="221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Картинка 19 из 1808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3429000"/>
            <a:ext cx="2214577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555776" y="5517232"/>
            <a:ext cx="6169318" cy="981892"/>
          </a:xfrm>
          <a:prstGeom prst="wedgeRoundRectCallout">
            <a:avLst>
              <a:gd name="adj1" fmla="val -58956"/>
              <a:gd name="adj2" fmla="val -96283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предметы вы видите?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относится к природе? А что – нет?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Рисунок 11" descr="8r-03pOpfg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437112"/>
            <a:ext cx="2204864" cy="22048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0" y="5013176"/>
            <a:ext cx="8604448" cy="1512168"/>
          </a:xfrm>
          <a:prstGeom prst="wedgeRoundRectCallout">
            <a:avLst>
              <a:gd name="adj1" fmla="val 38170"/>
              <a:gd name="adj2" fmla="val -19513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Всё, что относится к природе, существовало много столетий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будет существовать независимо от человека.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 – это тоже часть природы.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он вносит в этот мир некоторые изменения.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sunlight-landscape-mountains-sunset-flowers-hill-nature-sky-sunrise-morning-wilderness-dusk-plateau-cloud-autumn-mountain-flower-dawn-grassland-meadow-wildflower-prairie-natural-environment-mountainous-landforms-geographical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6264696" cy="3523266"/>
          </a:xfrm>
          <a:prstGeom prst="rect">
            <a:avLst/>
          </a:prstGeom>
        </p:spPr>
      </p:pic>
      <p:pic>
        <p:nvPicPr>
          <p:cNvPr id="6" name="Рисунок 5" descr="8r-03pOpf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718048"/>
            <a:ext cx="2411760" cy="241176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14282" y="3933056"/>
            <a:ext cx="7072362" cy="2710654"/>
          </a:xfrm>
          <a:prstGeom prst="wedgeRoundRectCallout">
            <a:avLst>
              <a:gd name="adj1" fmla="val 58798"/>
              <a:gd name="adj2" fmla="val -39340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Природа – это то, что нас окружает, но не создано человеком. То, что создано людьми, принято называть рукотворным миром. Солнце, воздух, вода, растения, животные – всё это объекты природы. Разнообразные вещи, автомобили дома – это предметы рукотворного мира.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6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8064896" cy="3562350"/>
          </a:xfrm>
          <a:prstGeom prst="rect">
            <a:avLst/>
          </a:prstGeom>
        </p:spPr>
      </p:pic>
      <p:pic>
        <p:nvPicPr>
          <p:cNvPr id="7" name="Рисунок 6" descr="8r-03pOpf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1792" y="4293096"/>
            <a:ext cx="1872208" cy="187220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548680"/>
            <a:ext cx="8858312" cy="86409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Заполни табличку.</a:t>
            </a: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8r-03pOpf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2348880" cy="234888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1760" y="1988840"/>
          <a:ext cx="655272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2"/>
                <a:gridCol w="2184242"/>
                <a:gridCol w="218424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Что или кто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Относится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к природе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Создано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человеком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Блестит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810</TotalTime>
  <Words>352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Лосяш – проводник в  страну «Окружающий мир»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1</cp:lastModifiedBy>
  <cp:revision>140</cp:revision>
  <dcterms:created xsi:type="dcterms:W3CDTF">2009-07-24T22:51:55Z</dcterms:created>
  <dcterms:modified xsi:type="dcterms:W3CDTF">2018-01-30T10:31:03Z</dcterms:modified>
</cp:coreProperties>
</file>