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58" r:id="rId8"/>
    <p:sldId id="262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С.горячие  ключи</a:t>
            </a:r>
          </a:p>
          <a:p>
            <a:r>
              <a:rPr lang="ru-RU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О.Сахалин</a:t>
            </a:r>
            <a:endParaRPr lang="ru-RU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Горячие источники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45005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Кутбиддинов</a:t>
            </a:r>
            <a:r>
              <a:rPr lang="ru-RU" dirty="0" smtClean="0"/>
              <a:t> Тимур </a:t>
            </a:r>
            <a:r>
              <a:rPr lang="ru-RU" dirty="0" err="1" smtClean="0"/>
              <a:t>Равшанович</a:t>
            </a:r>
            <a:endParaRPr lang="ru-RU" dirty="0" smtClean="0"/>
          </a:p>
          <a:p>
            <a:r>
              <a:rPr lang="ru-RU" dirty="0" smtClean="0"/>
              <a:t>6 класс</a:t>
            </a:r>
          </a:p>
          <a:p>
            <a:r>
              <a:rPr lang="ru-RU" dirty="0" smtClean="0"/>
              <a:t>МБОУ СОШ п.Вахрушев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Отдыхая в этом районе, также можно посетить, такие достопримечательности, как Дагинский грязевой вулкан*, побродить по лесотундре, собирая шишки и ягоды.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6612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*Дагинский грязевой вулкан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это типичный грязевой вулкан, который нерегулярно извергает газы, выбрасывает воду и глинистую массу. В водах вулкана содержатся бром, йод, бор, что позволяет использовать грязь в лечебных целях.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2648fc905ace76cb9407ea9528d2c_i-2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12976"/>
            <a:ext cx="3178949" cy="2376264"/>
          </a:xfrm>
          <a:prstGeom prst="rect">
            <a:avLst/>
          </a:prstGeom>
        </p:spPr>
      </p:pic>
      <p:pic>
        <p:nvPicPr>
          <p:cNvPr id="5" name="Рисунок 4" descr="SAM_2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2592288" cy="1944216"/>
          </a:xfrm>
          <a:prstGeom prst="rect">
            <a:avLst/>
          </a:prstGeom>
        </p:spPr>
      </p:pic>
      <p:pic>
        <p:nvPicPr>
          <p:cNvPr id="6" name="Рисунок 5" descr="DSC00120.jpg"/>
          <p:cNvPicPr>
            <a:picLocks noChangeAspect="1"/>
          </p:cNvPicPr>
          <p:nvPr/>
        </p:nvPicPr>
        <p:blipFill>
          <a:blip r:embed="rId4" cstate="print"/>
          <a:srcRect t="6912"/>
          <a:stretch>
            <a:fillRect/>
          </a:stretch>
        </p:blipFill>
        <p:spPr>
          <a:xfrm>
            <a:off x="395536" y="2132856"/>
            <a:ext cx="2592288" cy="1789026"/>
          </a:xfrm>
          <a:prstGeom prst="rect">
            <a:avLst/>
          </a:prstGeom>
        </p:spPr>
      </p:pic>
      <p:pic>
        <p:nvPicPr>
          <p:cNvPr id="7" name="Рисунок 6" descr="DSC00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284984"/>
            <a:ext cx="2520280" cy="1890210"/>
          </a:xfrm>
          <a:prstGeom prst="rect">
            <a:avLst/>
          </a:prstGeom>
        </p:spPr>
      </p:pic>
      <p:pic>
        <p:nvPicPr>
          <p:cNvPr id="8" name="Рисунок 7" descr="01_big.jpg"/>
          <p:cNvPicPr>
            <a:picLocks noChangeAspect="1"/>
          </p:cNvPicPr>
          <p:nvPr/>
        </p:nvPicPr>
        <p:blipFill>
          <a:blip r:embed="rId6" cstate="print"/>
          <a:srcRect b="3756"/>
          <a:stretch>
            <a:fillRect/>
          </a:stretch>
        </p:blipFill>
        <p:spPr>
          <a:xfrm>
            <a:off x="4860032" y="260648"/>
            <a:ext cx="407219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733256"/>
            <a:ext cx="784887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хотелось бы ,чтобы  у властей  появился интерес к возрождению  термальных источников. 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в области немало других потребностей, поэтому , скорее всего, это не скоро станет первоочередной заботой, ведь для того, чтобы обустроить санаторно-курортную зону в этих местах, проложить дороги, создать соответствующую инфраструктуру, способную облагородить и усовершенствовать лечебно-оздоровительный туризм Сахалина, необходимы колоссальные капиталовложения.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3" y="300849"/>
            <a:ext cx="7243209" cy="54324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8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556792"/>
            <a:ext cx="13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область-на-островах.рф/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http://rus-globus.ru/sakhalin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http://sakhalin.shamora.info/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https://yandex.ru/images/search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996952"/>
            <a:ext cx="246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семейного архива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852936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Первыми на побережье Ныйского залива*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целебные свойства горячих ключей стали использовать оленеводы-орочи.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*Ныйский залив (гавань Анучина)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— залив Охотского моря у восточного берега острова Сахалин. Название происходит от нивхского слова «ный», которое переводится как залив.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9a893074f80918897c51448989eb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645024"/>
            <a:ext cx="3810000" cy="18002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227850" cy="2420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638"/>
            <a:ext cx="3993654" cy="2662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2378"/>
            <a:ext cx="4303801" cy="2420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62.1323406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01008"/>
            <a:ext cx="5148064" cy="3221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3429000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советские годы здесь была открыта водолечебница, рассчитанная на одновременное пребывание 40 человек. Территория здравницы включала ванный корпус, семь минеральных и один грязевый источник.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Ничего от наследия тех времен не осталось.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ezdka2016sahalin_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3168352" cy="23762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2852936"/>
            <a:ext cx="43204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Молва о чудесной воде передается из поколения в поколение. Местные жители рассказывают, что к бьющим из под земли ключам приносили лежачих больных, которые после лечения вставали на ноги.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8" y="404664"/>
            <a:ext cx="3859188" cy="28943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66800"/>
            <a:ext cx="3456384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Выход ключей представляет собой воронкообразное углубление в илистом берегу залива. Здесь действует пять горячих источников, из них два - питьевые. Около источников на берегу залива имеются целебные грязи. </a:t>
            </a:r>
          </a:p>
        </p:txBody>
      </p:sp>
      <p:pic>
        <p:nvPicPr>
          <p:cNvPr id="3" name="Рисунок 2" descr="68966.jpg"/>
          <p:cNvPicPr>
            <a:picLocks noChangeAspect="1"/>
          </p:cNvPicPr>
          <p:nvPr/>
        </p:nvPicPr>
        <p:blipFill>
          <a:blip r:embed="rId2" cstate="print"/>
          <a:srcRect b="3323"/>
          <a:stretch>
            <a:fillRect/>
          </a:stretch>
        </p:blipFill>
        <p:spPr>
          <a:xfrm>
            <a:off x="4211960" y="404664"/>
            <a:ext cx="4539933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357301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выходят на поверхность земли, образуя небольшие озера с целебной теплой и горячей водой.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eeebdcde94a9288dccfc0f9ac386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3432043" cy="19305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9" y="3561362"/>
            <a:ext cx="3945609" cy="26277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Возле источника «Патриот» есть небольшой домик, обшитый сайдингом, где можно переодеться и оставить одежду, снять номер; внутри к водоему спускается лестница. Обустроенный (платный источник расположен в подвальном помещении гостиничного предприятия «Дом-кордон лесника».</a:t>
            </a: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SAM_2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019" y="404664"/>
            <a:ext cx="3936437" cy="2952328"/>
          </a:xfrm>
          <a:prstGeom prst="rect">
            <a:avLst/>
          </a:prstGeom>
        </p:spPr>
      </p:pic>
      <p:pic>
        <p:nvPicPr>
          <p:cNvPr id="6" name="Рисунок 5" descr="RTEmagicC_IMG_4775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782" y="3717032"/>
            <a:ext cx="3450400" cy="2586350"/>
          </a:xfrm>
          <a:prstGeom prst="rect">
            <a:avLst/>
          </a:prstGeom>
        </p:spPr>
      </p:pic>
      <p:pic>
        <p:nvPicPr>
          <p:cNvPr id="7" name="Рисунок 6" descr="RTEmagicC_IMG_4784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25" y="4016561"/>
            <a:ext cx="2578403" cy="1932719"/>
          </a:xfrm>
          <a:prstGeom prst="rect">
            <a:avLst/>
          </a:prstGeom>
        </p:spPr>
      </p:pic>
      <p:pic>
        <p:nvPicPr>
          <p:cNvPr id="8" name="Рисунок 7" descr="RTEmagicC_IMG_4871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226920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492896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других местах целебных озер "стихийным" образом выросли небольшие домишки, сколоченные из попутного материала. Дикие источники обустроены крайне слабо: ветхая деревянная постройка, трухлявые доски и лестницы.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f8921a3ae3ae67f9902a38a8f2cde6b.jpg"/>
          <p:cNvPicPr>
            <a:picLocks noChangeAspect="1"/>
          </p:cNvPicPr>
          <p:nvPr/>
        </p:nvPicPr>
        <p:blipFill>
          <a:blip r:embed="rId2" cstate="print"/>
          <a:srcRect l="8804" r="9027" b="5263"/>
          <a:stretch>
            <a:fillRect/>
          </a:stretch>
        </p:blipFill>
        <p:spPr>
          <a:xfrm>
            <a:off x="395536" y="260648"/>
            <a:ext cx="2664296" cy="1903067"/>
          </a:xfrm>
          <a:prstGeom prst="rect">
            <a:avLst/>
          </a:prstGeom>
        </p:spPr>
      </p:pic>
      <p:pic>
        <p:nvPicPr>
          <p:cNvPr id="4" name="Рисунок 3" descr="8354ce4b6b98e8142b2abdce438f374c.jpg"/>
          <p:cNvPicPr>
            <a:picLocks noChangeAspect="1"/>
          </p:cNvPicPr>
          <p:nvPr/>
        </p:nvPicPr>
        <p:blipFill>
          <a:blip r:embed="rId3" cstate="print"/>
          <a:srcRect r="6897" b="8046"/>
          <a:stretch>
            <a:fillRect/>
          </a:stretch>
        </p:blipFill>
        <p:spPr>
          <a:xfrm>
            <a:off x="3203848" y="260649"/>
            <a:ext cx="2592288" cy="192021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41159"/>
            <a:ext cx="2736304" cy="1816236"/>
          </a:xfrm>
          <a:prstGeom prst="rect">
            <a:avLst/>
          </a:prstGeom>
        </p:spPr>
      </p:pic>
      <p:pic>
        <p:nvPicPr>
          <p:cNvPr id="6" name="Рисунок 5" descr="SAM_2279.JPG"/>
          <p:cNvPicPr>
            <a:picLocks noChangeAspect="1"/>
          </p:cNvPicPr>
          <p:nvPr/>
        </p:nvPicPr>
        <p:blipFill>
          <a:blip r:embed="rId5" cstate="print"/>
          <a:srcRect l="27155" b="31209"/>
          <a:stretch>
            <a:fillRect/>
          </a:stretch>
        </p:blipFill>
        <p:spPr>
          <a:xfrm>
            <a:off x="323527" y="4437112"/>
            <a:ext cx="2745057" cy="1944216"/>
          </a:xfrm>
          <a:prstGeom prst="rect">
            <a:avLst/>
          </a:prstGeom>
        </p:spPr>
      </p:pic>
      <p:pic>
        <p:nvPicPr>
          <p:cNvPr id="7" name="Рисунок 6" descr="SAM_2257.JPG"/>
          <p:cNvPicPr>
            <a:picLocks noChangeAspect="1"/>
          </p:cNvPicPr>
          <p:nvPr/>
        </p:nvPicPr>
        <p:blipFill>
          <a:blip r:embed="rId6" cstate="print"/>
          <a:srcRect b="12195"/>
          <a:stretch>
            <a:fillRect/>
          </a:stretch>
        </p:blipFill>
        <p:spPr>
          <a:xfrm>
            <a:off x="5940152" y="260648"/>
            <a:ext cx="2952328" cy="1944216"/>
          </a:xfrm>
          <a:prstGeom prst="rect">
            <a:avLst/>
          </a:prstGeom>
        </p:spPr>
      </p:pic>
      <p:pic>
        <p:nvPicPr>
          <p:cNvPr id="8" name="Рисунок 7" descr="IMG_47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437112"/>
            <a:ext cx="2592288" cy="1944216"/>
          </a:xfrm>
          <a:prstGeom prst="rect">
            <a:avLst/>
          </a:prstGeom>
        </p:spPr>
      </p:pic>
      <p:pic>
        <p:nvPicPr>
          <p:cNvPr id="9" name="Рисунок 8" descr="IMG_47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293096"/>
            <a:ext cx="2759968" cy="20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3501008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посещении источников необходимо заблаговременно проконсультироваться с врачом и помнить, что оптимальное количество посещений в течение дня -2 раза (утром и вечером). Количество времени, проводимого в источнике, зависит отличных самоощущений, но нежелательно превышать 10 минут. Термальные источники нежелательно посещать на голодный желудок, после посещения лучше попить горячего травяного чая и посвятить время сну. Категорически недопустимо посещение источников в нетрезвом виде.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обогащены минералами и полезными веществами, суммарный дебит их - 3 литра в секунду, температура воды - 32-55 °С, минерализация колеблется от 1,6 до 12 г/л. Для Сахалина тип вод Дагинских источников является неспецифическим. Воды источников отличаются повышенным содержанием кремнекислоты и повышенной щелочностью (pH 7,8-8,3).</a:t>
            </a: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Сахалинские термальные источники уникальны: с их помощью лечат болезни суставов, невриты, радикулиты, остеохондрозы, а также серьезные кожные недуги и некоторые воспалительные гинекологические заболевания.</a:t>
            </a:r>
          </a:p>
        </p:txBody>
      </p:sp>
      <p:pic>
        <p:nvPicPr>
          <p:cNvPr id="7" name="Рисунок 6" descr="8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677900" cy="3508425"/>
          </a:xfrm>
          <a:prstGeom prst="rect">
            <a:avLst/>
          </a:prstGeom>
        </p:spPr>
      </p:pic>
      <p:pic>
        <p:nvPicPr>
          <p:cNvPr id="5" name="Рисунок 4" descr="vrach-kartinki-dlya-detey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720080" cy="1078713"/>
          </a:xfrm>
          <a:prstGeom prst="rect">
            <a:avLst/>
          </a:prstGeom>
        </p:spPr>
      </p:pic>
      <p:pic>
        <p:nvPicPr>
          <p:cNvPr id="8" name="Рисунок 7" descr="80_big.jpg"/>
          <p:cNvPicPr>
            <a:picLocks noChangeAspect="1"/>
          </p:cNvPicPr>
          <p:nvPr/>
        </p:nvPicPr>
        <p:blipFill>
          <a:blip r:embed="rId4" cstate="print"/>
          <a:srcRect t="9681" r="9681" b="8421"/>
          <a:stretch>
            <a:fillRect/>
          </a:stretch>
        </p:blipFill>
        <p:spPr>
          <a:xfrm>
            <a:off x="7243370" y="1484784"/>
            <a:ext cx="160808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Ежегодно сюда приезжают значительное количество людей со всего Дальнего Востока, на территории поселка вблизи начала тропинки к источникам вырастает целый палаточный городок. </a:t>
            </a:r>
          </a:p>
          <a:p>
            <a:endParaRPr lang="ru-RU" dirty="0"/>
          </a:p>
        </p:txBody>
      </p:sp>
      <p:pic>
        <p:nvPicPr>
          <p:cNvPr id="4" name="Рисунок 3" descr="SAM_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3"/>
            <a:ext cx="4608511" cy="34563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SAM_2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4128458" cy="3096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AM_2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01008"/>
            <a:ext cx="3744416" cy="28083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50912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МАРШРУТ: 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Южно-Сахалинск - г. Поронайск - пгт. Смирных - пгт. Тымовское - пгт. Ноглики - с. Горячие Ключи - г. Южно- Сахалинск.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ПРОТЯЖЕННОСТЬ МАРШРУТА: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Южно-Сахалинск - Горячие Ключи – Южно-Сахалинск 1 300 км.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СЕЗОН. 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месяцы для поездки: июль - сентябрь.</a:t>
            </a:r>
          </a:p>
        </p:txBody>
      </p:sp>
      <p:pic>
        <p:nvPicPr>
          <p:cNvPr id="3" name="Рисунок 2" descr="sakha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136669" cy="6048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88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Горячие Ключи находятся в одноименном селе, севернее пгт.Ноглик примерно на 30 километров.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611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836712"/>
            <a:ext cx="2048727" cy="13669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2708920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Добраться до Ноглик можно поездом «Южно-Сахалинск – Ноглики» или на автотранспорте –по федеральной трассе, не сворачивая на промысловые дороги, до указателя «Горячие Ключи».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ехать со стороны Охи – то добраться можно или рейсовым автобусом, или опять же на личном автотранспорте. </a:t>
            </a:r>
            <a:r>
              <a:rPr lang="ru-RU" sz="1400" dirty="0" smtClean="0">
                <a:solidFill>
                  <a:srgbClr val="0070C0"/>
                </a:solidFill>
              </a:rPr>
              <a:t> 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Проехать мимо невозможно.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445</TotalTime>
  <Words>536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Горячие источники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Горячие источники</dc:title>
  <dc:creator>admin</dc:creator>
  <cp:lastModifiedBy>Acer</cp:lastModifiedBy>
  <cp:revision>60</cp:revision>
  <dcterms:created xsi:type="dcterms:W3CDTF">2017-05-07T09:47:09Z</dcterms:created>
  <dcterms:modified xsi:type="dcterms:W3CDTF">2018-01-26T07:38:32Z</dcterms:modified>
</cp:coreProperties>
</file>