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  <p:sldId id="258" r:id="rId3"/>
    <p:sldId id="286" r:id="rId4"/>
    <p:sldId id="287" r:id="rId5"/>
    <p:sldId id="296" r:id="rId6"/>
    <p:sldId id="288" r:id="rId7"/>
    <p:sldId id="289" r:id="rId8"/>
    <p:sldId id="307" r:id="rId9"/>
    <p:sldId id="295" r:id="rId10"/>
    <p:sldId id="290" r:id="rId11"/>
    <p:sldId id="291" r:id="rId12"/>
    <p:sldId id="297" r:id="rId13"/>
    <p:sldId id="292" r:id="rId14"/>
    <p:sldId id="293" r:id="rId15"/>
    <p:sldId id="270" r:id="rId16"/>
    <p:sldId id="298" r:id="rId17"/>
    <p:sldId id="294" r:id="rId18"/>
    <p:sldId id="299" r:id="rId19"/>
    <p:sldId id="300" r:id="rId20"/>
    <p:sldId id="281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144000"/>
  <p:embeddedFontLst>
    <p:embeddedFont>
      <p:font typeface="Adine Kirnberg" charset="0"/>
      <p:regular r:id="rId28"/>
    </p:embeddedFont>
    <p:embeddedFont>
      <p:font typeface="Georgia" pitchFamily="18" charset="0"/>
      <p:regular r:id="rId29"/>
      <p:bold r:id="rId30"/>
      <p:italic r:id="rId31"/>
      <p:boldItalic r:id="rId32"/>
    </p:embeddedFont>
    <p:embeddedFont>
      <p:font typeface="Lazy Crazy" charset="0"/>
      <p:regular r:id="rId33"/>
    </p:embeddedFont>
    <p:embeddedFont>
      <p:font typeface="Verdana" pitchFamily="34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000000"/>
    <a:srgbClr val="0000FF"/>
    <a:srgbClr val="00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7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vyj_sneg_na_lugakh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42908" y="-142900"/>
            <a:ext cx="9477344" cy="369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enischeva_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19400" y="2590800"/>
            <a:ext cx="18138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ainting_brush_3_attic_treasure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9078660">
            <a:off x="1627297" y="1866638"/>
            <a:ext cx="1246236" cy="5106723"/>
          </a:xfrm>
          <a:prstGeom prst="rect">
            <a:avLst/>
          </a:prstGeom>
        </p:spPr>
      </p:pic>
      <p:pic>
        <p:nvPicPr>
          <p:cNvPr id="6" name="Рисунок 5" descr="painting_brush_3_attic_treasures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179268">
            <a:off x="1526887" y="2059354"/>
            <a:ext cx="1246236" cy="5106723"/>
          </a:xfrm>
          <a:prstGeom prst="rect">
            <a:avLst/>
          </a:prstGeom>
        </p:spPr>
      </p:pic>
      <p:pic>
        <p:nvPicPr>
          <p:cNvPr id="7" name="Рисунок 6" descr="painting_brush_3_attic_treasures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068576">
            <a:off x="1879170" y="1636555"/>
            <a:ext cx="1182376" cy="5382534"/>
          </a:xfrm>
          <a:prstGeom prst="rect">
            <a:avLst/>
          </a:prstGeom>
        </p:spPr>
      </p:pic>
      <p:pic>
        <p:nvPicPr>
          <p:cNvPr id="9" name="Рисунок 8" descr="Skobee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876800" y="2590800"/>
            <a:ext cx="184912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harlema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48600" y="2590800"/>
            <a:ext cx="18144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62400" y="5181600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u="none" strike="noStrike" kern="1200" cap="none" spc="200" normalizeH="0" noProof="0" dirty="0" smtClean="0">
                <a:ln>
                  <a:noFill/>
                </a:ln>
                <a:effectLst/>
                <a:uLnTx/>
                <a:uFillTx/>
                <a:latin typeface="Adine Kirnberg" pitchFamily="2" charset="0"/>
                <a:ea typeface="+mj-ea"/>
                <a:cs typeface="+mj-cs"/>
              </a:rPr>
              <a:t>Есенин</a:t>
            </a:r>
            <a:endParaRPr kumimoji="0" lang="ru-RU" sz="7200" b="0" u="none" strike="noStrike" kern="1200" cap="none" spc="200" normalizeH="0" noProof="0" dirty="0" smtClean="0">
              <a:ln>
                <a:noFill/>
              </a:ln>
              <a:effectLst/>
              <a:uLnTx/>
              <a:uFillTx/>
              <a:latin typeface="Adine Kirnberg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71600" y="57912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spc="200" dirty="0" smtClean="0">
                <a:effectLst/>
                <a:latin typeface="Adine Kirnberg" pitchFamily="2" charset="0"/>
                <a:ea typeface="+mj-ea"/>
                <a:cs typeface="+mj-cs"/>
              </a:rPr>
              <a:t>в изобразительном искусстве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ранда1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7980" y="603647"/>
            <a:ext cx="6368040" cy="47880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90900" y="5709047"/>
            <a:ext cx="2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«Веранда» </a:t>
            </a:r>
          </a:p>
          <a:p>
            <a:pPr algn="ctr"/>
            <a:r>
              <a:rPr lang="ru-RU" dirty="0" smtClean="0"/>
              <a:t>1971 г.</a:t>
            </a:r>
            <a:endParaRPr lang="ru-RU" dirty="0"/>
          </a:p>
        </p:txBody>
      </p:sp>
      <p:pic>
        <p:nvPicPr>
          <p:cNvPr id="6" name="Рисунок 5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бушкапоэта19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13666" y="603647"/>
            <a:ext cx="6116669" cy="47880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24200" y="5709047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«Избушка поэта» </a:t>
            </a:r>
          </a:p>
          <a:p>
            <a:pPr algn="ctr"/>
            <a:r>
              <a:rPr lang="ru-RU" dirty="0" smtClean="0"/>
              <a:t>1970 г.</a:t>
            </a:r>
          </a:p>
        </p:txBody>
      </p:sp>
      <p:pic>
        <p:nvPicPr>
          <p:cNvPr id="6" name="Рисунок 5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295400"/>
            <a:ext cx="3841838" cy="46482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Калошин  Владимир  Иванович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1371600"/>
            <a:ext cx="3505200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Работая директором Рязанского дома художника, Владимир Иванович посвятил своё творчество Сергею Есенину.</a:t>
            </a:r>
            <a:b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это время родились картины, посвященные Есенину, его лирике, русской природе Родины Есенина.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его живописи главными жанрами стали родная рязанская природа, есенинские места, сюжеты из поэзии и жизни лирика.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Kaloschin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524000"/>
            <a:ext cx="3200400" cy="393491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«Спас-Клепики». 1969 г. Картон, масло; 60х40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3770" y="446822"/>
            <a:ext cx="3756460" cy="5079047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19400" y="5642797"/>
            <a:ext cx="3505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«Спас-Клепики»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Картон,  масло.  1969 г.</a:t>
            </a:r>
            <a:endParaRPr lang="ru-RU" dirty="0"/>
          </a:p>
        </p:txBody>
      </p:sp>
      <p:pic>
        <p:nvPicPr>
          <p:cNvPr id="6" name="Рисунок 5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«Памяти Есенина». 1975 г. Картон, масло; 50х70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1124" y="799237"/>
            <a:ext cx="6061753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0" y="5523637"/>
            <a:ext cx="3048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«Памяти Есенина».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Картон,  масло. 1975 г.</a:t>
            </a:r>
            <a:endParaRPr lang="ru-RU" dirty="0"/>
          </a:p>
        </p:txBody>
      </p:sp>
      <p:pic>
        <p:nvPicPr>
          <p:cNvPr id="7" name="Рисунок 6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Графика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6394050"/>
            <a:ext cx="1600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99970" y="6211669"/>
            <a:ext cx="254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Lazy Crazy" pitchFamily="18" charset="0"/>
              </a:rPr>
              <a:t>Александр </a:t>
            </a:r>
            <a:r>
              <a:rPr lang="ru-RU" b="1" dirty="0" err="1" smtClean="0">
                <a:latin typeface="Lazy Crazy" pitchFamily="18" charset="0"/>
              </a:rPr>
              <a:t>Бакулевский</a:t>
            </a:r>
            <a:endParaRPr lang="ru-RU" b="1" dirty="0" smtClean="0">
              <a:latin typeface="Lazy Crazy" pitchFamily="18" charset="0"/>
            </a:endParaRPr>
          </a:p>
          <a:p>
            <a:pPr algn="ctr"/>
            <a:r>
              <a:rPr lang="ru-RU" b="1" dirty="0" smtClean="0">
                <a:latin typeface="Lazy Crazy" pitchFamily="18" charset="0"/>
              </a:rPr>
              <a:t>«С. Есенин»</a:t>
            </a:r>
            <a:endParaRPr lang="ru-RU" dirty="0">
              <a:latin typeface="Lazy Crazy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1676400"/>
            <a:ext cx="3841838" cy="29718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Валентин  Ежов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1881839"/>
            <a:ext cx="3429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«Черный человек» — вещь глубоко философская, и тут от художника требуется особый подход к творчеству Есенина, тут необходимо постижение глубины его поэмы. Это меня и зацепило».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5dopuaiAyg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600" y="1447799"/>
            <a:ext cx="2743200" cy="412394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28900" y="5892969"/>
            <a:ext cx="3886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«</a:t>
            </a: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Черный человек</a:t>
            </a:r>
            <a:r>
              <a:rPr lang="ru-RU" dirty="0" smtClean="0">
                <a:latin typeface="Georgia" pitchFamily="18" charset="0"/>
              </a:rPr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Ezhov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9144" y="762000"/>
            <a:ext cx="6285713" cy="47520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Ezhov_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2720" y="478971"/>
            <a:ext cx="3718560" cy="531222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1447800"/>
            <a:ext cx="3841838" cy="38100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Константинов  Федор  Денисович</a:t>
            </a:r>
          </a:p>
        </p:txBody>
      </p:sp>
      <p:pic>
        <p:nvPicPr>
          <p:cNvPr id="8" name="Рисунок 7" descr="Konstantinov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66800" y="1447800"/>
            <a:ext cx="2819400" cy="3933063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76800" y="1686262"/>
            <a:ext cx="34290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Любовь к творчеству своего земляка соединилась у Константинова с хорошим знанием породившего его мира русской деревни. Естественно поэтому желание художника сказать языком ксилографии свое слово о Есенине, об его поэзии.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28900" y="5892969"/>
            <a:ext cx="3886200" cy="46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Портрет Сергея Есенина</a:t>
            </a:r>
            <a:endParaRPr lang="ru-RU" b="1" i="1" dirty="0"/>
          </a:p>
        </p:txBody>
      </p:sp>
      <p:pic>
        <p:nvPicPr>
          <p:cNvPr id="6" name="Рисунок 5" descr="Konstantinov-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400" y="457200"/>
            <a:ext cx="4267200" cy="526814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Konstantinov-12.jpg"/>
          <p:cNvPicPr>
            <a:picLocks noChangeAspect="1"/>
          </p:cNvPicPr>
          <p:nvPr/>
        </p:nvPicPr>
        <p:blipFill>
          <a:blip r:embed="rId3" cstate="email"/>
          <a:srcRect l="6755" t="4380" r="5429" b="3650"/>
          <a:stretch>
            <a:fillRect/>
          </a:stretch>
        </p:blipFill>
        <p:spPr>
          <a:xfrm>
            <a:off x="2933700" y="457199"/>
            <a:ext cx="3276600" cy="529296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obeev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1575" y="-18000"/>
            <a:ext cx="9185411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946737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Живопись </a:t>
            </a:r>
            <a:endParaRPr lang="ru-RU" sz="6000" b="1" dirty="0">
              <a:solidFill>
                <a:schemeClr val="bg1"/>
              </a:solidFill>
              <a:effectLst>
                <a:glow rad="228600">
                  <a:schemeClr val="tx1"/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57150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Валерий </a:t>
            </a:r>
            <a:r>
              <a:rPr lang="ru-RU" b="1" dirty="0" err="1" smtClean="0">
                <a:solidFill>
                  <a:schemeClr val="bg1"/>
                </a:solidFill>
                <a:latin typeface="Lazy Crazy" pitchFamily="18" charset="0"/>
              </a:rPr>
              <a:t>Скобеев</a:t>
            </a:r>
            <a:endParaRPr lang="ru-RU" b="1" dirty="0" smtClean="0">
              <a:solidFill>
                <a:schemeClr val="bg1"/>
              </a:solidFill>
              <a:latin typeface="Lazy Crazy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azy Crazy" pitchFamily="18" charset="0"/>
              </a:rPr>
              <a:t>«С. Есенин. Последний поэт деревни»</a:t>
            </a:r>
            <a:endParaRPr lang="ru-RU" b="1" dirty="0">
              <a:solidFill>
                <a:schemeClr val="bg1"/>
              </a:solidFill>
              <a:latin typeface="Lazy Crazy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agankovo_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27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glow rad="228600">
                    <a:schemeClr val="tx1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Скульптура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1447800"/>
            <a:ext cx="3841838" cy="38100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Бичуков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Анатолий  Андреевич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854463"/>
            <a:ext cx="3429000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«Я долго рос до моего Есенина. Мне хотелось найти нетрадиционную композицию, которая бы выразила и грани его лирического дарования, и мятущуюся душу, и накал философских размышлений».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Bichukov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4400" y="1676400"/>
            <a:ext cx="300875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agankovo_02.jpg"/>
          <p:cNvPicPr>
            <a:picLocks noChangeAspect="1"/>
          </p:cNvPicPr>
          <p:nvPr/>
        </p:nvPicPr>
        <p:blipFill>
          <a:blip r:embed="rId2" cstate="email"/>
          <a:srcRect t="33333" b="8696"/>
          <a:stretch>
            <a:fillRect/>
          </a:stretch>
        </p:blipFill>
        <p:spPr>
          <a:xfrm>
            <a:off x="1770192" y="457200"/>
            <a:ext cx="5603616" cy="47160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7400" y="5334000"/>
            <a:ext cx="5029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Надгробие на могиле  Сергея Есенина </a:t>
            </a:r>
            <a:r>
              <a:rPr lang="ru-RU" dirty="0" smtClean="0"/>
              <a:t>(Москва, Ваганьковское кладбище)</a:t>
            </a:r>
            <a:br>
              <a:rPr lang="ru-RU" dirty="0" smtClean="0"/>
            </a:br>
            <a:r>
              <a:rPr lang="ru-RU" dirty="0" smtClean="0"/>
              <a:t>Мрамор, 1986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76500" y="5672831"/>
            <a:ext cx="4191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Памятник С. Есенину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с. Константиново. Бронза, 2007 г.</a:t>
            </a:r>
            <a:endParaRPr lang="ru-RU" dirty="0"/>
          </a:p>
        </p:txBody>
      </p:sp>
      <p:pic>
        <p:nvPicPr>
          <p:cNvPr id="10" name="Рисунок 9" descr="Konstantinovo%2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00325" y="381000"/>
            <a:ext cx="394335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1295400"/>
            <a:ext cx="3841838" cy="45720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Селиванов  Николай  Александрович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295400"/>
            <a:ext cx="3581400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«Есенина я люблю, как все, как русский человек, как крестьянский сын. Есенина нельзя не любить. Я хочу, чтобы в моих работах Есенин был близок каждому русскому человеку. С первого моего знакомства с поэзией Сергея Есенина, я ношу его образ в себе. Чем бы я ни занимался, делаю портреты или композиции, Есенин у меня - путеводная звезда».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Selivanov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4400" y="1447800"/>
            <a:ext cx="2865483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562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 Сергей Есенин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dirty="0" smtClean="0"/>
              <a:t>Мрамор</a:t>
            </a:r>
            <a:endParaRPr lang="ru-RU" dirty="0"/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457200"/>
            <a:ext cx="4355453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8800" y="990600"/>
            <a:ext cx="284045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1066800"/>
            <a:ext cx="3810000" cy="402566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9" name="Рисунок 8" descr="494078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600" y="5715000"/>
            <a:ext cx="3254232" cy="72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8200" y="1524000"/>
            <a:ext cx="335280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Живите так,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вас ведет звезда,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 кущей обновленной сени.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приветствием,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Вас помнящий всегда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Знакомый ваш</a:t>
            </a:r>
          </a:p>
          <a:p>
            <a:pPr algn="r">
              <a:lnSpc>
                <a:spcPts val="2500"/>
              </a:lnSpc>
            </a:pPr>
            <a:r>
              <a:rPr lang="ru-RU" b="1" dirty="0" err="1" smtClean="0">
                <a:latin typeface="Lazy Crazy" pitchFamily="18" charset="0"/>
              </a:rPr>
              <a:t>Сергей Есенин</a:t>
            </a:r>
          </a:p>
        </p:txBody>
      </p:sp>
      <p:pic>
        <p:nvPicPr>
          <p:cNvPr id="11" name="Рисунок 10" descr="Tenischeva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96669"/>
            <a:ext cx="3886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953000" y="5830669"/>
            <a:ext cx="372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Lazy Crazy" pitchFamily="18" charset="0"/>
              </a:rPr>
              <a:t>Тенишева</a:t>
            </a:r>
            <a:r>
              <a:rPr lang="ru-RU" b="1" dirty="0" smtClean="0">
                <a:latin typeface="Lazy Crazy" pitchFamily="18" charset="0"/>
              </a:rPr>
              <a:t>  Екатерина</a:t>
            </a:r>
          </a:p>
          <a:p>
            <a:pPr algn="ctr"/>
            <a:r>
              <a:rPr lang="ru-RU" b="1" dirty="0" smtClean="0">
                <a:latin typeface="Lazy Crazy" pitchFamily="18" charset="0"/>
              </a:rPr>
              <a:t>«Знакомый Ваш, Сергей Есенин...»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itolk9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3600" y="1524000"/>
            <a:ext cx="4876800" cy="42672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62200" y="1905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http://esenin.ru/esenin-v-izobrazitelnom-iskusstve/blog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Информационные  ресурсы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667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http://www.proshkolu.ru/user/behtjanova/blog/82028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3429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http://shteltn.ucoz.ru/load/dopolnitelnyj_material/shkolnikam_ob_iskusstve</a:t>
            </a:r>
            <a:endParaRPr lang="ru-RU" dirty="0"/>
          </a:p>
        </p:txBody>
      </p:sp>
      <p:pic>
        <p:nvPicPr>
          <p:cNvPr id="9" name="Рисунок 8" descr="494078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8400" y="4267200"/>
            <a:ext cx="4429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http://rupoem.ru/esenin/vy-pomnite-vy.aspx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219200"/>
            <a:ext cx="3841838" cy="47520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Акиндинов  Алексей  Петрович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0020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05400" y="1426061"/>
            <a:ext cx="3505199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Родился в 1977 году в Рязани. Окончил Рязанское художественное училище</a:t>
            </a:r>
          </a:p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им. Г.К.Вагнера по специальности живопись.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Позже она воплотилась в серию живописных полотен, посвящённых великому поэту: «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Несказанное, синее, нежное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…», «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Танец смерти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», «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Есенин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», «</a:t>
            </a:r>
            <a:r>
              <a:rPr lang="ru-RU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Есенин и </a:t>
            </a:r>
            <a:r>
              <a:rPr lang="ru-RU" sz="14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Айседора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457200"/>
            <a:ext cx="3472784" cy="5069596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8400" y="5629870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Georgia" pitchFamily="18" charset="0"/>
              </a:rPr>
              <a:t>«</a:t>
            </a: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Несказанное</a:t>
            </a:r>
            <a:r>
              <a:rPr lang="ru-RU" sz="1600" b="1" i="1" dirty="0">
                <a:latin typeface="Georgia" pitchFamily="18" charset="0"/>
                <a:ea typeface="Verdana" pitchFamily="34" charset="0"/>
                <a:cs typeface="Verdana" pitchFamily="34" charset="0"/>
              </a:rPr>
              <a:t>, синее, нежное</a:t>
            </a:r>
            <a:r>
              <a:rPr lang="ru-RU" dirty="0" smtClean="0">
                <a:latin typeface="Georgia" pitchFamily="18" charset="0"/>
              </a:rPr>
              <a:t>…»</a:t>
            </a:r>
            <a:r>
              <a:rPr lang="ru-RU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Холст</a:t>
            </a:r>
            <a:r>
              <a:rPr lang="ru-RU" dirty="0"/>
              <a:t>, </a:t>
            </a:r>
            <a:r>
              <a:rPr lang="ru-RU" dirty="0" smtClean="0"/>
              <a:t>масло.   2003-2004 </a:t>
            </a:r>
            <a:r>
              <a:rPr lang="ru-RU" dirty="0"/>
              <a:t>гг.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283" y="570637"/>
            <a:ext cx="6469435" cy="479315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362200" y="5523637"/>
            <a:ext cx="42723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«Есенин </a:t>
            </a:r>
            <a:r>
              <a:rPr lang="ru-RU" sz="1600" b="1" i="1" dirty="0">
                <a:latin typeface="Georgia" pitchFamily="18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b="1" i="1" dirty="0" err="1" smtClean="0">
                <a:latin typeface="Georgia" pitchFamily="18" charset="0"/>
                <a:ea typeface="Verdana" pitchFamily="34" charset="0"/>
                <a:cs typeface="Verdana" pitchFamily="34" charset="0"/>
              </a:rPr>
              <a:t>Айседора</a:t>
            </a: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Холст</a:t>
            </a:r>
            <a:r>
              <a:rPr lang="ru-RU" dirty="0"/>
              <a:t>, </a:t>
            </a:r>
            <a:r>
              <a:rPr lang="ru-RU" dirty="0" smtClean="0"/>
              <a:t>масло.  2010 г.</a:t>
            </a:r>
            <a:endParaRPr lang="ru-RU" dirty="0"/>
          </a:p>
        </p:txBody>
      </p:sp>
      <p:pic>
        <p:nvPicPr>
          <p:cNvPr id="8" name="Рисунок 7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447800"/>
            <a:ext cx="3841838" cy="41148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Андрей  Шатилов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600" y="1828800"/>
            <a:ext cx="393683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05400" y="1676400"/>
            <a:ext cx="3429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Творчество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Сергея Есенина и его жизнь увлекли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художника после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просмотра всем известного сериала. Прочитав несколько документальных книг, изучив фото и видеоматериалы, у художника сложилось своё представление об облике, характере и судьбе поэта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hatilov_Esenin.jpg"/>
          <p:cNvPicPr>
            <a:picLocks noChangeAspect="1"/>
          </p:cNvPicPr>
          <p:nvPr/>
        </p:nvPicPr>
        <p:blipFill>
          <a:blip r:embed="rId2" cstate="email"/>
          <a:srcRect l="5684" t="4444" r="7643" b="5556"/>
          <a:stretch>
            <a:fillRect/>
          </a:stretch>
        </p:blipFill>
        <p:spPr>
          <a:xfrm>
            <a:off x="2592211" y="418237"/>
            <a:ext cx="3959578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81300" y="5828437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«Есенин. Предчувствие» </a:t>
            </a:r>
            <a:r>
              <a:rPr lang="ru-RU" dirty="0" smtClean="0"/>
              <a:t>Газеты, масло.  2009 г.</a:t>
            </a:r>
            <a:endParaRPr lang="ru-RU" dirty="0"/>
          </a:p>
        </p:txBody>
      </p:sp>
      <p:pic>
        <p:nvPicPr>
          <p:cNvPr id="13" name="Рисунок 12" descr="0_91254_cae277a9_ori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5260538"/>
            <a:ext cx="5772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«Четыре портрета  Есенина» 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Бумага, масло. Работа уникальна своим стилем, напоминающим принцип моментальной фотографии.</a:t>
            </a:r>
            <a:endParaRPr lang="ru-RU" dirty="0"/>
          </a:p>
        </p:txBody>
      </p:sp>
      <p:pic>
        <p:nvPicPr>
          <p:cNvPr id="13" name="Рисунок 12" descr="0_91254_cae277a9_ori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48400" y="5105400"/>
            <a:ext cx="3084286" cy="1905000"/>
          </a:xfrm>
          <a:prstGeom prst="rect">
            <a:avLst/>
          </a:prstGeom>
        </p:spPr>
      </p:pic>
      <p:pic>
        <p:nvPicPr>
          <p:cNvPr id="6" name="Рисунок 5" descr="Shatilov_Esenin-4.jpg"/>
          <p:cNvPicPr>
            <a:picLocks noChangeAspect="1"/>
          </p:cNvPicPr>
          <p:nvPr/>
        </p:nvPicPr>
        <p:blipFill>
          <a:blip r:embed="rId3" cstate="print"/>
          <a:srcRect t="5541" b="70000"/>
          <a:stretch>
            <a:fillRect/>
          </a:stretch>
        </p:blipFill>
        <p:spPr>
          <a:xfrm>
            <a:off x="1447800" y="381000"/>
            <a:ext cx="1692000" cy="2178168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Shatilov_Esenin-4.jpg"/>
          <p:cNvPicPr>
            <a:picLocks noChangeAspect="1"/>
          </p:cNvPicPr>
          <p:nvPr/>
        </p:nvPicPr>
        <p:blipFill>
          <a:blip r:embed="rId3" cstate="print"/>
          <a:srcRect t="28889" b="47778"/>
          <a:stretch>
            <a:fillRect/>
          </a:stretch>
        </p:blipFill>
        <p:spPr>
          <a:xfrm>
            <a:off x="4724400" y="457200"/>
            <a:ext cx="1692000" cy="207796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Shatilov_Esenin-4.jpg"/>
          <p:cNvPicPr>
            <a:picLocks noChangeAspect="1"/>
          </p:cNvPicPr>
          <p:nvPr/>
        </p:nvPicPr>
        <p:blipFill>
          <a:blip r:embed="rId3" cstate="print"/>
          <a:srcRect t="51111" b="24444"/>
          <a:stretch>
            <a:fillRect/>
          </a:stretch>
        </p:blipFill>
        <p:spPr>
          <a:xfrm>
            <a:off x="2438400" y="2895600"/>
            <a:ext cx="1692000" cy="217691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Shatilov_Esenin-4.jpg"/>
          <p:cNvPicPr>
            <a:picLocks noChangeAspect="1"/>
          </p:cNvPicPr>
          <p:nvPr/>
        </p:nvPicPr>
        <p:blipFill>
          <a:blip r:embed="rId3" cstate="print"/>
          <a:srcRect t="74444" b="1111"/>
          <a:stretch>
            <a:fillRect/>
          </a:stretch>
        </p:blipFill>
        <p:spPr>
          <a:xfrm>
            <a:off x="5867400" y="2895600"/>
            <a:ext cx="1692000" cy="217691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101600" dir="12900000" kx="195000" ky="145000" algn="tl" rotWithShape="0">
              <a:schemeClr val="tx1">
                <a:alpha val="38000"/>
              </a:scheme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494078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44884" y="5943600"/>
            <a:ext cx="3254232" cy="720000"/>
          </a:xfrm>
          <a:prstGeom prst="rect">
            <a:avLst/>
          </a:prstGeom>
        </p:spPr>
      </p:pic>
      <p:pic>
        <p:nvPicPr>
          <p:cNvPr id="19" name="Рисунок 18" descr="svitolk9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447800"/>
            <a:ext cx="3841838" cy="4343400"/>
          </a:xfrm>
          <a:prstGeom prst="rect">
            <a:avLst/>
          </a:prstGeom>
          <a:noFill/>
          <a:ln>
            <a:noFill/>
          </a:ln>
          <a:effectLst>
            <a:outerShdw blurRad="76200" dist="165100" dir="19800000" sx="101000" sy="101000" algn="bl" rotWithShape="0">
              <a:srgbClr val="663300">
                <a:alpha val="7000"/>
              </a:srgbClr>
            </a:outerShdw>
            <a:softEdge rad="127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Бурзянцев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Александр   Данилович</a:t>
            </a:r>
          </a:p>
        </p:txBody>
      </p:sp>
      <p:pic>
        <p:nvPicPr>
          <p:cNvPr id="10" name="Рисунок 9" descr="Burzjancev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0600" y="1600200"/>
            <a:ext cx="3048000" cy="352044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chemeClr val="tx1">
                <a:alpha val="46000"/>
              </a:scheme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029200" y="1524000"/>
            <a:ext cx="350520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«Есенинская поэзия очень живописна. У него цвет так и разлит в стихах. Притом не импрессионистический, а ближе к локальному, ближе к народному». Художник много раз бывал на родине Есенина в селе Константиново. Легкость и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песенность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есенинских стихов сказалась в картинах художника. 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535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Adine Kirnberg</vt:lpstr>
      <vt:lpstr>Georgia</vt:lpstr>
      <vt:lpstr>Lazy Crazy</vt:lpstr>
      <vt:lpstr>Verdana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LENA</cp:lastModifiedBy>
  <cp:revision>140</cp:revision>
  <dcterms:created xsi:type="dcterms:W3CDTF">2015-09-29T20:56:11Z</dcterms:created>
  <dcterms:modified xsi:type="dcterms:W3CDTF">2018-01-15T17:40:27Z</dcterms:modified>
</cp:coreProperties>
</file>