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72" r:id="rId6"/>
    <p:sldId id="264" r:id="rId7"/>
    <p:sldId id="265" r:id="rId8"/>
    <p:sldId id="273" r:id="rId9"/>
    <p:sldId id="271" r:id="rId10"/>
    <p:sldId id="274" r:id="rId11"/>
    <p:sldId id="267" r:id="rId12"/>
    <p:sldId id="268" r:id="rId13"/>
    <p:sldId id="269" r:id="rId14"/>
    <p:sldId id="270" r:id="rId15"/>
    <p:sldId id="275" r:id="rId16"/>
  </p:sldIdLst>
  <p:sldSz cx="9144000" cy="6858000" type="screen4x3"/>
  <p:notesSz cx="6858000" cy="9144000"/>
  <p:embeddedFontLst>
    <p:embeddedFont>
      <p:font typeface="CyrillicOld"/>
      <p:bold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Gautami" pitchFamily="34" charset="0"/>
      <p:regular r:id="rId22"/>
      <p:bold r:id="rId23"/>
    </p:embeddedFont>
    <p:embeddedFont>
      <p:font typeface="Lazy Crazy" charset="0"/>
      <p:regular r:id="rId24"/>
    </p:embeddedFont>
    <p:embeddedFont>
      <p:font typeface="Mistral" pitchFamily="66" charset="0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DDDDDD"/>
    <a:srgbClr val="00153E"/>
    <a:srgbClr val="660033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CADA-8139-48DE-9D72-4447C330E834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9C510-038A-48DA-AB3C-0C6060E57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«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Со 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времён старинных, давних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...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»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 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4736" y="5877272"/>
            <a:ext cx="2483768" cy="10081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Бирюкова Оксана, 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Крылова Анна,</a:t>
            </a:r>
          </a:p>
          <a:p>
            <a:r>
              <a:rPr lang="ru-RU" sz="1600" b="1" i="1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10 </a:t>
            </a:r>
            <a:r>
              <a:rPr lang="ru-RU" sz="1600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класс</a:t>
            </a:r>
            <a:endParaRPr lang="ru-RU" sz="1600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pic>
        <p:nvPicPr>
          <p:cNvPr id="5" name="Рисунок 4" descr="maslennitsa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837" y="-142900"/>
            <a:ext cx="9417745" cy="49162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m  (1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2234189" cy="24384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6848" y="4047287"/>
            <a:ext cx="220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Борис Кустодиев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«Масленица», 1916 г.</a:t>
            </a:r>
            <a:endParaRPr lang="ru-RU" b="1" dirty="0">
              <a:latin typeface="Lazy Craz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.Черкашина.Маслениц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8317" y="454169"/>
            <a:ext cx="6647367" cy="484703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55042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А.</a:t>
            </a:r>
            <a:r>
              <a:rPr lang="ru-RU" b="1" dirty="0" smtClean="0">
                <a:solidFill>
                  <a:schemeClr val="bg1"/>
                </a:solidFill>
                <a:latin typeface="Mistral" pitchFamily="66" charset="0"/>
              </a:rPr>
              <a:t>Ч</a:t>
            </a:r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еркашина «Масленица»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От блинов горячих жарко,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Медный самовар пыхтит.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Каждый весел без подарка.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Тройка шумная летит…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347955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… День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субботний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величаво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Посиделками зовут.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Хороводы с песней водят,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гости без конца идут.</a:t>
            </a:r>
          </a:p>
        </p:txBody>
      </p:sp>
      <p:pic>
        <p:nvPicPr>
          <p:cNvPr id="3" name="Рисунок 2" descr="83758775_mas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4664"/>
            <a:ext cx="6480720" cy="484703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56176" y="4046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azy Crazy" pitchFamily="18" charset="0"/>
              </a:rPr>
              <a:t>А. Мырочкина. «Масленица»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335754"/>
            <a:ext cx="3816424" cy="12926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Воскресенье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день прощанья,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Проводы седой зимы.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каждой хате целованья,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Год ждать новой Маслены.</a:t>
            </a:r>
          </a:p>
        </p:txBody>
      </p:sp>
      <p:pic>
        <p:nvPicPr>
          <p:cNvPr id="3" name="Рисунок 2" descr="А. Бруси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020" y="332656"/>
            <a:ext cx="5955961" cy="487029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76056" y="5397023"/>
            <a:ext cx="3816424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Колокольный звон играет,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Всех к заутрене зовёт.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Молодой и старый знает: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Завтра пост в дома придёт.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797152"/>
            <a:ext cx="136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А. Брусилов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373216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После службы в поле выйдут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Все с поклоном казаки.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К Солнцу взор с молитвой вскинут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И попросят по-людски:</a:t>
            </a:r>
          </a:p>
        </p:txBody>
      </p:sp>
      <p:pic>
        <p:nvPicPr>
          <p:cNvPr id="3" name="Рисунок 2" descr="97721_html_441d29dc.jpg"/>
          <p:cNvPicPr>
            <a:picLocks noChangeAspect="1"/>
          </p:cNvPicPr>
          <p:nvPr/>
        </p:nvPicPr>
        <p:blipFill>
          <a:blip r:embed="rId4" cstate="print"/>
          <a:srcRect b="2499"/>
          <a:stretch>
            <a:fillRect/>
          </a:stretch>
        </p:blipFill>
        <p:spPr>
          <a:xfrm>
            <a:off x="1322458" y="404664"/>
            <a:ext cx="649908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88024" y="5373216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Солнце красное, будь щедрым,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поле семена согрей!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Будь, Господь, к нам милосердным: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Землю дождичком полей.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46991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С.Кожин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«Масленица.  Проводы зимы»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lyanica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404664"/>
            <a:ext cx="630794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00192" y="3953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В. </a:t>
            </a:r>
            <a:r>
              <a:rPr lang="ru-RU" b="1" dirty="0" smtClean="0">
                <a:latin typeface="Mistral" pitchFamily="66" charset="0"/>
              </a:rPr>
              <a:t>Т</a:t>
            </a:r>
            <a:r>
              <a:rPr lang="ru-RU" b="1" dirty="0" smtClean="0">
                <a:latin typeface="Lazy Crazy" pitchFamily="18" charset="0"/>
              </a:rPr>
              <a:t>арасов «Масленица»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4452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Дотемна идёт веселье,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Угощается народ,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До звезды до первой чтобы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Всем наесться наперёд.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608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http://www.livemaster.ru/topic/1110781</a:t>
            </a:r>
            <a:r>
              <a:rPr lang="ru-RU" sz="2400" dirty="0" smtClean="0"/>
              <a:t>-</a:t>
            </a:r>
          </a:p>
          <a:p>
            <a:pPr algn="ctr"/>
            <a:r>
              <a:rPr lang="en-US" sz="2400" dirty="0" smtClean="0"/>
              <a:t>maslenitsa-v-</a:t>
            </a:r>
            <a:r>
              <a:rPr lang="en-US" sz="2400" dirty="0" err="1" smtClean="0"/>
              <a:t>kartinah</a:t>
            </a:r>
            <a:r>
              <a:rPr lang="en-US" sz="2400" dirty="0" smtClean="0"/>
              <a:t>-</a:t>
            </a:r>
            <a:r>
              <a:rPr lang="en-US" sz="2400" dirty="0" err="1" smtClean="0"/>
              <a:t>russkih</a:t>
            </a:r>
            <a:r>
              <a:rPr lang="en-US" sz="2400" dirty="0" smtClean="0"/>
              <a:t>-</a:t>
            </a:r>
            <a:r>
              <a:rPr lang="en-US" sz="2400" dirty="0" err="1" smtClean="0"/>
              <a:t>hudozhnikov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https://otvet.mail.ru/question/87640220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834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Информационные ресурсы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034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http://www.mammy-pappy.ru/stihi-o-maslenitse.html</a:t>
            </a: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235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http://muzofon.com/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5148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Со времён старинных, давних</a:t>
            </a:r>
            <a:b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Праздник Солнца к нам спешит.</a:t>
            </a:r>
            <a:b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Он один из самых ранних</a:t>
            </a:r>
            <a:b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окна вешним днём глядит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pic>
        <p:nvPicPr>
          <p:cNvPr id="3" name="Рисунок 2" descr="maslennitsa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641" y="371986"/>
            <a:ext cx="664871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70172" y="404664"/>
            <a:ext cx="221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Борис Кустодиев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«Масленица», 1920 г.</a:t>
            </a:r>
            <a:endParaRPr lang="ru-RU" b="1" dirty="0">
              <a:solidFill>
                <a:schemeClr val="bg1"/>
              </a:solidFill>
              <a:latin typeface="Lazy Craz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slennitsa-kustod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144" y="357166"/>
            <a:ext cx="6685713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43570" y="476672"/>
            <a:ext cx="221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Борис Кустодиев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«Масленица», 1920 г.</a:t>
            </a:r>
            <a:endParaRPr lang="ru-RU" b="1" dirty="0">
              <a:latin typeface="Lazy Craz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429264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Это Масленица мчится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Вдоль по улицам родным.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Пьёт, гуляет вся станица,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Ест блины куском большим: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42926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Со сметаной и нардеком,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 рыбой, мясом и икрой.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Шире праздник с каждым веком,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Не назвать его игрой. 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727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Понедельник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день для встречи,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гости все к друзьям идут.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pic>
        <p:nvPicPr>
          <p:cNvPr id="8" name="Рисунок 7" descr="imag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42198"/>
            <a:ext cx="7056784" cy="5133811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501317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istral" pitchFamily="66" charset="0"/>
              </a:rPr>
              <a:t>Д</a:t>
            </a:r>
            <a:r>
              <a:rPr lang="ru-RU" b="1" dirty="0" smtClean="0">
                <a:latin typeface="Lazy Crazy" pitchFamily="18" charset="0"/>
              </a:rPr>
              <a:t>.А. </a:t>
            </a:r>
            <a:r>
              <a:rPr lang="ru-RU" b="1" i="1" dirty="0" smtClean="0">
                <a:latin typeface="Mistral" pitchFamily="66" charset="0"/>
              </a:rPr>
              <a:t>Х</a:t>
            </a:r>
            <a:r>
              <a:rPr lang="ru-RU" b="1" dirty="0" smtClean="0">
                <a:latin typeface="Lazy Crazy" pitchFamily="18" charset="0"/>
              </a:rPr>
              <a:t>олин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«Масленица»</a:t>
            </a:r>
            <a:endParaRPr lang="ru-RU" b="1" dirty="0">
              <a:latin typeface="Lazy Craz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А во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вторник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песни, пляски.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err="1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Заигрышем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день зовут.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pic>
        <p:nvPicPr>
          <p:cNvPr id="8" name="Рисунок 7" descr="00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107" y="620688"/>
            <a:ext cx="763778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55576" y="478524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Ф.В. Сычков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«Масленица», 1910 г.</a:t>
            </a:r>
            <a:endParaRPr lang="ru-RU" b="1" dirty="0">
              <a:latin typeface="Lazy Craz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среду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стол от угощений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Ломится: ешь, пей, казак!</a:t>
            </a:r>
            <a:endParaRPr lang="ru-RU" b="1" i="1" dirty="0">
              <a:solidFill>
                <a:srgbClr val="002060"/>
              </a:solidFill>
              <a:latin typeface="Trebuchet MS" pitchFamily="34" charset="0"/>
              <a:cs typeface="Gautami" pitchFamily="34" charset="0"/>
            </a:endParaRPr>
          </a:p>
        </p:txBody>
      </p:sp>
      <p:pic>
        <p:nvPicPr>
          <p:cNvPr id="6" name="Рисунок 5" descr="И.Шурихина. Маслениц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046" y="476672"/>
            <a:ext cx="6759909" cy="523347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19872" y="5283546"/>
            <a:ext cx="2232248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>
                <a:latin typeface="Mistral" pitchFamily="66" charset="0"/>
              </a:rPr>
              <a:t>И</a:t>
            </a:r>
            <a:r>
              <a:rPr lang="ru-RU" b="1" dirty="0" smtClean="0">
                <a:latin typeface="Lazy Crazy" pitchFamily="18" charset="0"/>
              </a:rPr>
              <a:t>.Шурихина</a:t>
            </a:r>
          </a:p>
          <a:p>
            <a:pPr algn="ctr">
              <a:lnSpc>
                <a:spcPts val="1500"/>
              </a:lnSpc>
            </a:pPr>
            <a:r>
              <a:rPr lang="ru-RU" b="1" dirty="0" smtClean="0">
                <a:latin typeface="Lazy Crazy" pitchFamily="18" charset="0"/>
              </a:rPr>
              <a:t>«Масленица»</a:t>
            </a:r>
            <a:endParaRPr lang="ru-RU" b="1" dirty="0">
              <a:latin typeface="Lazy Craz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67744" y="2888362"/>
            <a:ext cx="5220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725705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А в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четверг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день примирений...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«Тёщин день» - зовётся так.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Мирится свекровь с снохою,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773003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Тёща зятю руку жмёт.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Споры кум забыл с кумою,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В гости всяк к себе зовёт...</a:t>
            </a:r>
          </a:p>
        </p:txBody>
      </p:sp>
      <p:pic>
        <p:nvPicPr>
          <p:cNvPr id="7" name="Рисунок 6" descr="60-6767-25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131" y="476672"/>
            <a:ext cx="674773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24128" y="548680"/>
            <a:ext cx="222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Mistral" pitchFamily="66" charset="0"/>
              </a:rPr>
              <a:t>Ю</a:t>
            </a:r>
            <a:r>
              <a:rPr lang="ru-RU" b="1" dirty="0" smtClean="0">
                <a:latin typeface="Lazy Crazy" pitchFamily="18" charset="0"/>
              </a:rPr>
              <a:t>. В. Володин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«Масленица», 2010 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67744" y="2888362"/>
            <a:ext cx="5220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rtlib_gallery-125867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5773" y="332656"/>
            <a:ext cx="6212455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68144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А.Шелякин «Масленица»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6203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Хороводы водят девки,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Парни едут на санях.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С яра снежного </a:t>
            </a:r>
            <a:r>
              <a:rPr lang="ru-RU" b="1" i="1" dirty="0" err="1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подлетки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Мчатся с горок на ногах…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 маковский народные гуляния во время маслени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255" y="476672"/>
            <a:ext cx="725949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165100" dist="127000" dir="12900000" sx="98000" sy="98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4766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К. Маковский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«Народные гуляния во время масленицы»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6040" y="5414160"/>
            <a:ext cx="3851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…Ну а в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пятницу</a:t>
            </a: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 - гулянье,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Пир на улицах идёт.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Атамана угощенье...</a:t>
            </a:r>
            <a:b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rebuchet MS" pitchFamily="34" charset="0"/>
                <a:cs typeface="Gautami" pitchFamily="34" charset="0"/>
              </a:rPr>
              <a:t>За столы спешит народ.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217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CyrillicOld</vt:lpstr>
      <vt:lpstr>Trebuchet MS</vt:lpstr>
      <vt:lpstr>Gautami</vt:lpstr>
      <vt:lpstr>Lazy Crazy</vt:lpstr>
      <vt:lpstr>Mistral</vt:lpstr>
      <vt:lpstr>Verdana</vt:lpstr>
      <vt:lpstr>Calibri</vt:lpstr>
      <vt:lpstr>Tahoma</vt:lpstr>
      <vt:lpstr>Тема Office</vt:lpstr>
      <vt:lpstr>«Со времён старинных, давних...»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 времён старинных, давних...»</dc:title>
  <dc:creator>User</dc:creator>
  <cp:lastModifiedBy>LENA</cp:lastModifiedBy>
  <cp:revision>64</cp:revision>
  <dcterms:created xsi:type="dcterms:W3CDTF">2016-03-02T12:23:52Z</dcterms:created>
  <dcterms:modified xsi:type="dcterms:W3CDTF">2018-01-23T20:11:01Z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