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Default Extension="gif" ContentType="image/gif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5" r:id="rId9"/>
    <p:sldId id="264" r:id="rId10"/>
    <p:sldId id="259" r:id="rId11"/>
    <p:sldId id="267" r:id="rId12"/>
    <p:sldId id="268" r:id="rId13"/>
    <p:sldId id="260" r:id="rId14"/>
    <p:sldId id="270" r:id="rId15"/>
    <p:sldId id="269" r:id="rId16"/>
    <p:sldId id="271" r:id="rId17"/>
    <p:sldId id="272" r:id="rId18"/>
    <p:sldId id="275" r:id="rId19"/>
    <p:sldId id="278" r:id="rId20"/>
    <p:sldId id="273" r:id="rId21"/>
    <p:sldId id="276" r:id="rId22"/>
    <p:sldId id="277" r:id="rId23"/>
    <p:sldId id="274" r:id="rId24"/>
  </p:sldIdLst>
  <p:sldSz cx="9144000" cy="6858000" type="screen4x3"/>
  <p:notesSz cx="6858000" cy="9144000"/>
  <p:embeddedFontLst>
    <p:embeddedFont>
      <p:font typeface="Izhitza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CyrillicOld"/>
      <p:bold r:id="rId34"/>
    </p:embeddedFont>
    <p:embeddedFont>
      <p:font typeface="Comic Sans MS" pitchFamily="66" charset="0"/>
      <p:regular r:id="rId35"/>
      <p:bold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45;&#1044;&#1057;&#1054;&#1042;&#1045;&#1058;\&#1055;&#1072;&#1089;&#1093;&#1072;&#1083;&#1100;&#1085;&#1099;&#1077;%20&#1086;&#1090;&#1082;&#1088;&#1099;&#1090;&#1082;&#1080;\Na_Pashu_-_Voskres_-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ftg/post163410537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stranamasterov.ru/node/178529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://ricolor.org/history/rt/pn/pasha/o_pr/otkr/" TargetMode="External"/><Relationship Id="rId5" Type="http://schemas.openxmlformats.org/officeDocument/2006/relationships/hyperlink" Target="http://www.pravmir.ru/istoriya-pasxalnyx-otkrytok-2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90bee_e7fbcaa3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70771">
            <a:off x="-34339" y="4777590"/>
            <a:ext cx="2726806" cy="174619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1657" y="4151224"/>
            <a:ext cx="7880684" cy="202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Izhitza" pitchFamily="82" charset="0"/>
                <a:ea typeface="Calibri" pitchFamily="34" charset="0"/>
                <a:cs typeface="Times New Roman" pitchFamily="18" charset="0"/>
              </a:rPr>
              <a:t>ИСТОРИЯ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Izhitza" pitchFamily="82" charset="0"/>
                <a:ea typeface="Calibri" pitchFamily="34" charset="0"/>
                <a:cs typeface="Times New Roman" pitchFamily="18" charset="0"/>
              </a:rPr>
              <a:t>ПАСХАЛЬНЫХ ОТКРЫТОК</a:t>
            </a:r>
            <a:endParaRPr kumimoji="0" lang="ru-RU" sz="44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Izhitza" pitchFamily="82" charset="0"/>
              <a:cs typeface="Arial" pitchFamily="34" charset="0"/>
            </a:endParaRPr>
          </a:p>
        </p:txBody>
      </p:sp>
      <p:pic>
        <p:nvPicPr>
          <p:cNvPr id="4" name="Na_Pashu_-_Voskres_-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596" y="476672"/>
            <a:ext cx="7272808" cy="1337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 время Первой мировой войны на пасхальные открытки проникли агитационные и военные сюжеты, а в первый послереволюционный год на открытке появилось красное яйцо – как символ нового миропорядка.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4_25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132856"/>
            <a:ext cx="2419498" cy="38495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407px-hristos_voskrese_russian_empire_postca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7847">
            <a:off x="5154435" y="2329156"/>
            <a:ext cx="2448000" cy="360441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Izhitza" pitchFamily="82" charset="0"/>
                <a:ea typeface="Calibri" pitchFamily="34" charset="0"/>
                <a:cs typeface="Times New Roman" pitchFamily="18" charset="0"/>
              </a:rPr>
              <a:t>Нетрадиционная пасхальная открытка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1052736"/>
            <a:ext cx="7272808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дореволюционной открытке нашло отражение</a:t>
            </a:r>
          </a:p>
          <a:p>
            <a:pPr marR="0" indent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транспортного машиностроения.</a:t>
            </a:r>
          </a:p>
        </p:txBody>
      </p:sp>
      <p:pic>
        <p:nvPicPr>
          <p:cNvPr id="6" name="Рисунок 5" descr="untit567led.pn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 rot="331235">
            <a:off x="2046193" y="2348880"/>
            <a:ext cx="5051615" cy="313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91680" y="5830530"/>
            <a:ext cx="5940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Пасхальная открытка «Паровоз»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pic>
        <p:nvPicPr>
          <p:cNvPr id="3" name="Рисунок 2" descr="unt87itled.pn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971600" y="548680"/>
            <a:ext cx="4512071" cy="28455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5949280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Пасхальная открытка «Автомобиль»</a:t>
            </a:r>
          </a:p>
        </p:txBody>
      </p:sp>
      <p:pic>
        <p:nvPicPr>
          <p:cNvPr id="5" name="Рисунок 4" descr="110-580x375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355976" y="2924944"/>
            <a:ext cx="428736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99592" y="560353"/>
            <a:ext cx="7272808" cy="19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Огромное количество почтовых карточек к празднику Пасхи для российского рынка производили в Европе. При этом множество зарубежных иллюстрированных открыток использовали несвойственную русской традиции атрибутику - цыплят и зайцев. Основную же массу составляли черно-белые </a:t>
            </a:r>
            <a:r>
              <a:rPr lang="ru-RU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фотооткрытки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сентиментального содержания. </a:t>
            </a:r>
          </a:p>
        </p:txBody>
      </p:sp>
      <p:pic>
        <p:nvPicPr>
          <p:cNvPr id="7" name="Рисунок 6" descr="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8610">
            <a:off x="1979712" y="2708920"/>
            <a:ext cx="5328592" cy="33463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pic>
        <p:nvPicPr>
          <p:cNvPr id="3" name="Рисунок 2" descr="4-2-1_04-03.jpg"/>
          <p:cNvPicPr>
            <a:picLocks noChangeAspect="1"/>
          </p:cNvPicPr>
          <p:nvPr/>
        </p:nvPicPr>
        <p:blipFill>
          <a:blip r:embed="rId5" cstate="print">
            <a:grayscl/>
            <a:lum/>
          </a:blip>
          <a:stretch>
            <a:fillRect/>
          </a:stretch>
        </p:blipFill>
        <p:spPr>
          <a:xfrm>
            <a:off x="1087135" y="669346"/>
            <a:ext cx="459575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41.jpg"/>
          <p:cNvPicPr>
            <a:picLocks noChangeAspect="1"/>
          </p:cNvPicPr>
          <p:nvPr/>
        </p:nvPicPr>
        <p:blipFill>
          <a:blip r:embed="rId6" cstate="print">
            <a:grayscl/>
            <a:lum bright="10000" contrast="10000"/>
          </a:blip>
          <a:stretch>
            <a:fillRect/>
          </a:stretch>
        </p:blipFill>
        <p:spPr>
          <a:xfrm>
            <a:off x="3995936" y="3212976"/>
            <a:ext cx="469055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4048" y="1843327"/>
            <a:ext cx="3600400" cy="329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открытках, привезенных из Европы, изображались не золотые купола православных храмов, а башенки католических костелов и протестантских кирх, что было не по душе русскому человеку,</a:t>
            </a:r>
          </a:p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поэтому такие открытки</a:t>
            </a:r>
          </a:p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пользовались популярностью в России. </a:t>
            </a:r>
          </a:p>
        </p:txBody>
      </p:sp>
      <p:pic>
        <p:nvPicPr>
          <p:cNvPr id="4" name="Рисунок 3" descr="42634612_1239912748_p12.jpg"/>
          <p:cNvPicPr>
            <a:picLocks noChangeAspect="1"/>
          </p:cNvPicPr>
          <p:nvPr/>
        </p:nvPicPr>
        <p:blipFill>
          <a:blip r:embed="rId5" cstate="print"/>
          <a:srcRect b="9281"/>
          <a:stretch>
            <a:fillRect/>
          </a:stretch>
        </p:blipFill>
        <p:spPr>
          <a:xfrm rot="312672">
            <a:off x="1241873" y="1146785"/>
            <a:ext cx="3242463" cy="45644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220072" y="1289660"/>
            <a:ext cx="338437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После Октябрьской революции 1917 г. большевики запретили празднование Пасхи,</a:t>
            </a:r>
          </a:p>
          <a:p>
            <a:pPr marR="0" lvl="0" indent="0"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сказалось и на</a:t>
            </a:r>
          </a:p>
          <a:p>
            <a:pPr marR="0" lvl="0" indent="0"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выпуске открыток.</a:t>
            </a:r>
            <a:b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Эмигрировали за границу</a:t>
            </a:r>
          </a:p>
          <a:p>
            <a:pPr marR="0" lvl="0" indent="0"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только люди.</a:t>
            </a:r>
          </a:p>
          <a:p>
            <a:pPr marR="0" lvl="0" indent="0"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Карточки с куличами и яйцами также «отправились в эмиграцию» вместе с носителями старых традиций.</a:t>
            </a:r>
          </a:p>
        </p:txBody>
      </p:sp>
      <p:pic>
        <p:nvPicPr>
          <p:cNvPr id="5" name="Рисунок 4" descr="4_3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9638">
            <a:off x="1403648" y="851619"/>
            <a:ext cx="3225800" cy="49911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pic>
        <p:nvPicPr>
          <p:cNvPr id="6" name="Рисунок 5" descr="4_34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666672"/>
            <a:ext cx="293105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07-web1.jpg"/>
          <p:cNvPicPr>
            <a:picLocks noChangeAspect="1"/>
          </p:cNvPicPr>
          <p:nvPr/>
        </p:nvPicPr>
        <p:blipFill>
          <a:blip r:embed="rId6" cstate="print"/>
          <a:srcRect l="2100" r="5501"/>
          <a:stretch>
            <a:fillRect/>
          </a:stretch>
        </p:blipFill>
        <p:spPr>
          <a:xfrm>
            <a:off x="4932040" y="1268760"/>
            <a:ext cx="3168352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71600" y="836712"/>
            <a:ext cx="72008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Последняя пасхальная открытка вышла в 1917 году.</a:t>
            </a:r>
          </a:p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фоне лучей восходящего солнца и красного пасхального яйца протягивают друг другу руки солдат и рабочий. </a:t>
            </a:r>
          </a:p>
        </p:txBody>
      </p:sp>
      <p:pic>
        <p:nvPicPr>
          <p:cNvPr id="6" name="Рисунок 5" descr="2-5-12_1917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 rot="282427">
            <a:off x="3284583" y="2426533"/>
            <a:ext cx="2574835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71600" y="692696"/>
            <a:ext cx="7308304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Советская власть прекращает выпуск пасхальных открыток, но полностью вытравить из народа память о воскресшем Христе не получилось - православные находили в киосках советские открытки со старыми символами праздника - детьми и цыплятами и писали заветное </a:t>
            </a:r>
            <a:r>
              <a:rPr lang="ru-RU" sz="20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«Христос </a:t>
            </a:r>
            <a:r>
              <a:rPr lang="ru-RU" sz="2000" dirty="0" err="1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воскресе</a:t>
            </a:r>
            <a:r>
              <a:rPr lang="ru-RU" sz="20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!» </a:t>
            </a: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обороте. </a:t>
            </a:r>
          </a:p>
        </p:txBody>
      </p:sp>
      <p:pic>
        <p:nvPicPr>
          <p:cNvPr id="7" name="Рисунок 6" descr="2-5-12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872" y="2852936"/>
            <a:ext cx="4267200" cy="28590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2-5-12-6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 t="44750" b="8001"/>
          <a:stretch>
            <a:fillRect/>
          </a:stretch>
        </p:blipFill>
        <p:spPr>
          <a:xfrm rot="464601">
            <a:off x="5786147" y="3046569"/>
            <a:ext cx="268941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475656" y="2637502"/>
            <a:ext cx="6821137" cy="3618979"/>
            <a:chOff x="1619672" y="2472043"/>
            <a:chExt cx="7205637" cy="3822977"/>
          </a:xfrm>
        </p:grpSpPr>
        <p:pic>
          <p:nvPicPr>
            <p:cNvPr id="4" name="Рисунок 3" descr="3-2-1_04-03.jpg"/>
            <p:cNvPicPr>
              <a:picLocks noChangeAspect="1"/>
            </p:cNvPicPr>
            <p:nvPr/>
          </p:nvPicPr>
          <p:blipFill>
            <a:blip r:embed="rId4" cstate="print"/>
            <a:srcRect l="2428" t="1675" r="2637" b="2260"/>
            <a:stretch>
              <a:fillRect/>
            </a:stretch>
          </p:blipFill>
          <p:spPr>
            <a:xfrm>
              <a:off x="1619672" y="2636912"/>
              <a:ext cx="2448272" cy="34683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88900" dist="114300" dir="12900000" kx="195000" ky="145000" algn="tl" rotWithShape="0">
                <a:schemeClr val="bg1">
                  <a:lumMod val="50000"/>
                  <a:alpha val="30000"/>
                </a:scheme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Рисунок 7" descr="4_25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83921">
              <a:off x="6511181" y="2472043"/>
              <a:ext cx="2314128" cy="3456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88900" dist="114300" dir="12900000" kx="195000" ky="145000" algn="tl" rotWithShape="0">
                <a:schemeClr val="bg1">
                  <a:lumMod val="50000"/>
                  <a:alpha val="30000"/>
                </a:scheme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" name="Рисунок 4" descr="2816632_bolshaya3.jpg"/>
            <p:cNvPicPr>
              <a:picLocks noChangeAspect="1"/>
            </p:cNvPicPr>
            <p:nvPr/>
          </p:nvPicPr>
          <p:blipFill>
            <a:blip r:embed="rId6" cstate="print"/>
            <a:srcRect b="7653"/>
            <a:stretch>
              <a:fillRect/>
            </a:stretch>
          </p:blipFill>
          <p:spPr>
            <a:xfrm rot="440979">
              <a:off x="4135115" y="2839021"/>
              <a:ext cx="2401373" cy="3455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88900" dist="114300" dir="12900000" kx="195000" ky="145000" algn="tl" rotWithShape="0">
                <a:schemeClr val="bg1">
                  <a:lumMod val="50000"/>
                  <a:alpha val="30000"/>
                </a:scheme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375108"/>
            <a:ext cx="6768752" cy="19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Много десятилетий подряд накануне Пасхи тысячи пасхальных открыток несли поздравления со Светлым днем к тем, кого люди не могли поздравить лично.</a:t>
            </a:r>
          </a:p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yrillicOld" pitchFamily="2" charset="0"/>
                <a:ea typeface="Verdana" pitchFamily="34" charset="0"/>
                <a:cs typeface="Verdana" pitchFamily="34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yrillicOld" pitchFamily="2" charset="0"/>
                <a:ea typeface="Verdana" pitchFamily="34" charset="0"/>
                <a:cs typeface="Verdana" pitchFamily="34" charset="0"/>
              </a:rPr>
              <a:t>Христос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yrillicOld" pitchFamily="2" charset="0"/>
                <a:ea typeface="Verdana" pitchFamily="34" charset="0"/>
                <a:cs typeface="Verdana" pitchFamily="34" charset="0"/>
              </a:rPr>
              <a:t>воскресе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yrillicOld" pitchFamily="2" charset="0"/>
                <a:ea typeface="Verdana" pitchFamily="34" charset="0"/>
                <a:cs typeface="Verdana" pitchFamily="34" charset="0"/>
              </a:rPr>
              <a:t>!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yrillicOld" pitchFamily="2" charset="0"/>
                <a:ea typeface="Verdana" pitchFamily="34" charset="0"/>
                <a:cs typeface="Verdana" pitchFamily="34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 этими словами радости и любви люди спешили поделиться со своими родными и близкими, которые оказались далеко в праздничные дни.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11960" y="4653136"/>
            <a:ext cx="45365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9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День Пасхи дарит свет надежды!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9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Пусть будет жизнь полна чудес!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9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И пусть любовь согреет сердце!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rgbClr val="9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Тепла в душе! Христос Воскрес!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8486" y="260648"/>
            <a:ext cx="2727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Izhitza" pitchFamily="82" charset="0"/>
                <a:ea typeface="Calibri" pitchFamily="34" charset="0"/>
                <a:cs typeface="Times New Roman" pitchFamily="18" charset="0"/>
              </a:rPr>
              <a:t>Традиция жива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600" y="980728"/>
            <a:ext cx="7200800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Сегодня традиция пасхальных открыток возрождается.</a:t>
            </a:r>
          </a:p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Вновь на красочных открытках сияет радостное</a:t>
            </a:r>
          </a:p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«Христос </a:t>
            </a:r>
            <a:r>
              <a:rPr lang="ru-RU" sz="2000" dirty="0" err="1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воскресе</a:t>
            </a:r>
            <a:r>
              <a:rPr lang="ru-RU" sz="20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!» </a:t>
            </a: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и, как и раньше, радуются горящим свечам пушистые цыплята и дети.</a:t>
            </a:r>
          </a:p>
        </p:txBody>
      </p:sp>
      <p:pic>
        <p:nvPicPr>
          <p:cNvPr id="10" name="Рисунок 9" descr="0_a6af9_3fc7126_orig.png"/>
          <p:cNvPicPr>
            <a:picLocks noChangeAspect="1"/>
          </p:cNvPicPr>
          <p:nvPr/>
        </p:nvPicPr>
        <p:blipFill>
          <a:blip r:embed="rId5" cstate="print"/>
          <a:srcRect r="50000"/>
          <a:stretch>
            <a:fillRect/>
          </a:stretch>
        </p:blipFill>
        <p:spPr>
          <a:xfrm>
            <a:off x="899592" y="1988840"/>
            <a:ext cx="2880320" cy="4249133"/>
          </a:xfrm>
          <a:prstGeom prst="rect">
            <a:avLst/>
          </a:prstGeom>
        </p:spPr>
      </p:pic>
      <p:pic>
        <p:nvPicPr>
          <p:cNvPr id="7" name="Рисунок 6" descr="0_a6af9_3fc7126_orig.png"/>
          <p:cNvPicPr>
            <a:picLocks noChangeAspect="1"/>
          </p:cNvPicPr>
          <p:nvPr/>
        </p:nvPicPr>
        <p:blipFill>
          <a:blip r:embed="rId5" cstate="print"/>
          <a:srcRect l="50000" t="20990"/>
          <a:stretch>
            <a:fillRect/>
          </a:stretch>
        </p:blipFill>
        <p:spPr>
          <a:xfrm>
            <a:off x="5724128" y="2276872"/>
            <a:ext cx="2016224" cy="23500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pic>
        <p:nvPicPr>
          <p:cNvPr id="4" name="Рисунок 3" descr="22deb1015b49ee5988c2267ee28aec4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052736"/>
            <a:ext cx="2952328" cy="47016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00561470_003148fee901aa6643c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10517">
            <a:off x="5121911" y="1681076"/>
            <a:ext cx="3151136" cy="464769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pic>
        <p:nvPicPr>
          <p:cNvPr id="5" name="Рисунок 4" descr="pasha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21008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t1@ab4150ba-2ccf-4686-bf1f-19b59a764d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068960"/>
            <a:ext cx="430207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17848" y="1332439"/>
            <a:ext cx="73083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http://www.pravmir.ru/istoriya-pasxalnyx-otkrytok-2/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http://ricolor.org/history/rt/pn/pasha/o_pr/otkr/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http://stranamasterov.ru/node/178529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http://www.liveinternet.ru/users/ftg/post163410537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http://iplayer.fm/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  <a:hlinkClick r:id="rId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83671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Информационные ресурсы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8331" y="260648"/>
            <a:ext cx="5027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zhitza" pitchFamily="82" charset="0"/>
                <a:ea typeface="Calibri" pitchFamily="34" charset="0"/>
                <a:cs typeface="Times New Roman" pitchFamily="18" charset="0"/>
              </a:rPr>
              <a:t>Русская пасхальная открытка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zhitza" pitchFamily="82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5596" y="764704"/>
            <a:ext cx="7272808" cy="22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Первые пасхальные открытки в России появились в 1898 г.</a:t>
            </a:r>
          </a:p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Они были иллюстрированы «весенними» акварелями русского писателя и художника Н.Н. Карамзина.</a:t>
            </a:r>
          </a:p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Выпустило открытки издательство при московской православной общине Святой Евгении. Опыт оказался удачным, открытки охотно раскупали, отправляли по почте, использовали для украшения дома к празднику и бережно хранили.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92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2046134" y="3210874"/>
            <a:ext cx="4918169" cy="30984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1600" y="597543"/>
            <a:ext cx="7200800" cy="16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дореволюционные годы в больших количествах выпускались открытки с оригиналов работ известных художников. </a:t>
            </a:r>
          </a:p>
          <a:p>
            <a:pPr marR="0" indent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были картины Бориса </a:t>
            </a:r>
            <a:r>
              <a:rPr lang="ru-RU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Кустодиева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Николая </a:t>
            </a:r>
            <a:r>
              <a:rPr lang="ru-RU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Пимоненко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Мстислава </a:t>
            </a:r>
            <a:r>
              <a:rPr lang="ru-RU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Добужинского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Владимира Лебедева, </a:t>
            </a:r>
          </a:p>
          <a:p>
            <a:pPr marR="0" indent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Михаила Гермашева и других художников.</a:t>
            </a:r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8080">
            <a:off x="2317645" y="2542878"/>
            <a:ext cx="4766016" cy="31128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95736" y="594928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«Пасхальный стол», Борис Кустодиев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pic>
        <p:nvPicPr>
          <p:cNvPr id="7" name="Рисунок 6" descr="unti7878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0869">
            <a:off x="1334775" y="1183947"/>
            <a:ext cx="6474451" cy="40394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95736" y="558924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«Пасха», Михаил Гермашев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220072" y="2216538"/>
            <a:ext cx="3384376" cy="19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42F2F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Художники также создавали иллюстрации специально для пасхальных открыток:</a:t>
            </a:r>
          </a:p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42F2F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дореволюционной России выпускались открытки по эскизам Ивана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42F2F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Билибина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42F2F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un6titled.pn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 rot="282928">
            <a:off x="1557639" y="728248"/>
            <a:ext cx="3004781" cy="48527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580526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«Кулич-город»,  Иван </a:t>
            </a:r>
            <a:r>
              <a:rPr lang="ru-RU" sz="1600" dirty="0" err="1" smtClean="0">
                <a:solidFill>
                  <a:srgbClr val="002060"/>
                </a:solidFill>
                <a:latin typeface="CyrillicOld" pitchFamily="2" charset="0"/>
                <a:ea typeface="Verdana" pitchFamily="34" charset="0"/>
                <a:cs typeface="Verdana" pitchFamily="34" charset="0"/>
              </a:rPr>
              <a:t>Билибин</a:t>
            </a:r>
            <a:endParaRPr lang="ru-RU" sz="1600" dirty="0" smtClean="0">
              <a:solidFill>
                <a:srgbClr val="002060"/>
              </a:solidFill>
              <a:latin typeface="CyrillicOld" pitchFamily="2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764704"/>
            <a:ext cx="72008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Особенное место среди дореволюционных пасхальных открыток занимают открытки, созданные художницей Елизаветой </a:t>
            </a:r>
            <a:r>
              <a:rPr lang="ru-RU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Бём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Главные действующие лица её открыток – дети,</a:t>
            </a:r>
          </a:p>
          <a:p>
            <a:pPr marR="0" indent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открытках часто есть присказка, поучительная или поздравительная надпись.</a:t>
            </a:r>
          </a:p>
        </p:txBody>
      </p:sp>
      <p:pic>
        <p:nvPicPr>
          <p:cNvPr id="4" name="Рисунок 3" descr="unt7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7960">
            <a:off x="2048375" y="2840989"/>
            <a:ext cx="5047250" cy="313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802160"/>
            <a:ext cx="72008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Была целая серия пасхальных открыток Елизаветы </a:t>
            </a:r>
            <a:r>
              <a:rPr lang="ru-RU" sz="1600" dirty="0" err="1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Бём</a:t>
            </a:r>
            <a:endParaRPr lang="ru-RU" sz="1600" dirty="0" smtClean="0">
              <a:solidFill>
                <a:srgbClr val="342F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участием черных силуэтов.  Придумка художницы обеспечивала её работам мгновенное узнавание. Иван Крамской писал о чёрных силуэтах </a:t>
            </a:r>
            <a:r>
              <a:rPr lang="ru-RU" sz="1600" dirty="0" err="1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Бём</a:t>
            </a:r>
            <a:r>
              <a:rPr lang="ru-RU" sz="1600" dirty="0" smtClean="0">
                <a:solidFill>
                  <a:srgbClr val="342F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«И что за совершенство были эти силуэты! В них угадывалось даже выражение на лицах маленьких чернышей». </a:t>
            </a:r>
          </a:p>
        </p:txBody>
      </p:sp>
      <p:pic>
        <p:nvPicPr>
          <p:cNvPr id="4" name="Рисунок 3" descr="unti12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7624">
            <a:off x="2190750" y="3130131"/>
            <a:ext cx="4762500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f875_719927a8_orig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284984"/>
            <a:ext cx="1800200" cy="3502334"/>
          </a:xfrm>
          <a:prstGeom prst="rect">
            <a:avLst/>
          </a:prstGeom>
        </p:spPr>
      </p:pic>
      <p:pic>
        <p:nvPicPr>
          <p:cNvPr id="3" name="Рисунок 2" descr="христос воскресе дореволюционная открытка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 rot="302742">
            <a:off x="2002404" y="3072935"/>
            <a:ext cx="5139192" cy="3096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dist="114300" dir="12900000" kx="195000" ky="145000" algn="tl" rotWithShape="0">
              <a:schemeClr val="bg1">
                <a:lumMod val="50000"/>
                <a:alpha val="30000"/>
              </a:scheme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04118" y="260648"/>
            <a:ext cx="65357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Izhitza" pitchFamily="82" charset="0"/>
                <a:ea typeface="Calibri" pitchFamily="34" charset="0"/>
                <a:cs typeface="Times New Roman" pitchFamily="18" charset="0"/>
              </a:rPr>
              <a:t>Традиционная российская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Izhitza" pitchFamily="82" charset="0"/>
                <a:ea typeface="Calibri" pitchFamily="34" charset="0"/>
                <a:cs typeface="Times New Roman" pitchFamily="18" charset="0"/>
              </a:rPr>
              <a:t>дореволюционная пасхальная открытка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7604" y="1443767"/>
            <a:ext cx="7128792" cy="13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Традиционные атрибуты российской дореволюционной открытки – пасхальные яйца, куличи, храмы, цветы,</a:t>
            </a:r>
          </a:p>
          <a:p>
            <a:pPr lvl="0"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взрослые и дети, поздравляющие друг друга с праздником, цветущие ветви вербы.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589</Words>
  <Application>Microsoft Office PowerPoint</Application>
  <PresentationFormat>Экран (4:3)</PresentationFormat>
  <Paragraphs>56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Izhitza</vt:lpstr>
      <vt:lpstr>Calibri</vt:lpstr>
      <vt:lpstr>Times New Roman</vt:lpstr>
      <vt:lpstr>Verdana</vt:lpstr>
      <vt:lpstr>CyrillicOld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104</cp:revision>
  <dcterms:created xsi:type="dcterms:W3CDTF">2016-04-12T07:07:49Z</dcterms:created>
  <dcterms:modified xsi:type="dcterms:W3CDTF">2018-01-22T16:18:31Z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