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2" r:id="rId6"/>
    <p:sldId id="270" r:id="rId7"/>
    <p:sldId id="263" r:id="rId8"/>
    <p:sldId id="264" r:id="rId9"/>
    <p:sldId id="265" r:id="rId10"/>
    <p:sldId id="274" r:id="rId11"/>
    <p:sldId id="269" r:id="rId12"/>
  </p:sldIdLst>
  <p:sldSz cx="9144000" cy="6858000" type="screen4x3"/>
  <p:notesSz cx="6858000" cy="9144000"/>
  <p:embeddedFontLst>
    <p:embeddedFont>
      <p:font typeface="Izhitsa" pitchFamily="2" charset="0"/>
      <p:regular r:id="rId14"/>
    </p:embeddedFont>
    <p:embeddedFont>
      <p:font typeface="Constantia" pitchFamily="18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6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5" autoAdjust="0"/>
    <p:restoredTop sz="94654" autoAdjust="0"/>
  </p:normalViewPr>
  <p:slideViewPr>
    <p:cSldViewPr>
      <p:cViewPr varScale="1">
        <p:scale>
          <a:sx n="106" d="100"/>
          <a:sy n="106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69B07-64C2-4CFB-912C-0FD1CD467CB8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CC9-1A9C-4FEB-B333-76624A28A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CCC9-1A9C-4FEB-B333-76624A28A19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ка.jpg"/>
          <p:cNvPicPr>
            <a:picLocks noChangeAspect="1"/>
          </p:cNvPicPr>
          <p:nvPr/>
        </p:nvPicPr>
        <p:blipFill>
          <a:blip r:embed="rId3" cstate="print"/>
          <a:srcRect l="31100" t="6951" r="15351"/>
          <a:stretch>
            <a:fillRect/>
          </a:stretch>
        </p:blipFill>
        <p:spPr>
          <a:xfrm>
            <a:off x="683568" y="188640"/>
            <a:ext cx="2592288" cy="3378350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bevel/>
          </a:ln>
        </p:spPr>
      </p:pic>
      <p:sp>
        <p:nvSpPr>
          <p:cNvPr id="2" name="Прямоугольник 1"/>
          <p:cNvSpPr/>
          <p:nvPr/>
        </p:nvSpPr>
        <p:spPr>
          <a:xfrm>
            <a:off x="4067944" y="809992"/>
            <a:ext cx="5076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onstantia" panose="02030602050306030303" pitchFamily="18" charset="0"/>
              </a:rPr>
              <a:t>Как много в старых улочках Коломны Тайны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Как много в них тепла и доброты,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Как будто наши предки постарались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Через века отдать нам часть своей души.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Люблю я старые домишки,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Резьбу под крышей, ставни у окон,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Смотрю на них, и будто оживают,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Картины давних лет,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Прошедших в городе моём.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Родные, милые края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Как много в вас любви и ласки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А сколько света, сколько красок …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Как дивны, зори, дни и вечера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Люблю бродить по берегу реки,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Вдыхая аромат целебных трав,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По тихим улочкам ходить,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Взывая к памяти истории рассказ,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Соборы, церкви и монастыри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Открыты нам для очищения души. </a:t>
            </a:r>
            <a:endParaRPr lang="ru-RU" i="1" dirty="0"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2504" y="6114782"/>
            <a:ext cx="2069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Татьяна  Львова</a:t>
            </a:r>
            <a:endParaRPr lang="ru-RU" sz="1600" b="1" i="1" dirty="0">
              <a:solidFill>
                <a:srgbClr val="64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pic>
        <p:nvPicPr>
          <p:cNvPr id="4" name="Рисунок 3" descr="img_1486.jpg"/>
          <p:cNvPicPr>
            <a:picLocks noChangeAspect="1"/>
          </p:cNvPicPr>
          <p:nvPr/>
        </p:nvPicPr>
        <p:blipFill>
          <a:blip r:embed="rId4" cstate="print"/>
          <a:srcRect l="7251" t="8001" r="10625" b="8001"/>
          <a:stretch>
            <a:fillRect/>
          </a:stretch>
        </p:blipFill>
        <p:spPr>
          <a:xfrm>
            <a:off x="251520" y="3861048"/>
            <a:ext cx="3660835" cy="2808312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bevel/>
          </a:ln>
        </p:spPr>
      </p:pic>
      <p:sp>
        <p:nvSpPr>
          <p:cNvPr id="5" name="Прямоугольник 4"/>
          <p:cNvSpPr/>
          <p:nvPr/>
        </p:nvSpPr>
        <p:spPr>
          <a:xfrm>
            <a:off x="4214810" y="142852"/>
            <a:ext cx="4683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Старые улочки Коломны</a:t>
            </a:r>
          </a:p>
        </p:txBody>
      </p:sp>
      <p:pic>
        <p:nvPicPr>
          <p:cNvPr id="6" name="Рисунок 5" descr="stariygorod_450x600.jpg"/>
          <p:cNvPicPr>
            <a:picLocks noChangeAspect="1"/>
          </p:cNvPicPr>
          <p:nvPr/>
        </p:nvPicPr>
        <p:blipFill>
          <a:blip r:embed="rId5" cstate="print"/>
          <a:srcRect l="3801" t="3801" r="3801" b="2751"/>
          <a:stretch>
            <a:fillRect/>
          </a:stretch>
        </p:blipFill>
        <p:spPr>
          <a:xfrm>
            <a:off x="755576" y="188640"/>
            <a:ext cx="2520280" cy="3398559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bevel/>
          </a:ln>
        </p:spPr>
      </p:pic>
      <p:pic>
        <p:nvPicPr>
          <p:cNvPr id="7" name="Рисунок 6" descr="classic_600x405.jpg"/>
          <p:cNvPicPr>
            <a:picLocks noChangeAspect="1"/>
          </p:cNvPicPr>
          <p:nvPr/>
        </p:nvPicPr>
        <p:blipFill>
          <a:blip r:embed="rId6" cstate="print"/>
          <a:srcRect l="15035" t="5201" r="3696" b="9401"/>
          <a:stretch>
            <a:fillRect/>
          </a:stretch>
        </p:blipFill>
        <p:spPr>
          <a:xfrm>
            <a:off x="251520" y="3933056"/>
            <a:ext cx="3654701" cy="2592288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beve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71800" y="620688"/>
            <a:ext cx="4176464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Над Коломною – колокольный звон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У земли сегодня бессонница –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Это вновь весна занимает трон.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Оживает старая звонница –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Над Коломною колокольный звон.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Ты земля моя, Богом данная,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И родство с тобой у меня в крови;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Ты, земля моя, осиянная,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Невозможно жить без твоей любви.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Отвори окно – бег весны ускорь –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Птичьи песни в небе рождаются!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Над Россиею свет весенних зорь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В куполах церквей отражается.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5949280"/>
            <a:ext cx="2469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Алевтина Бондаренко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33265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800000"/>
                </a:solidFill>
                <a:latin typeface="Izhitsa"/>
              </a:rPr>
              <a:t>Город</a:t>
            </a:r>
            <a:endParaRPr lang="ru-RU" sz="3200" dirty="0">
              <a:solidFill>
                <a:srgbClr val="800000"/>
              </a:solidFill>
              <a:latin typeface="Izhits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027735"/>
            <a:ext cx="4572000" cy="45615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Мой город, заколдованный и старый,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укрыт в пыли; и спит который год,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похожий на готический комод,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забытый кем-то в лавке антиквара.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И там, среди богатого товара,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невидимый паук молчанье вьёт;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стоит хрусталь, и теплится киот,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мерцают медью латы самоваров…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Зубцы Кремля в тени затаены,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но кружево венцов его резных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зажжётся позолотой на рассвете.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Мой город стар и в дрёму погружён.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Не трогайте его – он видит сон,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ведущий в глубину Тысячелетья.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5589240"/>
            <a:ext cx="2065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Роман</a:t>
            </a:r>
            <a:r>
              <a:rPr lang="ru-RU" sz="1600" b="1" i="1" dirty="0" smtClean="0">
                <a:solidFill>
                  <a:srgbClr val="640000"/>
                </a:solidFill>
                <a:latin typeface="Constantia" panose="02030602050306030303" pitchFamily="18" charset="0"/>
              </a:rPr>
              <a:t>  </a:t>
            </a:r>
            <a:r>
              <a:rPr lang="ru-RU" sz="1600" b="1" i="1" dirty="0" err="1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Славацкий</a:t>
            </a:r>
            <a:r>
              <a:rPr lang="ru-RU" sz="1600" b="1" i="1" dirty="0" smtClean="0">
                <a:solidFill>
                  <a:srgbClr val="640000"/>
                </a:solidFill>
                <a:latin typeface="Constantia" panose="02030602050306030303" pitchFamily="18" charset="0"/>
              </a:rPr>
              <a:t> </a:t>
            </a:r>
          </a:p>
        </p:txBody>
      </p:sp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638708"/>
            <a:ext cx="3381375" cy="2533650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bevel/>
          </a:ln>
        </p:spPr>
      </p:pic>
      <p:pic>
        <p:nvPicPr>
          <p:cNvPr id="9" name="Рисунок 8" descr="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560" y="3356992"/>
            <a:ext cx="3419475" cy="2562225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bevel/>
          </a:ln>
        </p:spPr>
      </p:pic>
      <p:sp>
        <p:nvSpPr>
          <p:cNvPr id="23" name="Прямоугольник 22"/>
          <p:cNvSpPr/>
          <p:nvPr/>
        </p:nvSpPr>
        <p:spPr>
          <a:xfrm>
            <a:off x="1187624" y="6021288"/>
            <a:ext cx="2322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Коломенский кремль</a:t>
            </a:r>
          </a:p>
          <a:p>
            <a:pPr algn="ctr"/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1525 – 1531 годы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33265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В Коломне </a:t>
            </a:r>
            <a:endParaRPr lang="ru-RU" sz="3200" dirty="0">
              <a:solidFill>
                <a:srgbClr val="800000"/>
              </a:solidFill>
              <a:latin typeface="Izhitsa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980728"/>
            <a:ext cx="4464496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Ничего я не знаю, что помню,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А что помню – о том не слыхал!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Закачусь я в родную Коломну,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В колыбель моих самых начал!               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Да по ветхим пройдусь переулкам,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Вдоль обрыва, над древней рекой,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Где в пустеющем сумраке гулком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Разливается зябкий покой.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Постою пред Успенским собором,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И порывом скользнёт вдоль виска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Грустный воздух Отчизны, в котором –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Настоялись века и века!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И я, словно причастный к ним тоже,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Что – то смутное в сердце храня,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Вдруг почувствую вздрогнувшей кожей – </a:t>
            </a:r>
          </a:p>
          <a:p>
            <a:pPr>
              <a:lnSpc>
                <a:spcPts val="250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Как они – сквозь меня, сквозь меня! </a:t>
            </a:r>
            <a:endParaRPr lang="ru-RU" i="1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64288" y="6237312"/>
            <a:ext cx="1770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Олег</a:t>
            </a:r>
            <a:r>
              <a:rPr lang="ru-RU" sz="1600" b="1" i="1" dirty="0" smtClean="0">
                <a:solidFill>
                  <a:srgbClr val="640000"/>
                </a:solidFill>
                <a:latin typeface="Constantia" panose="02030602050306030303" pitchFamily="18" charset="0"/>
              </a:rPr>
              <a:t> </a:t>
            </a:r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Кочетков</a:t>
            </a:r>
            <a:r>
              <a:rPr lang="ru-RU" sz="1600" b="1" i="1" dirty="0" smtClean="0">
                <a:solidFill>
                  <a:srgbClr val="640000"/>
                </a:solidFill>
                <a:latin typeface="Constantia" panose="02030602050306030303" pitchFamily="18" charset="0"/>
              </a:rPr>
              <a:t> </a:t>
            </a:r>
            <a:endParaRPr lang="ru-RU" sz="1600" b="1" i="1" dirty="0">
              <a:solidFill>
                <a:srgbClr val="640000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Рисунок 4" descr="297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25037"/>
            <a:ext cx="3672408" cy="5224243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bevel/>
          </a:ln>
        </p:spPr>
      </p:pic>
      <p:sp>
        <p:nvSpPr>
          <p:cNvPr id="6" name="Прямоугольник 5"/>
          <p:cNvSpPr/>
          <p:nvPr/>
        </p:nvSpPr>
        <p:spPr>
          <a:xfrm>
            <a:off x="581487" y="6084585"/>
            <a:ext cx="3438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Успенский Кафедральный собор</a:t>
            </a:r>
          </a:p>
          <a:p>
            <a:pPr algn="ctr"/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1379 год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4008" y="1217140"/>
            <a:ext cx="4248472" cy="39185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i="1" dirty="0" smtClean="0">
                <a:latin typeface="Constantia" panose="02030602050306030303" pitchFamily="18" charset="0"/>
              </a:rPr>
              <a:t>...Где на четырех высоких лапах 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Колокольни звонкие бока 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Поднялись, где в поле мятный запах, 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И гуляют маки в красных шляпах, 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И течет московская река, - 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Все бревенчато, </a:t>
            </a:r>
            <a:r>
              <a:rPr lang="ru-RU" i="1" dirty="0" err="1" smtClean="0">
                <a:latin typeface="Constantia" panose="02030602050306030303" pitchFamily="18" charset="0"/>
              </a:rPr>
              <a:t>дощато</a:t>
            </a:r>
            <a:r>
              <a:rPr lang="ru-RU" i="1" dirty="0" smtClean="0">
                <a:latin typeface="Constantia" panose="02030602050306030303" pitchFamily="18" charset="0"/>
              </a:rPr>
              <a:t>, гнуто... 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Полноценно цедится минута 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На часах песочных. Этот сад 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Всех садов и всех лесов дремучей, 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И над ним, как над бездонной кручей, 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Солнца древнего из сизой тучи 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Пристален и нежен долгий взгляд.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76672"/>
            <a:ext cx="2906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Под Коломной </a:t>
            </a:r>
            <a:endParaRPr lang="ru-RU" sz="3200" dirty="0">
              <a:solidFill>
                <a:srgbClr val="800000"/>
              </a:solidFill>
              <a:latin typeface="Izhitsa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5229200"/>
            <a:ext cx="1789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Анна</a:t>
            </a:r>
            <a:r>
              <a:rPr lang="ru-RU" sz="1600" b="1" i="1" dirty="0" smtClean="0">
                <a:solidFill>
                  <a:srgbClr val="640000"/>
                </a:solidFill>
                <a:latin typeface="Constantia" panose="02030602050306030303" pitchFamily="18" charset="0"/>
              </a:rPr>
              <a:t> </a:t>
            </a:r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Ахматова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1943 год</a:t>
            </a:r>
          </a:p>
        </p:txBody>
      </p:sp>
      <p:pic>
        <p:nvPicPr>
          <p:cNvPr id="10" name="Рисунок 9" descr="p18_staryiygor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3672408" cy="4896544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bevel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5877272"/>
            <a:ext cx="2990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Улочки «старой» Коломны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1908121"/>
            <a:ext cx="4104456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err="1" smtClean="0">
                <a:latin typeface="Constantia" panose="02030602050306030303" pitchFamily="18" charset="0"/>
              </a:rPr>
              <a:t>Белорученька</a:t>
            </a:r>
            <a:r>
              <a:rPr lang="ru-RU" i="1" dirty="0" smtClean="0">
                <a:latin typeface="Constantia" panose="02030602050306030303" pitchFamily="18" charset="0"/>
              </a:rPr>
              <a:t> моя, чернокнижница...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Невидимка, двойник, пересмешник,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Что ты прячешься в черных кустах,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То забьешься в дырявый скворечник,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То мелькнешь на погибших крестах,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То кричишь из Маринкиной башни: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«Я сегодня вернулась домой.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Полюбуйтесь, родимые пашни,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Что за это случилось со мной…»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4932457"/>
            <a:ext cx="1836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Анна  Ахматова</a:t>
            </a:r>
          </a:p>
          <a:p>
            <a:pPr algn="ctr"/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1940</a:t>
            </a:r>
          </a:p>
        </p:txBody>
      </p:sp>
      <p:pic>
        <p:nvPicPr>
          <p:cNvPr id="5" name="Рисунок 4" descr="img29.jpg"/>
          <p:cNvPicPr>
            <a:picLocks noChangeAspect="1"/>
          </p:cNvPicPr>
          <p:nvPr/>
        </p:nvPicPr>
        <p:blipFill>
          <a:blip r:embed="rId3" cstate="print"/>
          <a:srcRect b="2546"/>
          <a:stretch>
            <a:fillRect/>
          </a:stretch>
        </p:blipFill>
        <p:spPr>
          <a:xfrm>
            <a:off x="539552" y="620688"/>
            <a:ext cx="3600400" cy="5417488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bevel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6237312"/>
            <a:ext cx="206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Маринкина башня</a:t>
            </a:r>
            <a:endParaRPr lang="ru-RU" sz="1600" b="1" i="1" dirty="0">
              <a:solidFill>
                <a:srgbClr val="64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76672"/>
            <a:ext cx="3039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Поздний ответ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1404065"/>
            <a:ext cx="1898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М. И. Цветаевой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3616274" cy="4824536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bevel/>
          </a:ln>
        </p:spPr>
      </p:pic>
      <p:pic>
        <p:nvPicPr>
          <p:cNvPr id="4" name="Рисунок 3" descr="img_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8174" y="1052736"/>
            <a:ext cx="3616274" cy="4824536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bevel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188640"/>
            <a:ext cx="371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Взгляд через века </a:t>
            </a:r>
            <a:endParaRPr lang="ru-RU" sz="3200" dirty="0">
              <a:solidFill>
                <a:srgbClr val="800000"/>
              </a:solidFill>
              <a:latin typeface="Izhitsa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021288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Ахматова смотрела на Коломну через бойницы Маринкиной башни</a:t>
            </a:r>
            <a:endParaRPr lang="ru-RU" sz="1600" b="1" i="1" dirty="0">
              <a:solidFill>
                <a:srgbClr val="64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6021288"/>
            <a:ext cx="4499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А этого видеть она не могла</a:t>
            </a:r>
          </a:p>
          <a:p>
            <a:pPr algn="ctr"/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Ледовый дворец появился совсем недавно</a:t>
            </a:r>
            <a:endParaRPr lang="ru-RU" sz="1600" b="1" i="1" dirty="0">
              <a:solidFill>
                <a:srgbClr val="64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titled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836712"/>
            <a:ext cx="2808312" cy="52413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928" y="1052736"/>
            <a:ext cx="4896544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onstantia" panose="02030602050306030303" pitchFamily="18" charset="0"/>
              </a:rPr>
              <a:t>Один лишь день палящего июля: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тридцать шестой, зажатый страхом год.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Но вот – заклятья Вечности коснулись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багряной арки Пятницких ворот;</a:t>
            </a:r>
          </a:p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onstantia" panose="02030602050306030303" pitchFamily="18" charset="0"/>
              </a:rPr>
              <a:t>и особняк с изысканным фронтоном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не памятником стал, а просто фоном.</a:t>
            </a:r>
          </a:p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onstantia" panose="02030602050306030303" pitchFamily="18" charset="0"/>
              </a:rPr>
              <a:t>Всего лишь час в кремле, в его ограде!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Но этот миг, прошедший сквозь века,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заговорит «Сожжённою тетрадью»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и отзовётся трауром «Венка»…</a:t>
            </a:r>
          </a:p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onstantia" panose="02030602050306030303" pitchFamily="18" charset="0"/>
              </a:rPr>
              <a:t>Так встретились: наш Город, славой полный,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и тайной облечённый – человек…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Но этот летний день –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Коломна помнит,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слагая строки в каменный ковчег.</a:t>
            </a:r>
            <a:endParaRPr lang="ru-RU" i="1" dirty="0"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114782"/>
            <a:ext cx="3707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Мемориальная доска в Коломне </a:t>
            </a:r>
            <a:endParaRPr lang="ru-RU" sz="1600" b="1" i="1" dirty="0">
              <a:solidFill>
                <a:srgbClr val="64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5805264"/>
            <a:ext cx="1789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Анна Ахматова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1936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30550" y="-23450"/>
            <a:ext cx="6192688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Памятники</a:t>
            </a:r>
          </a:p>
          <a:p>
            <a:pPr algn="ctr"/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Анне Ахматовой</a:t>
            </a:r>
            <a:endParaRPr lang="ru-RU" sz="3200" dirty="0">
              <a:solidFill>
                <a:srgbClr val="800000"/>
              </a:solidFill>
              <a:latin typeface="Izhitsa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lomn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4067280" cy="3168352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bevel/>
          </a:ln>
        </p:spPr>
      </p:pic>
      <p:sp>
        <p:nvSpPr>
          <p:cNvPr id="3" name="Прямоугольник 2"/>
          <p:cNvSpPr/>
          <p:nvPr/>
        </p:nvSpPr>
        <p:spPr>
          <a:xfrm>
            <a:off x="4716016" y="1988840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onstantia" panose="02030602050306030303" pitchFamily="18" charset="0"/>
              </a:rPr>
              <a:t>По той дороге, где Донской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Вел рать великую когда-то,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Где ветер помнит супостата,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Где месяц желтый и рогатый, -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Я шла, как в глубине морской...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Шиповник так благоухал,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Что даже превратился в слово,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И встретить я была готова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Моей судьбы девятый вал.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085184"/>
            <a:ext cx="3707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Мемориальная доска в Коломне </a:t>
            </a:r>
            <a:endParaRPr lang="ru-RU" sz="1600" b="1" i="1" dirty="0">
              <a:solidFill>
                <a:srgbClr val="64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4581128"/>
            <a:ext cx="1849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Анна  Ахматова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1956</a:t>
            </a:r>
            <a:endParaRPr lang="ru-RU" sz="1600" b="1" i="1" dirty="0">
              <a:solidFill>
                <a:srgbClr val="64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571480"/>
            <a:ext cx="28969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По той </a:t>
            </a:r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дороге,</a:t>
            </a:r>
          </a:p>
          <a:p>
            <a:pPr algn="ctr"/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где </a:t>
            </a:r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Донской…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64288" y="5085184"/>
            <a:ext cx="1723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Олег Кочетков</a:t>
            </a:r>
            <a:endParaRPr lang="ru-RU" sz="1600" b="1" i="1" dirty="0">
              <a:solidFill>
                <a:srgbClr val="64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556792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onstantia" panose="02030602050306030303" pitchFamily="18" charset="0"/>
              </a:rPr>
              <a:t>И снова озябшие клёны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Листвой облепили ограду.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Окраиной древней Коломны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Пройду, на скамейку присяду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Над тёмной, холодной рекою,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Где лодки торчат на приколе,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Почувствую ветер щекою,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Увижу </a:t>
            </a:r>
            <a:r>
              <a:rPr lang="ru-RU" i="1" dirty="0" err="1" smtClean="0">
                <a:latin typeface="Constantia" panose="02030602050306030303" pitchFamily="18" charset="0"/>
              </a:rPr>
              <a:t>Бобрёнево</a:t>
            </a:r>
            <a:r>
              <a:rPr lang="ru-RU" i="1" dirty="0" smtClean="0">
                <a:latin typeface="Constantia" panose="02030602050306030303" pitchFamily="18" charset="0"/>
              </a:rPr>
              <a:t>, поле.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И вспомню, как кони Батыя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Храпели, топтали посевы.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Столетья, годины крутые,</a:t>
            </a:r>
            <a:br>
              <a:rPr lang="ru-RU" i="1" dirty="0" smtClean="0">
                <a:latin typeface="Constantia" panose="02030602050306030303" pitchFamily="18" charset="0"/>
              </a:rPr>
            </a:br>
            <a:r>
              <a:rPr lang="ru-RU" i="1" dirty="0" smtClean="0">
                <a:latin typeface="Constantia" panose="02030602050306030303" pitchFamily="18" charset="0"/>
              </a:rPr>
              <a:t>Отважные пращуры, где вы?...</a:t>
            </a:r>
            <a:endParaRPr lang="ru-RU" i="1" dirty="0"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285728"/>
            <a:ext cx="4071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Шумит</a:t>
            </a:r>
          </a:p>
          <a:p>
            <a:pPr algn="ctr"/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над </a:t>
            </a:r>
            <a:r>
              <a:rPr lang="ru-RU" sz="3200" dirty="0" smtClean="0">
                <a:solidFill>
                  <a:srgbClr val="800000"/>
                </a:solidFill>
                <a:latin typeface="Izhitsa" pitchFamily="2" charset="0"/>
              </a:rPr>
              <a:t>Коломною ветер…</a:t>
            </a:r>
            <a:endParaRPr lang="ru-RU" sz="3200" dirty="0">
              <a:solidFill>
                <a:srgbClr val="800000"/>
              </a:solidFill>
              <a:latin typeface="Izhitsa" pitchFamily="2" charset="0"/>
            </a:endParaRPr>
          </a:p>
        </p:txBody>
      </p:sp>
      <p:pic>
        <p:nvPicPr>
          <p:cNvPr id="6" name="Рисунок 5" descr="bobrenev1_600x416.jpg"/>
          <p:cNvPicPr>
            <a:picLocks noChangeAspect="1"/>
          </p:cNvPicPr>
          <p:nvPr/>
        </p:nvPicPr>
        <p:blipFill>
          <a:blip r:embed="rId3" cstate="print"/>
          <a:srcRect l="22595" t="9111" r="3696" b="10474"/>
          <a:stretch>
            <a:fillRect/>
          </a:stretch>
        </p:blipFill>
        <p:spPr>
          <a:xfrm>
            <a:off x="323528" y="1556792"/>
            <a:ext cx="4474260" cy="3384376"/>
          </a:xfrm>
          <a:prstGeom prst="rect">
            <a:avLst/>
          </a:prstGeom>
          <a:noFill/>
          <a:ln w="63500" cap="rnd">
            <a:solidFill>
              <a:schemeClr val="bg1">
                <a:lumMod val="65000"/>
              </a:schemeClr>
            </a:solidFill>
            <a:bevel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5229200"/>
            <a:ext cx="3340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err="1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Бобренев</a:t>
            </a:r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 мужской монастырь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5589240"/>
            <a:ext cx="964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64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onstantia" panose="02030602050306030303" pitchFamily="18" charset="0"/>
              </a:rPr>
              <a:t>1381 год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444</Words>
  <Application>WPS Presentation</Application>
  <PresentationFormat>Экран (4:3)</PresentationFormat>
  <Paragraphs>101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Izhitsa</vt:lpstr>
      <vt:lpstr>Constantia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75</cp:revision>
  <dcterms:created xsi:type="dcterms:W3CDTF">2018-01-11T08:44:12Z</dcterms:created>
  <dcterms:modified xsi:type="dcterms:W3CDTF">2018-01-30T21:02:28Z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  <property fmtid="{D5CDD505-2E9C-101B-9397-08002B2CF9AE}" pid="3" name="_MarkAsFinal">
    <vt:bool>true</vt:bool>
  </property>
</Properties>
</file>