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gif" ContentType="image/gif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2"/>
  </p:notesMasterIdLst>
  <p:handoutMasterIdLst>
    <p:handoutMasterId r:id="rId13"/>
  </p:handoutMasterIdLst>
  <p:sldIdLst>
    <p:sldId id="283" r:id="rId2"/>
    <p:sldId id="286" r:id="rId3"/>
    <p:sldId id="290" r:id="rId4"/>
    <p:sldId id="291" r:id="rId5"/>
    <p:sldId id="295" r:id="rId6"/>
    <p:sldId id="300" r:id="rId7"/>
    <p:sldId id="301" r:id="rId8"/>
    <p:sldId id="292" r:id="rId9"/>
    <p:sldId id="293" r:id="rId10"/>
    <p:sldId id="294" r:id="rId11"/>
  </p:sldIdLst>
  <p:sldSz cx="9144000" cy="6858000" type="screen4x3"/>
  <p:notesSz cx="6858000" cy="9144000"/>
  <p:defaultTextStyle>
    <a:defPPr>
      <a:defRPr lang="ru-RU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 xmlns="">
          <a:srgbClr val="FF0000"/>
        </p14:laserClr>
      </p:ext>
      <p:ext uri="{2FDB2607-1784-4EEB-B798-7EB5836EED8A}">
        <p14:showMediaCtrls xmlns:p14="http://schemas.microsoft.com/office/powerpoint/2010/main" xmlns="" val="1"/>
      </p:ext>
    </p:extLst>
  </p:showPr>
  <p:clrMru>
    <a:srgbClr val="990000"/>
    <a:srgbClr val="FF6699"/>
    <a:srgbClr val="FF9966"/>
    <a:srgbClr val="FFFF00"/>
    <a:srgbClr val="000066"/>
    <a:srgbClr val="660066"/>
    <a:srgbClr val="9966FF"/>
    <a:srgbClr val="FFCC00"/>
  </p:clrMru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 vertBarState="maximized" horzBarState="maximized">
    <p:restoredLeft sz="15620"/>
    <p:restoredTop sz="55507" autoAdjust="0"/>
  </p:normalViewPr>
  <p:slideViewPr>
    <p:cSldViewPr>
      <p:cViewPr>
        <p:scale>
          <a:sx n="100" d="100"/>
          <a:sy n="100" d="100"/>
        </p:scale>
        <p:origin x="-504" y="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notesMaster" Target="notesMasters/notesMaster1.xml"/><Relationship Id="rId17" Type="http://schemas.openxmlformats.org/officeDocument/2006/relationships/tableStyles" Target="tableStyles.xml"/><Relationship Id="rId2" Type="http://schemas.openxmlformats.org/officeDocument/2006/relationships/slide" Target="slides/slide1.xml"/><Relationship Id="rId16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viewProps" Target="viewProp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866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867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C6180EEC-4593-48C7-80DE-1E1D0A5C957E}" type="datetimeFigureOut">
              <a:rPr lang="ru-RU"/>
              <a:pPr>
                <a:defRPr/>
              </a:pPr>
              <a:t>31.01.2018</a:t>
            </a:fld>
            <a:endParaRPr lang="ru-RU"/>
          </a:p>
        </p:txBody>
      </p:sp>
      <p:sp>
        <p:nvSpPr>
          <p:cNvPr id="36868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6869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6742BFE3-3B6B-484F-BC3B-45CC469E849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3814916782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842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3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086D0466-CC0D-4CE1-B45A-6E2273F37754}" type="datetimeFigureOut">
              <a:rPr lang="ru-RU"/>
              <a:pPr>
                <a:defRPr/>
              </a:pPr>
              <a:t>31.01.2018</a:t>
            </a:fld>
            <a:endParaRPr lang="ru-RU"/>
          </a:p>
        </p:txBody>
      </p:sp>
      <p:sp>
        <p:nvSpPr>
          <p:cNvPr id="1331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3584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noProof="0" smtClean="0"/>
              <a:t>Образец текста</a:t>
            </a:r>
          </a:p>
          <a:p>
            <a:pPr lvl="1"/>
            <a:r>
              <a:rPr lang="ru-RU" noProof="0" smtClean="0"/>
              <a:t>Второй уровень</a:t>
            </a:r>
          </a:p>
          <a:p>
            <a:pPr lvl="2"/>
            <a:r>
              <a:rPr lang="ru-RU" noProof="0" smtClean="0"/>
              <a:t>Третий уровень</a:t>
            </a:r>
          </a:p>
          <a:p>
            <a:pPr lvl="3"/>
            <a:r>
              <a:rPr lang="ru-RU" noProof="0" smtClean="0"/>
              <a:t>Четвертый уровень</a:t>
            </a:r>
          </a:p>
          <a:p>
            <a:pPr lvl="4"/>
            <a:r>
              <a:rPr lang="ru-RU" noProof="0" smtClean="0"/>
              <a:t>Пятый уровень</a:t>
            </a:r>
          </a:p>
        </p:txBody>
      </p:sp>
      <p:sp>
        <p:nvSpPr>
          <p:cNvPr id="35846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35847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>
                <a:latin typeface="Calibri" pitchFamily="34" charset="0"/>
              </a:defRPr>
            </a:lvl1pPr>
          </a:lstStyle>
          <a:p>
            <a:pPr>
              <a:defRPr/>
            </a:pPr>
            <a:fld id="{A15865FC-FB87-4FBC-8F36-366D35069D55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xmlns="" val="2940897825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Calibri" pitchFamily="34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34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7347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632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5632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ru-RU" smtClean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ED763C4-CB47-4B43-A853-5C629E3FFC9A}" type="datetimeFigureOut">
              <a:rPr lang="ru-RU"/>
              <a:pPr>
                <a:defRPr/>
              </a:pPr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2B969D4-32E0-4DB2-A105-9E52595653A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9DCA397-B012-4332-8A04-31A08C31714F}" type="datetimeFigureOut">
              <a:rPr lang="ru-RU"/>
              <a:pPr>
                <a:defRPr/>
              </a:pPr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34E7B56-A1F3-47D7-8842-6AC3F08B4F1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722CE3-B6F6-47B9-984B-10F07BA3C116}" type="datetimeFigureOut">
              <a:rPr lang="ru-RU"/>
              <a:pPr>
                <a:defRPr/>
              </a:pPr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AE7DC8E-FEE1-4ED7-83EF-427A56607AE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44886308-6CBE-4F0F-B881-9A594D9C4E71}" type="datetimeFigureOut">
              <a:rPr lang="ru-RU"/>
              <a:pPr>
                <a:defRPr/>
              </a:pPr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C9B9BB-8634-4B49-BB7B-59A874C8834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D93CCF0-DD21-4134-954E-6449AA974E64}" type="datetimeFigureOut">
              <a:rPr lang="ru-RU"/>
              <a:pPr>
                <a:defRPr/>
              </a:pPr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D818E24-EDC8-4221-ABFD-94899BC3D0EF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1A15301-C6D9-487D-8076-12768DFE4CC8}" type="datetimeFigureOut">
              <a:rPr lang="ru-RU"/>
              <a:pPr>
                <a:defRPr/>
              </a:pPr>
              <a:t>31.01.2018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9B41B63-8972-4C1D-A6A2-B60FCEA77864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7CB9541-5D3A-43BC-AACB-28FAC34D54C6}" type="datetimeFigureOut">
              <a:rPr lang="ru-RU"/>
              <a:pPr>
                <a:defRPr/>
              </a:pPr>
              <a:t>31.01.2018</a:t>
            </a:fld>
            <a:endParaRPr lang="ru-RU"/>
          </a:p>
        </p:txBody>
      </p:sp>
      <p:sp>
        <p:nvSpPr>
          <p:cNvPr id="8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9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04ADD2B-0144-4298-B37A-E265692F62A1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597091FE-CF23-4944-A71A-02AD00374CB3}" type="datetimeFigureOut">
              <a:rPr lang="ru-RU"/>
              <a:pPr>
                <a:defRPr/>
              </a:pPr>
              <a:t>31.01.2018</a:t>
            </a:fld>
            <a:endParaRPr lang="ru-RU"/>
          </a:p>
        </p:txBody>
      </p:sp>
      <p:sp>
        <p:nvSpPr>
          <p:cNvPr id="4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5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7FC16D2-2038-482B-B73E-356FCD04A35C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8098DE5-E5E5-47FD-A792-BEF704624D15}" type="datetimeFigureOut">
              <a:rPr lang="ru-RU"/>
              <a:pPr>
                <a:defRPr/>
              </a:pPr>
              <a:t>31.01.2018</a:t>
            </a:fld>
            <a:endParaRPr lang="ru-RU"/>
          </a:p>
        </p:txBody>
      </p:sp>
      <p:sp>
        <p:nvSpPr>
          <p:cNvPr id="3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4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E494759-4417-4DFE-A7AE-EB63CC2335E8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B83BD93-0E70-4E37-96A3-3152324836E5}" type="datetimeFigureOut">
              <a:rPr lang="ru-RU"/>
              <a:pPr>
                <a:defRPr/>
              </a:pPr>
              <a:t>31.01.2018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6683247-08BA-4939-9145-95C5643417BA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 rtlCol="0">
            <a:normAutofit/>
          </a:bodyPr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ru-RU" noProof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9EF4502-3193-4B7D-917D-DFBE51DD2C39}" type="datetimeFigureOut">
              <a:rPr lang="ru-RU"/>
              <a:pPr>
                <a:defRPr/>
              </a:pPr>
              <a:t>31.01.2018</a:t>
            </a:fld>
            <a:endParaRPr lang="ru-RU"/>
          </a:p>
        </p:txBody>
      </p:sp>
      <p:sp>
        <p:nvSpPr>
          <p:cNvPr id="6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7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F05CEF99-2561-4F94-9AF6-1E234C379AC2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66FF99"/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lin ang="135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Заголовок 1"/>
          <p:cNvSpPr>
            <a:spLocks noGrp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заголовка</a:t>
            </a:r>
          </a:p>
        </p:txBody>
      </p:sp>
      <p:sp>
        <p:nvSpPr>
          <p:cNvPr id="1027" name="Текст 2"/>
          <p:cNvSpPr>
            <a:spLocks noGrp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CAF902C4-5D06-48BC-9E07-E49DC7D3B973}" type="datetimeFigureOut">
              <a:rPr lang="ru-RU"/>
              <a:pPr>
                <a:defRPr/>
              </a:pPr>
              <a:t>31.01.2018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fontAlgn="auto">
              <a:spcBef>
                <a:spcPts val="0"/>
              </a:spcBef>
              <a:spcAft>
                <a:spcPts val="0"/>
              </a:spcAft>
              <a:defRPr sz="1200">
                <a:solidFill>
                  <a:schemeClr val="tx1">
                    <a:tint val="75000"/>
                  </a:schemeClr>
                </a:solidFill>
                <a:latin typeface="+mn-lt"/>
              </a:defRPr>
            </a:lvl1pPr>
          </a:lstStyle>
          <a:p>
            <a:pPr>
              <a:defRPr/>
            </a:pPr>
            <a:fld id="{1785CA70-A01C-4E2C-8F13-B971E0E95676}" type="slidenum">
              <a:rPr lang="ru-RU"/>
              <a:pPr>
                <a:defRPr/>
              </a:pPr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9" r:id="rId1"/>
    <p:sldLayoutId id="2147483658" r:id="rId2"/>
    <p:sldLayoutId id="2147483657" r:id="rId3"/>
    <p:sldLayoutId id="2147483656" r:id="rId4"/>
    <p:sldLayoutId id="2147483655" r:id="rId5"/>
    <p:sldLayoutId id="2147483654" r:id="rId6"/>
    <p:sldLayoutId id="2147483653" r:id="rId7"/>
    <p:sldLayoutId id="2147483652" r:id="rId8"/>
    <p:sldLayoutId id="2147483651" r:id="rId9"/>
    <p:sldLayoutId id="2147483650" r:id="rId10"/>
    <p:sldLayoutId id="2147483649" r:id="rId11"/>
  </p:sldLayoutIdLst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1"/>
          </a:solidFill>
          <a:latin typeface="Calibri" pitchFamily="34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Font typeface="Arial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gif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Relationship Id="rId4" Type="http://schemas.openxmlformats.org/officeDocument/2006/relationships/image" Target="../media/image2.png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4.jpe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5.jpeg"/><Relationship Id="rId4" Type="http://schemas.openxmlformats.org/officeDocument/2006/relationships/image" Target="../media/image7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513" name="Rectangle 9"/>
          <p:cNvSpPr>
            <a:spLocks noChangeArrowheads="1"/>
          </p:cNvSpPr>
          <p:nvPr/>
        </p:nvSpPr>
        <p:spPr bwMode="auto">
          <a:xfrm>
            <a:off x="4643438" y="2276475"/>
            <a:ext cx="3024187" cy="2160588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99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ru-RU"/>
          </a:p>
        </p:txBody>
      </p:sp>
      <p:sp>
        <p:nvSpPr>
          <p:cNvPr id="12" name="Равнобедренный треугольник 11"/>
          <p:cNvSpPr>
            <a:spLocks noChangeArrowheads="1"/>
          </p:cNvSpPr>
          <p:nvPr/>
        </p:nvSpPr>
        <p:spPr bwMode="auto">
          <a:xfrm>
            <a:off x="642910" y="214290"/>
            <a:ext cx="7848600" cy="1774825"/>
          </a:xfrm>
          <a:prstGeom prst="triangle">
            <a:avLst>
              <a:gd name="adj" fmla="val 50917"/>
            </a:avLst>
          </a:prstGeom>
          <a:gradFill rotWithShape="1">
            <a:gsLst>
              <a:gs pos="0">
                <a:srgbClr val="FF8EBA"/>
              </a:gs>
              <a:gs pos="100000">
                <a:srgbClr val="FF8EBA">
                  <a:gamma/>
                  <a:shade val="46275"/>
                  <a:invGamma/>
                </a:srgbClr>
              </a:gs>
            </a:gsLst>
            <a:path path="shape">
              <a:fillToRect l="50000" t="50000" r="50000" b="50000"/>
            </a:path>
          </a:gradFill>
          <a:ln w="25400" algn="ctr">
            <a:solidFill>
              <a:srgbClr val="BC2665"/>
            </a:solidFill>
            <a:miter lim="800000"/>
            <a:headEnd/>
            <a:tailEnd/>
          </a:ln>
        </p:spPr>
        <p:txBody>
          <a:bodyPr anchor="ctr"/>
          <a:lstStyle/>
          <a:p>
            <a:pPr algn="ctr"/>
            <a:r>
              <a:rPr lang="ru-RU" b="1" dirty="0" smtClean="0">
                <a:solidFill>
                  <a:schemeClr val="bg1"/>
                </a:solidFill>
                <a:effectLst>
                  <a:outerShdw blurRad="38100" dist="38100" dir="2700000" algn="tl">
                    <a:srgbClr val="000000"/>
                  </a:outerShdw>
                </a:effectLst>
                <a:cs typeface="Arial" charset="0"/>
              </a:rPr>
              <a:t>Дополнительный раздел образовательной программы дошкольного образования</a:t>
            </a:r>
            <a:endParaRPr lang="ru-RU" b="1" dirty="0">
              <a:solidFill>
                <a:schemeClr val="bg1"/>
              </a:solidFill>
              <a:effectLst>
                <a:outerShdw blurRad="38100" dist="38100" dir="2700000" algn="tl">
                  <a:srgbClr val="000000"/>
                </a:outerShdw>
              </a:effectLst>
              <a:cs typeface="Arial" charset="0"/>
            </a:endParaRPr>
          </a:p>
        </p:txBody>
      </p:sp>
      <p:sp>
        <p:nvSpPr>
          <p:cNvPr id="21511" name="Rectangle 7"/>
          <p:cNvSpPr>
            <a:spLocks noChangeArrowheads="1"/>
          </p:cNvSpPr>
          <p:nvPr/>
        </p:nvSpPr>
        <p:spPr bwMode="auto">
          <a:xfrm>
            <a:off x="1500166" y="2071678"/>
            <a:ext cx="6170634" cy="2446339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99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marL="1356360" marR="1348105" indent="127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spc="-360" dirty="0" smtClean="0">
                <a:solidFill>
                  <a:srgbClr val="974707"/>
                </a:solidFill>
                <a:latin typeface="Georgia"/>
                <a:cs typeface="Georgia"/>
              </a:rPr>
              <a:t>                                  </a:t>
            </a:r>
          </a:p>
          <a:p>
            <a:pPr marL="1356360" marR="1348105" indent="1270" algn="ctr">
              <a:lnSpc>
                <a:spcPct val="100000"/>
              </a:lnSpc>
              <a:spcBef>
                <a:spcPts val="100"/>
              </a:spcBef>
            </a:pPr>
            <a:endParaRPr lang="ru-RU" sz="1400" b="1" spc="-360" dirty="0" smtClean="0">
              <a:solidFill>
                <a:srgbClr val="974707"/>
              </a:solidFill>
              <a:latin typeface="Georgia"/>
              <a:cs typeface="Georgia"/>
            </a:endParaRPr>
          </a:p>
          <a:p>
            <a:pPr marL="1356360" marR="1348105" indent="1270" algn="ctr">
              <a:lnSpc>
                <a:spcPct val="100000"/>
              </a:lnSpc>
              <a:spcBef>
                <a:spcPts val="100"/>
              </a:spcBef>
            </a:pPr>
            <a:r>
              <a:rPr lang="ru-RU" sz="1400" b="1" spc="-360" dirty="0" smtClean="0">
                <a:solidFill>
                  <a:srgbClr val="974707"/>
                </a:solidFill>
                <a:latin typeface="Arial" pitchFamily="34" charset="0"/>
                <a:cs typeface="Arial" pitchFamily="34" charset="0"/>
              </a:rPr>
              <a:t> </a:t>
            </a:r>
            <a:endParaRPr lang="ru-RU" sz="1400" dirty="0" smtClean="0">
              <a:latin typeface="Arial" pitchFamily="34" charset="0"/>
              <a:cs typeface="Arial" pitchFamily="34" charset="0"/>
            </a:endParaRPr>
          </a:p>
          <a:p>
            <a:pPr marL="1356360" marR="1348105" indent="1270">
              <a:lnSpc>
                <a:spcPct val="100000"/>
              </a:lnSpc>
              <a:spcBef>
                <a:spcPts val="100"/>
              </a:spcBef>
            </a:pPr>
            <a:endParaRPr lang="ru-RU" sz="1400" b="1" spc="-360" dirty="0" smtClean="0">
              <a:solidFill>
                <a:srgbClr val="974707"/>
              </a:solidFill>
              <a:latin typeface="Georgia"/>
              <a:cs typeface="Georgia"/>
            </a:endParaRPr>
          </a:p>
          <a:p>
            <a:pPr algn="ctr"/>
            <a:r>
              <a:rPr lang="ru-RU" sz="1600" dirty="0" smtClean="0"/>
              <a:t>МУНИЦИПАЛЬНОГО ДОШКОЛЬНОГО </a:t>
            </a:r>
          </a:p>
          <a:p>
            <a:pPr algn="ctr"/>
            <a:r>
              <a:rPr lang="ru-RU" sz="1600" dirty="0" smtClean="0"/>
              <a:t>ОБРАЗОВАТЕЛЬНОГО УЧРЕЖДЕНИЯ</a:t>
            </a:r>
          </a:p>
          <a:p>
            <a:pPr algn="ctr"/>
            <a:r>
              <a:rPr lang="ru-RU" sz="1600" dirty="0" smtClean="0"/>
              <a:t>«ДЕТСКИЙ САД «СОЛНЫШКО»</a:t>
            </a:r>
          </a:p>
          <a:p>
            <a:pPr algn="ctr"/>
            <a:r>
              <a:rPr lang="ru-RU" sz="1600" dirty="0" smtClean="0"/>
              <a:t> П. КУЙБЫШЕВ СРЕДНЕАХТУБИНСКОГО РАЙОНА </a:t>
            </a:r>
          </a:p>
          <a:p>
            <a:pPr algn="ctr"/>
            <a:r>
              <a:rPr lang="ru-RU" sz="1600" dirty="0" smtClean="0"/>
              <a:t>ВОЛГОГРАДСКОЙ ОБЛАСТИ</a:t>
            </a:r>
          </a:p>
          <a:p>
            <a:r>
              <a:rPr lang="ru-RU" sz="1600" dirty="0" smtClean="0"/>
              <a:t> </a:t>
            </a:r>
          </a:p>
          <a:p>
            <a:pPr>
              <a:lnSpc>
                <a:spcPts val="3325"/>
              </a:lnSpc>
            </a:pPr>
            <a:r>
              <a:rPr lang="ru-RU" sz="1400" b="1" spc="-210" dirty="0" smtClean="0">
                <a:solidFill>
                  <a:srgbClr val="974707"/>
                </a:solidFill>
                <a:latin typeface="Georgia"/>
                <a:cs typeface="Georgia"/>
              </a:rPr>
              <a:t>  </a:t>
            </a:r>
            <a:endParaRPr lang="ru-RU" sz="1400" dirty="0" smtClean="0">
              <a:latin typeface="Georgia"/>
              <a:cs typeface="Georgia"/>
            </a:endParaRPr>
          </a:p>
          <a:p>
            <a:pPr marL="3175" algn="ctr">
              <a:lnSpc>
                <a:spcPts val="2150"/>
              </a:lnSpc>
            </a:pPr>
            <a:r>
              <a:rPr lang="ru-RU" sz="1400" b="1" spc="-250" dirty="0" smtClean="0">
                <a:solidFill>
                  <a:srgbClr val="001F5F"/>
                </a:solidFill>
                <a:latin typeface="Georgia"/>
                <a:cs typeface="Georgia"/>
              </a:rPr>
              <a:t>ИВАНОВОД</a:t>
            </a:r>
            <a:endParaRPr lang="ru-RU" sz="1400" dirty="0">
              <a:latin typeface="Georgia"/>
              <a:cs typeface="Georgia"/>
            </a:endParaRPr>
          </a:p>
        </p:txBody>
      </p:sp>
      <p:sp>
        <p:nvSpPr>
          <p:cNvPr id="21514" name="Rectangle 10"/>
          <p:cNvSpPr>
            <a:spLocks noChangeArrowheads="1"/>
          </p:cNvSpPr>
          <p:nvPr/>
        </p:nvSpPr>
        <p:spPr bwMode="auto">
          <a:xfrm>
            <a:off x="1517650" y="4514850"/>
            <a:ext cx="3054350" cy="2160588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99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r>
              <a:rPr lang="ru-RU" dirty="0" smtClean="0">
                <a:latin typeface="Arial" pitchFamily="34" charset="0"/>
                <a:cs typeface="Arial" pitchFamily="34" charset="0"/>
              </a:rPr>
              <a:t>              КРАТКАЯ</a:t>
            </a:r>
            <a:endParaRPr lang="ru-RU" dirty="0"/>
          </a:p>
        </p:txBody>
      </p:sp>
      <p:sp>
        <p:nvSpPr>
          <p:cNvPr id="21515" name="Rectangle 11"/>
          <p:cNvSpPr>
            <a:spLocks noChangeArrowheads="1"/>
          </p:cNvSpPr>
          <p:nvPr/>
        </p:nvSpPr>
        <p:spPr bwMode="auto">
          <a:xfrm>
            <a:off x="4714876" y="4500570"/>
            <a:ext cx="2955924" cy="2160587"/>
          </a:xfrm>
          <a:prstGeom prst="rect">
            <a:avLst/>
          </a:prstGeom>
          <a:gradFill rotWithShape="1">
            <a:gsLst>
              <a:gs pos="0">
                <a:srgbClr val="FFFF00"/>
              </a:gs>
              <a:gs pos="100000">
                <a:srgbClr val="FF9966"/>
              </a:gs>
            </a:gsLst>
            <a:path path="shape">
              <a:fillToRect l="50000" t="50000" r="50000" b="50000"/>
            </a:path>
          </a:gra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ru-RU" dirty="0" smtClean="0">
                <a:latin typeface="Arial" pitchFamily="34" charset="0"/>
                <a:cs typeface="Arial" pitchFamily="34" charset="0"/>
              </a:rPr>
              <a:t>ПРЕЗЕНТАЦИЯ</a:t>
            </a:r>
            <a:endParaRPr lang="ru-RU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21516" name="AutoShape 12"/>
          <p:cNvSpPr>
            <a:spLocks noChangeArrowheads="1"/>
          </p:cNvSpPr>
          <p:nvPr/>
        </p:nvSpPr>
        <p:spPr bwMode="auto">
          <a:xfrm>
            <a:off x="3205163" y="4143380"/>
            <a:ext cx="2808287" cy="928694"/>
          </a:xfrm>
          <a:prstGeom prst="roundRect">
            <a:avLst>
              <a:gd name="adj" fmla="val 16667"/>
            </a:avLst>
          </a:prstGeom>
          <a:gradFill rotWithShape="1">
            <a:gsLst>
              <a:gs pos="0">
                <a:srgbClr val="FFCC00"/>
              </a:gs>
              <a:gs pos="100000">
                <a:srgbClr val="FF6699"/>
              </a:gs>
            </a:gsLst>
            <a:path path="shape">
              <a:fillToRect l="50000" t="50000" r="50000" b="50000"/>
            </a:path>
          </a:gradFill>
          <a:ln w="9525">
            <a:noFill/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ru-RU" sz="2800" dirty="0">
              <a:solidFill>
                <a:srgbClr val="800000"/>
              </a:solidFill>
              <a:effectLst>
                <a:outerShdw blurRad="38100" dist="38100" dir="2700000" algn="tl">
                  <a:srgbClr val="000000"/>
                </a:outerShdw>
              </a:effectLst>
            </a:endParaRPr>
          </a:p>
        </p:txBody>
      </p:sp>
      <p:pic>
        <p:nvPicPr>
          <p:cNvPr id="21532" name="Picture 28" descr="6f7d849564189ad3d9e690cdc244ebf5"/>
          <p:cNvPicPr>
            <a:picLocks noChangeAspect="1" noChangeArrowheads="1" noCrop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34225" y="5132388"/>
            <a:ext cx="1997075" cy="1835150"/>
          </a:xfrm>
          <a:prstGeom prst="rect">
            <a:avLst/>
          </a:prstGeom>
          <a:noFill/>
        </p:spPr>
      </p:pic>
      <p:pic>
        <p:nvPicPr>
          <p:cNvPr id="21533" name="Picture 29" descr="multik32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125413" y="133350"/>
            <a:ext cx="1657350" cy="1657350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 descr="kids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4357694"/>
            <a:ext cx="2262187" cy="2165350"/>
          </a:xfrm>
          <a:prstGeom prst="rect">
            <a:avLst/>
          </a:prstGeom>
          <a:noFill/>
        </p:spPr>
      </p:pic>
      <p:pic>
        <p:nvPicPr>
          <p:cNvPr id="18438" name="Picture 6" descr="kids040"/>
          <p:cNvPicPr>
            <a:picLocks noChangeAspect="1" noChangeArrowheads="1"/>
          </p:cNvPicPr>
          <p:nvPr/>
        </p:nvPicPr>
        <p:blipFill>
          <a:blip r:embed="rId4" cstate="print"/>
          <a:srcRect l="8691" r="2786"/>
          <a:stretch>
            <a:fillRect/>
          </a:stretch>
        </p:blipFill>
        <p:spPr bwMode="auto">
          <a:xfrm>
            <a:off x="323850" y="4365625"/>
            <a:ext cx="2974975" cy="2192338"/>
          </a:xfrm>
          <a:prstGeom prst="rect">
            <a:avLst/>
          </a:prstGeom>
          <a:noFill/>
        </p:spPr>
      </p:pic>
      <p:pic>
        <p:nvPicPr>
          <p:cNvPr id="18439" name="Picture 7" descr="kids07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14744" y="4357694"/>
            <a:ext cx="2347912" cy="2195513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57158" y="357188"/>
            <a:ext cx="8358246" cy="443557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12700">
              <a:lnSpc>
                <a:spcPct val="100000"/>
              </a:lnSpc>
              <a:spcBef>
                <a:spcPts val="325"/>
              </a:spcBef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 </a:t>
            </a:r>
            <a:r>
              <a:rPr lang="ru-RU" sz="18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«Воспитывает все: люди, вещи, явления, но, прежде всего и дольше всего – люди. Из них на первом месте – родители и педагоги».          </a:t>
            </a:r>
            <a:r>
              <a:rPr lang="ru-RU" sz="16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(А.С. Макаренко)</a:t>
            </a:r>
          </a:p>
          <a:p>
            <a:pPr marL="12700">
              <a:lnSpc>
                <a:spcPct val="100000"/>
              </a:lnSpc>
              <a:spcBef>
                <a:spcPts val="325"/>
              </a:spcBef>
              <a:buNone/>
            </a:pPr>
            <a:r>
              <a:rPr kumimoji="0" lang="ru-RU" sz="1800" b="0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    </a:t>
            </a:r>
            <a:r>
              <a:rPr kumimoji="0" lang="ru-RU" sz="1800" b="1" i="0" u="none" strike="noStrike" cap="none" normalizeH="0" baseline="0" dirty="0" smtClean="0">
                <a:ln>
                  <a:noFill/>
                </a:ln>
                <a:solidFill>
                  <a:srgbClr val="990000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lang="ru-RU" sz="1800" b="1" spc="-16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«Для </a:t>
            </a:r>
            <a:r>
              <a:rPr lang="ru-RU" sz="1800" b="1" spc="-145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воспитания </a:t>
            </a:r>
            <a:r>
              <a:rPr lang="ru-RU" sz="1800" b="1" spc="-9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детей </a:t>
            </a:r>
            <a:r>
              <a:rPr lang="ru-RU" sz="1800" b="1" spc="-155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нужен  </a:t>
            </a:r>
            <a:r>
              <a:rPr lang="ru-RU" sz="1800" b="1" spc="-135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не великий </a:t>
            </a:r>
            <a:r>
              <a:rPr lang="ru-RU" sz="1800" b="1" spc="-15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ум , </a:t>
            </a:r>
            <a:r>
              <a:rPr lang="ru-RU" sz="1800" b="1" spc="-12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а </a:t>
            </a:r>
            <a:r>
              <a:rPr lang="ru-RU" sz="1800" b="1" spc="-13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большое </a:t>
            </a:r>
            <a:r>
              <a:rPr lang="ru-RU" sz="1800" b="1" spc="-12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сердце</a:t>
            </a:r>
            <a:r>
              <a:rPr lang="ru-RU" sz="1800" b="1" spc="-16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spc="-405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–         </a:t>
            </a:r>
            <a:r>
              <a:rPr lang="ru-RU" sz="1800" b="1" spc="-135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способность </a:t>
            </a:r>
            <a:r>
              <a:rPr lang="ru-RU" sz="1800" b="1" spc="-95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к </a:t>
            </a:r>
            <a:r>
              <a:rPr lang="ru-RU" sz="1800" b="1" spc="-18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общению, </a:t>
            </a:r>
            <a:r>
              <a:rPr lang="ru-RU" sz="1800" b="1" spc="-95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к  </a:t>
            </a:r>
            <a:r>
              <a:rPr lang="ru-RU" sz="1800" b="1" spc="-18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признанию </a:t>
            </a:r>
            <a:r>
              <a:rPr lang="ru-RU" sz="1800" b="1" spc="-12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равенства</a:t>
            </a:r>
            <a:r>
              <a:rPr lang="ru-RU" sz="1800" b="1" spc="22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spc="-14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душ».</a:t>
            </a:r>
            <a:r>
              <a:rPr lang="ru-RU" sz="1800" b="1" spc="-21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</a:t>
            </a:r>
            <a:r>
              <a:rPr lang="ru-RU" sz="1600" b="1" spc="-21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(С. </a:t>
            </a:r>
            <a:r>
              <a:rPr lang="ru-RU" sz="1600" b="1" spc="-29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600" b="1" spc="-11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b="1" spc="-114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л</a:t>
            </a:r>
            <a:r>
              <a:rPr lang="ru-RU" sz="1600" b="1" spc="-125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о</a:t>
            </a:r>
            <a:r>
              <a:rPr lang="ru-RU" sz="1600" b="1" spc="-13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b="1" spc="-105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е</a:t>
            </a:r>
            <a:r>
              <a:rPr lang="ru-RU" sz="1600" b="1" spc="-125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600" b="1" spc="-13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ч</a:t>
            </a:r>
            <a:r>
              <a:rPr lang="ru-RU" sz="1600" b="1" spc="-16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b="1" spc="-14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к</a:t>
            </a:r>
            <a:r>
              <a:rPr lang="ru-RU" sz="1600" spc="-14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r>
              <a:rPr lang="ru-RU" sz="1600" b="1" spc="-21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600" b="1" spc="-18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6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spc="-210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</a:t>
            </a:r>
            <a:endParaRPr lang="ru-RU" sz="1800" b="1" dirty="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        «Воспитание - это наука, научающая наших детей обходиться без нас» </a:t>
            </a:r>
          </a:p>
          <a:p>
            <a:pPr>
              <a:buNone/>
            </a:pPr>
            <a:r>
              <a:rPr lang="ru-RU" sz="18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                                                                                                                </a:t>
            </a:r>
            <a:r>
              <a:rPr lang="ru-RU" sz="16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(Э. </a:t>
            </a:r>
            <a:r>
              <a:rPr lang="ru-RU" sz="1600" b="1" dirty="0" err="1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Легуве</a:t>
            </a:r>
            <a:r>
              <a:rPr lang="ru-RU" sz="16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r>
              <a:rPr lang="ru-RU" sz="1800" b="1" dirty="0" smtClean="0">
                <a:solidFill>
                  <a:srgbClr val="990000"/>
                </a:solidFill>
              </a:rPr>
              <a:t>                 </a:t>
            </a:r>
            <a:r>
              <a:rPr lang="ru-RU" sz="1800" spc="-175" dirty="0" smtClean="0">
                <a:latin typeface="Times New Roman" pitchFamily="18" charset="0"/>
                <a:cs typeface="Times New Roman" pitchFamily="18" charset="0"/>
              </a:rPr>
              <a:t>Контактные </a:t>
            </a:r>
            <a:r>
              <a:rPr lang="ru-RU" sz="1800" spc="-165" dirty="0" smtClean="0">
                <a:latin typeface="Times New Roman" pitchFamily="18" charset="0"/>
                <a:cs typeface="Times New Roman" pitchFamily="18" charset="0"/>
              </a:rPr>
              <a:t>данные  </a:t>
            </a:r>
            <a:r>
              <a:rPr lang="ru-RU" sz="1800" spc="-330" dirty="0" smtClean="0">
                <a:latin typeface="Times New Roman" pitchFamily="18" charset="0"/>
                <a:cs typeface="Times New Roman" pitchFamily="18" charset="0"/>
              </a:rPr>
              <a:t>М Д О У   Д  С     С о л  </a:t>
            </a:r>
            <a:r>
              <a:rPr lang="ru-RU" sz="1800" spc="-330" dirty="0" err="1" smtClean="0">
                <a:latin typeface="Times New Roman" pitchFamily="18" charset="0"/>
                <a:cs typeface="Times New Roman" pitchFamily="18" charset="0"/>
              </a:rPr>
              <a:t>н</a:t>
            </a:r>
            <a:r>
              <a:rPr lang="ru-RU" sz="1800" spc="-33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spc="-330" dirty="0" err="1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1800" spc="-3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spc="-33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1800" spc="-330" dirty="0" smtClean="0">
                <a:latin typeface="Times New Roman" pitchFamily="18" charset="0"/>
                <a:cs typeface="Times New Roman" pitchFamily="18" charset="0"/>
              </a:rPr>
              <a:t>  к   о       п.    К у  </a:t>
            </a:r>
            <a:r>
              <a:rPr lang="ru-RU" sz="1800" spc="-330" dirty="0" err="1" smtClean="0">
                <a:latin typeface="Times New Roman" pitchFamily="18" charset="0"/>
                <a:cs typeface="Times New Roman" pitchFamily="18" charset="0"/>
              </a:rPr>
              <a:t>й</a:t>
            </a:r>
            <a:r>
              <a:rPr lang="ru-RU" sz="1800" spc="-330" dirty="0" smtClean="0">
                <a:latin typeface="Times New Roman" pitchFamily="18" charset="0"/>
                <a:cs typeface="Times New Roman" pitchFamily="18" charset="0"/>
              </a:rPr>
              <a:t>  б   </a:t>
            </a:r>
            <a:r>
              <a:rPr lang="ru-RU" sz="1800" spc="-330" dirty="0" err="1" smtClean="0">
                <a:latin typeface="Times New Roman" pitchFamily="18" charset="0"/>
                <a:cs typeface="Times New Roman" pitchFamily="18" charset="0"/>
              </a:rPr>
              <a:t>ы</a:t>
            </a:r>
            <a:r>
              <a:rPr lang="ru-RU" sz="1800" spc="-330" dirty="0" smtClean="0"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ru-RU" sz="1800" spc="-330" dirty="0" err="1" smtClean="0">
                <a:latin typeface="Times New Roman" pitchFamily="18" charset="0"/>
                <a:cs typeface="Times New Roman" pitchFamily="18" charset="0"/>
              </a:rPr>
              <a:t>ш</a:t>
            </a:r>
            <a:r>
              <a:rPr lang="ru-RU" sz="1800" spc="-330" dirty="0" smtClean="0">
                <a:latin typeface="Times New Roman" pitchFamily="18" charset="0"/>
                <a:cs typeface="Times New Roman" pitchFamily="18" charset="0"/>
              </a:rPr>
              <a:t>   е  в     :</a:t>
            </a:r>
            <a:endParaRPr lang="ru-RU" sz="1800" spc="-210" dirty="0" smtClean="0">
              <a:latin typeface="Times New Roman" pitchFamily="18" charset="0"/>
              <a:cs typeface="Times New Roman" pitchFamily="18" charset="0"/>
            </a:endParaRPr>
          </a:p>
          <a:p>
            <a:pPr marL="325755">
              <a:lnSpc>
                <a:spcPct val="100000"/>
              </a:lnSpc>
              <a:spcBef>
                <a:spcPts val="440"/>
              </a:spcBef>
              <a:buNone/>
            </a:pPr>
            <a:r>
              <a:rPr lang="ru-RU" sz="1800" u="sng" spc="-450" dirty="0" smtClean="0">
                <a:uFill>
                  <a:solidFill>
                    <a:srgbClr val="974707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u="sng" spc="-60" dirty="0" smtClean="0">
                <a:uFill>
                  <a:solidFill>
                    <a:srgbClr val="974707"/>
                  </a:solidFill>
                </a:uFill>
                <a:latin typeface="Times New Roman" pitchFamily="18" charset="0"/>
                <a:cs typeface="Times New Roman" pitchFamily="18" charset="0"/>
              </a:rPr>
              <a:t>Юридический </a:t>
            </a:r>
            <a:r>
              <a:rPr lang="ru-RU" sz="1800" u="sng" spc="-45" dirty="0" smtClean="0">
                <a:uFill>
                  <a:solidFill>
                    <a:srgbClr val="974707"/>
                  </a:solidFill>
                </a:u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800" u="sng" spc="-35" dirty="0" smtClean="0">
                <a:uFill>
                  <a:solidFill>
                    <a:srgbClr val="974707"/>
                  </a:solidFill>
                </a:uFill>
                <a:latin typeface="Times New Roman" pitchFamily="18" charset="0"/>
                <a:cs typeface="Times New Roman" pitchFamily="18" charset="0"/>
              </a:rPr>
              <a:t>фактический</a:t>
            </a:r>
            <a:r>
              <a:rPr lang="ru-RU" sz="1800" u="sng" spc="-5" dirty="0" smtClean="0">
                <a:uFill>
                  <a:solidFill>
                    <a:srgbClr val="974707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u="sng" spc="-35" dirty="0" smtClean="0">
                <a:uFill>
                  <a:solidFill>
                    <a:srgbClr val="974707"/>
                  </a:solidFill>
                </a:uFill>
                <a:latin typeface="Times New Roman" pitchFamily="18" charset="0"/>
                <a:cs typeface="Times New Roman" pitchFamily="18" charset="0"/>
              </a:rPr>
              <a:t>адрес: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404146, Волгоградская область,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Среднеахтубинский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район, пос. Куйбышев,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ул. Совхозная,6.                             тел. 844 -79 -7-51-29                            </a:t>
            </a:r>
          </a:p>
          <a:p>
            <a:pPr marL="2924175">
              <a:lnSpc>
                <a:spcPct val="100000"/>
              </a:lnSpc>
              <a:spcBef>
                <a:spcPts val="434"/>
              </a:spcBef>
              <a:buNone/>
            </a:pPr>
            <a:r>
              <a:rPr lang="ru-RU" sz="1800" u="sng" spc="-450" dirty="0" smtClean="0">
                <a:uFill>
                  <a:solidFill>
                    <a:srgbClr val="974707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u="sng" spc="-35" dirty="0" smtClean="0">
                <a:uFill>
                  <a:solidFill>
                    <a:srgbClr val="974707"/>
                  </a:solidFill>
                </a:uFill>
                <a:latin typeface="Times New Roman" pitchFamily="18" charset="0"/>
                <a:cs typeface="Times New Roman" pitchFamily="18" charset="0"/>
              </a:rPr>
              <a:t>Электронная почта:    </a:t>
            </a:r>
            <a:r>
              <a:rPr lang="en-US" sz="1800" b="1" dirty="0" err="1" smtClean="0">
                <a:solidFill>
                  <a:srgbClr val="990000"/>
                </a:solidFill>
              </a:rPr>
              <a:t>solnishco</a:t>
            </a:r>
            <a:r>
              <a:rPr lang="ru-RU" sz="1800" b="1" dirty="0" smtClean="0">
                <a:solidFill>
                  <a:srgbClr val="990000"/>
                </a:solidFill>
              </a:rPr>
              <a:t>.</a:t>
            </a:r>
            <a:r>
              <a:rPr lang="en-US" sz="1800" b="1" dirty="0" err="1" smtClean="0">
                <a:solidFill>
                  <a:srgbClr val="990000"/>
                </a:solidFill>
              </a:rPr>
              <a:t>savelieva</a:t>
            </a:r>
            <a:r>
              <a:rPr lang="ru-RU" sz="1800" b="1" dirty="0" smtClean="0">
                <a:solidFill>
                  <a:srgbClr val="990000"/>
                </a:solidFill>
              </a:rPr>
              <a:t>@</a:t>
            </a:r>
            <a:r>
              <a:rPr lang="en-US" sz="1800" b="1" dirty="0" err="1" smtClean="0">
                <a:solidFill>
                  <a:srgbClr val="990000"/>
                </a:solidFill>
              </a:rPr>
              <a:t>yandex</a:t>
            </a:r>
            <a:r>
              <a:rPr lang="ru-RU" sz="1800" b="1" dirty="0" smtClean="0">
                <a:solidFill>
                  <a:srgbClr val="990000"/>
                </a:solidFill>
              </a:rPr>
              <a:t>.</a:t>
            </a:r>
            <a:r>
              <a:rPr lang="en-US" sz="1800" b="1" dirty="0" err="1" smtClean="0">
                <a:solidFill>
                  <a:srgbClr val="990000"/>
                </a:solidFill>
              </a:rPr>
              <a:t>ru</a:t>
            </a:r>
            <a:r>
              <a:rPr lang="ru-RU" sz="1800" b="1" dirty="0" smtClean="0">
                <a:solidFill>
                  <a:srgbClr val="990000"/>
                </a:solidFill>
              </a:rPr>
              <a:t> </a:t>
            </a:r>
            <a:endParaRPr lang="ru-RU" sz="1800" b="1" dirty="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914650">
              <a:spcBef>
                <a:spcPts val="434"/>
              </a:spcBef>
              <a:buNone/>
              <a:tabLst>
                <a:tab pos="3621404" algn="l"/>
              </a:tabLst>
            </a:pPr>
            <a:r>
              <a:rPr lang="ru-RU" sz="1800" u="sng" dirty="0" smtClean="0">
                <a:latin typeface="Times New Roman" pitchFamily="18" charset="0"/>
                <a:cs typeface="Times New Roman" pitchFamily="18" charset="0"/>
              </a:rPr>
              <a:t>Сайт ДОУ: </a:t>
            </a:r>
            <a:r>
              <a:rPr lang="ru-RU" sz="18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Солнышко 34.РФ </a:t>
            </a:r>
            <a:endParaRPr lang="ru-RU" sz="1800" dirty="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  <a:p>
            <a:pPr marL="2914650">
              <a:lnSpc>
                <a:spcPct val="100000"/>
              </a:lnSpc>
              <a:spcBef>
                <a:spcPts val="434"/>
              </a:spcBef>
              <a:buNone/>
              <a:tabLst>
                <a:tab pos="3621404" algn="l"/>
              </a:tabLst>
            </a:pPr>
            <a:r>
              <a:rPr lang="ru-RU" sz="1800" spc="-55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1800" dirty="0" smtClean="0">
              <a:latin typeface="Times New Roman" pitchFamily="18" charset="0"/>
              <a:cs typeface="Times New Roman" pitchFamily="18" charset="0"/>
            </a:endParaRPr>
          </a:p>
          <a:p>
            <a:pPr marL="0" marR="0" lvl="0" indent="2889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87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6000" y="3105835"/>
            <a:ext cx="4572000" cy="369332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 marR="5080" indent="265430">
              <a:lnSpc>
                <a:spcPct val="100000"/>
              </a:lnSpc>
              <a:spcBef>
                <a:spcPts val="105"/>
              </a:spcBef>
            </a:pPr>
            <a:endParaRPr lang="ru-RU" dirty="0">
              <a:latin typeface="Georgia"/>
              <a:cs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 descr="kids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64" y="4357694"/>
            <a:ext cx="2262187" cy="2165350"/>
          </a:xfrm>
          <a:prstGeom prst="rect">
            <a:avLst/>
          </a:prstGeom>
          <a:noFill/>
        </p:spPr>
      </p:pic>
      <p:pic>
        <p:nvPicPr>
          <p:cNvPr id="18438" name="Picture 6" descr="kids040"/>
          <p:cNvPicPr>
            <a:picLocks noChangeAspect="1" noChangeArrowheads="1"/>
          </p:cNvPicPr>
          <p:nvPr/>
        </p:nvPicPr>
        <p:blipFill>
          <a:blip r:embed="rId4" cstate="print"/>
          <a:srcRect l="8691" r="2786"/>
          <a:stretch>
            <a:fillRect/>
          </a:stretch>
        </p:blipFill>
        <p:spPr bwMode="auto">
          <a:xfrm>
            <a:off x="323850" y="4365625"/>
            <a:ext cx="2974975" cy="2192338"/>
          </a:xfrm>
          <a:prstGeom prst="rect">
            <a:avLst/>
          </a:prstGeom>
          <a:noFill/>
        </p:spPr>
      </p:pic>
      <p:pic>
        <p:nvPicPr>
          <p:cNvPr id="18439" name="Picture 7" descr="kids07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14744" y="4357694"/>
            <a:ext cx="2347912" cy="2195513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57158" y="357188"/>
            <a:ext cx="8358246" cy="33239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88925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8725" algn="l"/>
              </a:tabLst>
            </a:pPr>
            <a:r>
              <a:rPr kumimoji="0" lang="ru-RU" sz="1400" b="1" i="0" u="none" strike="noStrike" cap="none" normalizeH="0" baseline="0" dirty="0" smtClean="0">
                <a:ln>
                  <a:noFill/>
                </a:ln>
                <a:solidFill>
                  <a:schemeClr val="accent1">
                    <a:lumMod val="50000"/>
                  </a:schemeClr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Основная образовательная программа МДОУ ДС Солнышко п. Куйбышев  (далее – Программа) </a:t>
            </a:r>
          </a:p>
          <a:p>
            <a:pPr marL="0" marR="0" lvl="0" indent="288925" algn="l" defTabSz="914400" rtl="0" eaLnBrk="1" fontAlgn="base" latinLnBrk="0" hangingPunct="1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8725" algn="l"/>
              </a:tabLst>
            </a:pPr>
            <a:r>
              <a:rPr lang="ru-RU" sz="1400" b="1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разработана в соответствии с федеральным государственным образовательным стандартом дошкольного  </a:t>
            </a: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 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образования  и   с учетом  Основной образовательной программы дошкольного образования «Детский сад 2100» под научной редакцией Р.Н. Бунеева.</a:t>
            </a:r>
          </a:p>
          <a:p>
            <a:pPr marL="0" marR="0" lvl="0" indent="288925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872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Положения основной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образовательной программы дошкольного учреждения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разработаны</a:t>
            </a:r>
            <a:r>
              <a:rPr kumimoji="0" lang="ru-RU" sz="1400" b="0" i="0" u="none" strike="noStrike" cap="none" normalizeH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в соответствии с:</a:t>
            </a:r>
            <a:endParaRPr lang="ru-RU" sz="1400" dirty="0" smtClean="0">
              <a:latin typeface="Times New Roman" pitchFamily="18" charset="0"/>
              <a:ea typeface="Times New Roman" pitchFamily="18" charset="0"/>
              <a:cs typeface="Times New Roman" pitchFamily="18" charset="0"/>
            </a:endParaRPr>
          </a:p>
          <a:p>
            <a:pPr marL="0" marR="0" lvl="0" indent="288925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249872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Конвенцией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ООН о правах ребенка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indent="288925">
              <a:spcBef>
                <a:spcPct val="0"/>
              </a:spcBef>
              <a:buFont typeface="Wingdings" pitchFamily="2" charset="2"/>
              <a:buChar char="q"/>
              <a:tabLst>
                <a:tab pos="249872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Федеральным законом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«Об образовании в РФ» от 29 декабря 2012 г. № 273-ФЗ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88925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249872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Постановлением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Главного государственного санитарного врача Российской Федерации от 15 мая 2013 г. № 26 г. Москва от «Об утверждении СанПиН 2.4.1.3049-13 «Санитарно- эпидемиологические требования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к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устройству, содержанию и организации режима работы дошкольных образовательных организаций» </a:t>
            </a:r>
          </a:p>
          <a:p>
            <a:pPr marL="0" marR="0" lvl="0" indent="288925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249872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Приказом Минобрнауки России от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 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17 октября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2013 г. №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1155, зарегистрирован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в Минюсте России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14.11.2013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№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30384 «Об утверждении федерального государственного образовательного стандарта </a:t>
            </a:r>
            <a:r>
              <a:rPr lang="ru-RU" sz="1400" dirty="0" smtClean="0"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ДО»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 marL="0" marR="0" lvl="0" indent="288925" algn="l" defTabSz="914400" rtl="0" eaLnBrk="0" fontAlgn="base" latinLnBrk="0" hangingPunct="0">
              <a:spcBef>
                <a:spcPct val="0"/>
              </a:spcBef>
              <a:spcAft>
                <a:spcPct val="0"/>
              </a:spcAft>
              <a:buClrTx/>
              <a:buSzTx/>
              <a:buFont typeface="Wingdings" pitchFamily="2" charset="2"/>
              <a:buChar char="q"/>
              <a:tabLst>
                <a:tab pos="2498725" algn="l"/>
              </a:tabLst>
            </a:pP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Уставом    </a:t>
            </a:r>
            <a:r>
              <a:rPr kumimoji="0" lang="ru-RU" sz="14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Times New Roman" pitchFamily="18" charset="0"/>
                <a:ea typeface="Times New Roman" pitchFamily="18" charset="0"/>
                <a:cs typeface="Times New Roman" pitchFamily="18" charset="0"/>
              </a:rPr>
              <a:t>МДОУ ДС Солнышко п.Куйбышев.</a:t>
            </a:r>
            <a:endParaRPr kumimoji="0" lang="ru-RU" sz="14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 descr="kids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4357694"/>
            <a:ext cx="2262187" cy="2165350"/>
          </a:xfrm>
          <a:prstGeom prst="rect">
            <a:avLst/>
          </a:prstGeom>
          <a:noFill/>
        </p:spPr>
      </p:pic>
      <p:pic>
        <p:nvPicPr>
          <p:cNvPr id="18438" name="Picture 6" descr="kids040"/>
          <p:cNvPicPr>
            <a:picLocks noChangeAspect="1" noChangeArrowheads="1"/>
          </p:cNvPicPr>
          <p:nvPr/>
        </p:nvPicPr>
        <p:blipFill>
          <a:blip r:embed="rId4" cstate="print"/>
          <a:srcRect l="8691" r="2786"/>
          <a:stretch>
            <a:fillRect/>
          </a:stretch>
        </p:blipFill>
        <p:spPr bwMode="auto">
          <a:xfrm>
            <a:off x="323850" y="4365625"/>
            <a:ext cx="2974975" cy="2192338"/>
          </a:xfrm>
          <a:prstGeom prst="rect">
            <a:avLst/>
          </a:prstGeom>
          <a:noFill/>
        </p:spPr>
      </p:pic>
      <p:pic>
        <p:nvPicPr>
          <p:cNvPr id="18439" name="Picture 7" descr="kids07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43306" y="4357694"/>
            <a:ext cx="2347912" cy="2195513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57158" y="357188"/>
            <a:ext cx="835824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88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87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889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87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571472" y="357166"/>
            <a:ext cx="7929618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Bef>
                <a:spcPts val="0"/>
              </a:spcBef>
            </a:pPr>
            <a:r>
              <a:rPr lang="ru-RU" sz="1400" b="1" spc="-165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Программа</a:t>
            </a:r>
            <a:r>
              <a:rPr lang="ru-RU" sz="1400" b="1" spc="-165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400" spc="-10" dirty="0" smtClean="0">
                <a:latin typeface="Times New Roman" pitchFamily="18" charset="0"/>
                <a:cs typeface="Times New Roman" pitchFamily="18" charset="0"/>
              </a:rPr>
              <a:t>является </a:t>
            </a:r>
            <a:r>
              <a:rPr lang="ru-RU" sz="1400" spc="-45" dirty="0" smtClean="0">
                <a:latin typeface="Times New Roman" pitchFamily="18" charset="0"/>
                <a:cs typeface="Times New Roman" pitchFamily="18" charset="0"/>
              </a:rPr>
              <a:t>одним </a:t>
            </a:r>
            <a:r>
              <a:rPr lang="ru-RU" sz="1400" spc="-40" dirty="0" smtClean="0"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1400" spc="-25" dirty="0" smtClean="0">
                <a:latin typeface="Times New Roman" pitchFamily="18" charset="0"/>
                <a:cs typeface="Times New Roman" pitchFamily="18" charset="0"/>
              </a:rPr>
              <a:t>нормативных </a:t>
            </a:r>
            <a:r>
              <a:rPr lang="ru-RU" sz="1400" spc="-20" dirty="0" smtClean="0">
                <a:latin typeface="Times New Roman" pitchFamily="18" charset="0"/>
                <a:cs typeface="Times New Roman" pitchFamily="18" charset="0"/>
              </a:rPr>
              <a:t>документов,</a:t>
            </a:r>
            <a:r>
              <a:rPr lang="ru-RU" sz="1400" spc="-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35" dirty="0" smtClean="0">
                <a:latin typeface="Times New Roman" pitchFamily="18" charset="0"/>
                <a:cs typeface="Times New Roman" pitchFamily="18" charset="0"/>
              </a:rPr>
              <a:t>регламентирующих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400" spc="-15" dirty="0" smtClean="0">
                <a:latin typeface="Times New Roman" pitchFamily="18" charset="0"/>
                <a:cs typeface="Times New Roman" pitchFamily="18" charset="0"/>
              </a:rPr>
              <a:t>жизнедеятельность </a:t>
            </a:r>
            <a:r>
              <a:rPr lang="ru-RU" sz="1400" spc="-25" dirty="0" smtClean="0">
                <a:latin typeface="Times New Roman" pitchFamily="18" charset="0"/>
                <a:cs typeface="Times New Roman" pitchFamily="18" charset="0"/>
              </a:rPr>
              <a:t>дошкольного </a:t>
            </a:r>
            <a:r>
              <a:rPr lang="ru-RU" sz="1400" spc="-15" dirty="0" smtClean="0">
                <a:latin typeface="Times New Roman" pitchFamily="18" charset="0"/>
                <a:cs typeface="Times New Roman" pitchFamily="18" charset="0"/>
              </a:rPr>
              <a:t>образовательного</a:t>
            </a:r>
            <a:r>
              <a:rPr lang="ru-RU" sz="1400" spc="-2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40" dirty="0" smtClean="0">
                <a:latin typeface="Times New Roman" pitchFamily="18" charset="0"/>
                <a:cs typeface="Times New Roman" pitchFamily="18" charset="0"/>
              </a:rPr>
              <a:t>учреждения.</a:t>
            </a:r>
          </a:p>
          <a:p>
            <a:pPr>
              <a:spcBef>
                <a:spcPts val="0"/>
              </a:spcBef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R="5080" indent="-342900">
              <a:spcBef>
                <a:spcPts val="0"/>
              </a:spcBef>
            </a:pPr>
            <a:r>
              <a:rPr lang="ru-RU" sz="1400" b="1" spc="-165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Программа    </a:t>
            </a:r>
            <a:r>
              <a:rPr lang="ru-RU" sz="1400" spc="-10" dirty="0" smtClean="0">
                <a:latin typeface="Times New Roman" pitchFamily="18" charset="0"/>
                <a:cs typeface="Times New Roman" pitchFamily="18" charset="0"/>
              </a:rPr>
              <a:t>определяет </a:t>
            </a:r>
            <a:r>
              <a:rPr lang="ru-RU" sz="1400" spc="-40" dirty="0" smtClean="0">
                <a:latin typeface="Times New Roman" pitchFamily="18" charset="0"/>
                <a:cs typeface="Times New Roman" pitchFamily="18" charset="0"/>
              </a:rPr>
              <a:t>специфику </a:t>
            </a:r>
            <a:r>
              <a:rPr lang="ru-RU" sz="1400" spc="-30" dirty="0" smtClean="0">
                <a:latin typeface="Times New Roman" pitchFamily="18" charset="0"/>
                <a:cs typeface="Times New Roman" pitchFamily="18" charset="0"/>
              </a:rPr>
              <a:t>организации </a:t>
            </a:r>
            <a:r>
              <a:rPr lang="ru-RU" sz="1400" spc="-15" dirty="0" smtClean="0">
                <a:latin typeface="Times New Roman" pitchFamily="18" charset="0"/>
                <a:cs typeface="Times New Roman" pitchFamily="18" charset="0"/>
              </a:rPr>
              <a:t>воспитательно-образовательного  </a:t>
            </a:r>
            <a:r>
              <a:rPr lang="ru-RU" sz="1400" spc="-30" dirty="0" smtClean="0">
                <a:latin typeface="Times New Roman" pitchFamily="18" charset="0"/>
                <a:cs typeface="Times New Roman" pitchFamily="18" charset="0"/>
              </a:rPr>
              <a:t>процесса </a:t>
            </a:r>
            <a:r>
              <a:rPr lang="ru-RU" sz="1400" spc="-40" dirty="0" smtClean="0">
                <a:latin typeface="Times New Roman" pitchFamily="18" charset="0"/>
                <a:cs typeface="Times New Roman" pitchFamily="18" charset="0"/>
              </a:rPr>
              <a:t>(содержание, </a:t>
            </a:r>
            <a:r>
              <a:rPr lang="ru-RU" sz="1400" spc="-45" dirty="0" smtClean="0">
                <a:latin typeface="Times New Roman" pitchFamily="18" charset="0"/>
                <a:cs typeface="Times New Roman" pitchFamily="18" charset="0"/>
              </a:rPr>
              <a:t>формы) </a:t>
            </a:r>
            <a:r>
              <a:rPr lang="ru-RU" sz="1400" spc="-25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400" spc="-15" dirty="0" smtClean="0">
                <a:latin typeface="Times New Roman" pitchFamily="18" charset="0"/>
                <a:cs typeface="Times New Roman" pitchFamily="18" charset="0"/>
              </a:rPr>
              <a:t>учётом </a:t>
            </a:r>
            <a:r>
              <a:rPr lang="ru-RU" sz="1400" spc="-100" dirty="0" smtClean="0">
                <a:latin typeface="Times New Roman" pitchFamily="18" charset="0"/>
                <a:cs typeface="Times New Roman" pitchFamily="18" charset="0"/>
              </a:rPr>
              <a:t>ФГОС </a:t>
            </a:r>
            <a:r>
              <a:rPr lang="ru-RU" sz="1400" spc="-135" dirty="0" smtClean="0">
                <a:latin typeface="Times New Roman" pitchFamily="18" charset="0"/>
                <a:cs typeface="Times New Roman" pitchFamily="18" charset="0"/>
              </a:rPr>
              <a:t>ДО, </a:t>
            </a:r>
            <a:r>
              <a:rPr lang="ru-RU" sz="1400" spc="-25" dirty="0" smtClean="0">
                <a:latin typeface="Times New Roman" pitchFamily="18" charset="0"/>
                <a:cs typeface="Times New Roman" pitchFamily="18" charset="0"/>
              </a:rPr>
              <a:t>разработана индивидуально </a:t>
            </a:r>
            <a:r>
              <a:rPr lang="ru-RU" sz="1400" spc="-20" dirty="0" smtClean="0">
                <a:latin typeface="Times New Roman" pitchFamily="18" charset="0"/>
                <a:cs typeface="Times New Roman" pitchFamily="18" charset="0"/>
              </a:rPr>
              <a:t>для  </a:t>
            </a:r>
            <a:r>
              <a:rPr lang="ru-RU" sz="1400" spc="-140" dirty="0" smtClean="0">
                <a:latin typeface="Times New Roman" pitchFamily="18" charset="0"/>
                <a:cs typeface="Times New Roman" pitchFamily="18" charset="0"/>
              </a:rPr>
              <a:t>МДОУ ДС Солнышко п.Куйбышев</a:t>
            </a:r>
            <a:r>
              <a:rPr lang="ru-RU" sz="1400" spc="-80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1400" spc="-5" dirty="0" smtClean="0">
                <a:latin typeface="Times New Roman" pitchFamily="18" charset="0"/>
                <a:cs typeface="Times New Roman" pitchFamily="18" charset="0"/>
              </a:rPr>
              <a:t>учитывает </a:t>
            </a:r>
            <a:r>
              <a:rPr lang="ru-RU" sz="1400" spc="-15" dirty="0" smtClean="0">
                <a:latin typeface="Times New Roman" pitchFamily="18" charset="0"/>
                <a:cs typeface="Times New Roman" pitchFamily="18" charset="0"/>
              </a:rPr>
              <a:t>потребности </a:t>
            </a:r>
            <a:r>
              <a:rPr lang="ru-RU" sz="1400" spc="-30" dirty="0" smtClean="0">
                <a:latin typeface="Times New Roman" pitchFamily="18" charset="0"/>
                <a:cs typeface="Times New Roman" pitchFamily="18" charset="0"/>
              </a:rPr>
              <a:t>воспитанников, </a:t>
            </a:r>
            <a:r>
              <a:rPr lang="ru-RU" sz="1400" spc="-45" dirty="0" smtClean="0"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sz="1400" spc="-20" dirty="0" smtClean="0">
                <a:latin typeface="Times New Roman" pitchFamily="18" charset="0"/>
                <a:cs typeface="Times New Roman" pitchFamily="18" charset="0"/>
              </a:rPr>
              <a:t>родителей </a:t>
            </a:r>
            <a:r>
              <a:rPr lang="ru-RU" sz="1400" spc="-25" dirty="0" smtClean="0">
                <a:latin typeface="Times New Roman" pitchFamily="18" charset="0"/>
                <a:cs typeface="Times New Roman" pitchFamily="18" charset="0"/>
              </a:rPr>
              <a:t>(законных  </a:t>
            </a:r>
            <a:r>
              <a:rPr lang="ru-RU" sz="1400" spc="-20" dirty="0" smtClean="0">
                <a:latin typeface="Times New Roman" pitchFamily="18" charset="0"/>
                <a:cs typeface="Times New Roman" pitchFamily="18" charset="0"/>
              </a:rPr>
              <a:t>представителей), </a:t>
            </a:r>
            <a:r>
              <a:rPr lang="ru-RU" sz="1400" spc="-10" dirty="0" smtClean="0">
                <a:latin typeface="Times New Roman" pitchFamily="18" charset="0"/>
                <a:cs typeface="Times New Roman" pitchFamily="18" charset="0"/>
              </a:rPr>
              <a:t>общественности </a:t>
            </a:r>
            <a:r>
              <a:rPr lang="ru-RU" sz="1400" spc="-4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400" spc="-10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45" dirty="0" smtClean="0">
                <a:latin typeface="Times New Roman" pitchFamily="18" charset="0"/>
                <a:cs typeface="Times New Roman" pitchFamily="18" charset="0"/>
              </a:rPr>
              <a:t>социума.</a:t>
            </a:r>
          </a:p>
          <a:p>
            <a:pPr marR="5080" indent="-342900">
              <a:spcBef>
                <a:spcPts val="0"/>
              </a:spcBef>
            </a:pP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spcBef>
                <a:spcPts val="0"/>
              </a:spcBef>
            </a:pPr>
            <a:r>
              <a:rPr lang="ru-RU" sz="1400" b="1" spc="-165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Программа    </a:t>
            </a:r>
            <a:r>
              <a:rPr lang="ru-RU" sz="14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с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остоит </a:t>
            </a:r>
            <a:r>
              <a:rPr lang="ru-RU" sz="1400" spc="-40" dirty="0" smtClean="0">
                <a:latin typeface="Times New Roman" pitchFamily="18" charset="0"/>
                <a:cs typeface="Times New Roman" pitchFamily="18" charset="0"/>
              </a:rPr>
              <a:t>из </a:t>
            </a:r>
            <a:r>
              <a:rPr lang="ru-RU" sz="1400" spc="-15" dirty="0" smtClean="0">
                <a:latin typeface="Times New Roman" pitchFamily="18" charset="0"/>
                <a:cs typeface="Times New Roman" pitchFamily="18" charset="0"/>
              </a:rPr>
              <a:t>обязательной </a:t>
            </a:r>
            <a:r>
              <a:rPr lang="ru-RU" sz="1400" spc="-20" dirty="0" smtClean="0">
                <a:latin typeface="Times New Roman" pitchFamily="18" charset="0"/>
                <a:cs typeface="Times New Roman" pitchFamily="18" charset="0"/>
              </a:rPr>
              <a:t>части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(60%) </a:t>
            </a:r>
            <a:r>
              <a:rPr lang="ru-RU" sz="1400" spc="-4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spc="-35" dirty="0" smtClean="0">
                <a:latin typeface="Times New Roman" pitchFamily="18" charset="0"/>
                <a:cs typeface="Times New Roman" pitchFamily="18" charset="0"/>
              </a:rPr>
              <a:t>части,</a:t>
            </a:r>
            <a:r>
              <a:rPr lang="ru-RU" sz="1400" spc="-7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45" dirty="0" smtClean="0">
                <a:latin typeface="Times New Roman" pitchFamily="18" charset="0"/>
                <a:cs typeface="Times New Roman" pitchFamily="18" charset="0"/>
              </a:rPr>
              <a:t>формируемой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R="219710">
              <a:spcBef>
                <a:spcPts val="0"/>
              </a:spcBef>
            </a:pPr>
            <a:r>
              <a:rPr lang="ru-RU" sz="1400" spc="-30" dirty="0" smtClean="0">
                <a:latin typeface="Times New Roman" pitchFamily="18" charset="0"/>
                <a:cs typeface="Times New Roman" pitchFamily="18" charset="0"/>
              </a:rPr>
              <a:t>участниками </a:t>
            </a:r>
            <a:r>
              <a:rPr lang="ru-RU" sz="1400" spc="-15" dirty="0" smtClean="0">
                <a:latin typeface="Times New Roman" pitchFamily="18" charset="0"/>
                <a:cs typeface="Times New Roman" pitchFamily="18" charset="0"/>
              </a:rPr>
              <a:t>образовательных </a:t>
            </a:r>
            <a:r>
              <a:rPr lang="ru-RU" sz="1400" spc="-30" dirty="0" smtClean="0">
                <a:latin typeface="Times New Roman" pitchFamily="18" charset="0"/>
                <a:cs typeface="Times New Roman" pitchFamily="18" charset="0"/>
              </a:rPr>
              <a:t>отношений </a:t>
            </a:r>
            <a:r>
              <a:rPr lang="ru-RU" sz="1400" spc="-10" dirty="0" smtClean="0">
                <a:latin typeface="Times New Roman" pitchFamily="18" charset="0"/>
                <a:cs typeface="Times New Roman" pitchFamily="18" charset="0"/>
              </a:rPr>
              <a:t>(не более </a:t>
            </a:r>
            <a:r>
              <a:rPr lang="ru-RU" sz="1400" spc="-25" dirty="0" smtClean="0">
                <a:latin typeface="Times New Roman" pitchFamily="18" charset="0"/>
                <a:cs typeface="Times New Roman" pitchFamily="18" charset="0"/>
              </a:rPr>
              <a:t>40%). </a:t>
            </a:r>
            <a:r>
              <a:rPr lang="ru-RU" sz="1400" spc="-55" dirty="0" smtClean="0">
                <a:latin typeface="Times New Roman" pitchFamily="18" charset="0"/>
                <a:cs typeface="Times New Roman" pitchFamily="18" charset="0"/>
              </a:rPr>
              <a:t>Обе </a:t>
            </a:r>
            <a:r>
              <a:rPr lang="ru-RU" sz="1400" spc="-25" dirty="0" smtClean="0">
                <a:latin typeface="Times New Roman" pitchFamily="18" charset="0"/>
                <a:cs typeface="Times New Roman" pitchFamily="18" charset="0"/>
              </a:rPr>
              <a:t>части являются  </a:t>
            </a:r>
            <a:r>
              <a:rPr lang="ru-RU" sz="1400" spc="-45" dirty="0" smtClean="0">
                <a:latin typeface="Times New Roman" pitchFamily="18" charset="0"/>
                <a:cs typeface="Times New Roman" pitchFamily="18" charset="0"/>
              </a:rPr>
              <a:t>взаимодополняющими </a:t>
            </a:r>
            <a:r>
              <a:rPr lang="ru-RU" sz="1400" spc="-40" dirty="0" smtClean="0">
                <a:latin typeface="Times New Roman" pitchFamily="18" charset="0"/>
                <a:cs typeface="Times New Roman" pitchFamily="18" charset="0"/>
              </a:rPr>
              <a:t>и необходимыми </a:t>
            </a:r>
            <a:r>
              <a:rPr lang="ru-RU" sz="1400" spc="-25" dirty="0" smtClean="0"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400" spc="-20" dirty="0" smtClean="0">
                <a:latin typeface="Times New Roman" pitchFamily="18" charset="0"/>
                <a:cs typeface="Times New Roman" pitchFamily="18" charset="0"/>
              </a:rPr>
              <a:t>точки </a:t>
            </a:r>
            <a:r>
              <a:rPr lang="ru-RU" sz="1400" spc="-30" dirty="0" smtClean="0">
                <a:latin typeface="Times New Roman" pitchFamily="18" charset="0"/>
                <a:cs typeface="Times New Roman" pitchFamily="18" charset="0"/>
              </a:rPr>
              <a:t>зрения </a:t>
            </a:r>
            <a:r>
              <a:rPr lang="ru-RU" sz="1400" spc="-35" dirty="0" smtClean="0">
                <a:latin typeface="Times New Roman" pitchFamily="18" charset="0"/>
                <a:cs typeface="Times New Roman" pitchFamily="18" charset="0"/>
              </a:rPr>
              <a:t>реализации </a:t>
            </a:r>
            <a:r>
              <a:rPr lang="ru-RU" sz="1400" spc="-15" dirty="0" smtClean="0">
                <a:latin typeface="Times New Roman" pitchFamily="18" charset="0"/>
                <a:cs typeface="Times New Roman" pitchFamily="18" charset="0"/>
              </a:rPr>
              <a:t>требований  </a:t>
            </a:r>
            <a:r>
              <a:rPr lang="ru-RU" sz="1400" spc="-30" dirty="0" smtClean="0">
                <a:latin typeface="Times New Roman" pitchFamily="18" charset="0"/>
                <a:cs typeface="Times New Roman" pitchFamily="18" charset="0"/>
              </a:rPr>
              <a:t>Стандарта.</a:t>
            </a:r>
          </a:p>
          <a:p>
            <a:pPr marR="219710">
              <a:spcBef>
                <a:spcPts val="0"/>
              </a:spcBef>
            </a:pPr>
            <a:endParaRPr lang="ru-RU" sz="1400" spc="-30" dirty="0" smtClean="0">
              <a:latin typeface="Times New Roman" pitchFamily="18" charset="0"/>
              <a:cs typeface="Times New Roman" pitchFamily="18" charset="0"/>
            </a:endParaRPr>
          </a:p>
          <a:p>
            <a:pPr marR="219710">
              <a:spcBef>
                <a:spcPts val="0"/>
              </a:spcBef>
            </a:pPr>
            <a:r>
              <a:rPr lang="ru-RU" sz="1400" b="1" spc="-165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Программа    </a:t>
            </a:r>
            <a:r>
              <a:rPr lang="ru-RU" sz="1400" spc="-20" dirty="0" smtClean="0">
                <a:latin typeface="Times New Roman" pitchFamily="18" charset="0"/>
                <a:cs typeface="Times New Roman" pitchFamily="18" charset="0"/>
              </a:rPr>
              <a:t>включает </a:t>
            </a:r>
            <a:r>
              <a:rPr lang="ru-RU" sz="1400" spc="-5" dirty="0" smtClean="0">
                <a:latin typeface="Times New Roman" pitchFamily="18" charset="0"/>
                <a:cs typeface="Times New Roman" pitchFamily="18" charset="0"/>
              </a:rPr>
              <a:t>три </a:t>
            </a:r>
            <a:r>
              <a:rPr lang="ru-RU" sz="1400" spc="-25" dirty="0" smtClean="0">
                <a:latin typeface="Times New Roman" pitchFamily="18" charset="0"/>
                <a:cs typeface="Times New Roman" pitchFamily="18" charset="0"/>
              </a:rPr>
              <a:t>основных </a:t>
            </a:r>
            <a:r>
              <a:rPr lang="ru-RU" sz="1400" spc="-35" dirty="0" smtClean="0">
                <a:latin typeface="Times New Roman" pitchFamily="18" charset="0"/>
                <a:cs typeface="Times New Roman" pitchFamily="18" charset="0"/>
              </a:rPr>
              <a:t>раздела:  </a:t>
            </a:r>
            <a:r>
              <a:rPr lang="ru-RU" sz="1400" spc="-30" dirty="0" smtClean="0">
                <a:latin typeface="Times New Roman" pitchFamily="18" charset="0"/>
                <a:cs typeface="Times New Roman" pitchFamily="18" charset="0"/>
              </a:rPr>
              <a:t>целевой, </a:t>
            </a:r>
            <a:r>
              <a:rPr lang="ru-RU" sz="1400" spc="-25" dirty="0" smtClean="0">
                <a:latin typeface="Times New Roman" pitchFamily="18" charset="0"/>
                <a:cs typeface="Times New Roman" pitchFamily="18" charset="0"/>
              </a:rPr>
              <a:t>содержательный </a:t>
            </a:r>
            <a:r>
              <a:rPr lang="ru-RU" sz="1400" spc="-40" dirty="0" smtClean="0"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spc="-35" dirty="0" smtClean="0">
                <a:latin typeface="Times New Roman" pitchFamily="18" charset="0"/>
                <a:cs typeface="Times New Roman" pitchFamily="18" charset="0"/>
              </a:rPr>
              <a:t>организационный.</a:t>
            </a:r>
          </a:p>
          <a:p>
            <a:pPr marR="219710">
              <a:spcBef>
                <a:spcPts val="0"/>
              </a:spcBef>
            </a:pPr>
            <a:r>
              <a:rPr lang="ru-RU" sz="1400" spc="-35" dirty="0" smtClean="0">
                <a:latin typeface="Times New Roman" pitchFamily="18" charset="0"/>
                <a:cs typeface="Times New Roman" pitchFamily="18" charset="0"/>
              </a:rPr>
              <a:t>  </a:t>
            </a:r>
          </a:p>
          <a:p>
            <a:pPr marR="219710">
              <a:spcBef>
                <a:spcPts val="0"/>
              </a:spcBef>
            </a:pPr>
            <a:r>
              <a:rPr lang="ru-RU" sz="1400" b="1" spc="-165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Программа</a:t>
            </a:r>
            <a:r>
              <a:rPr lang="ru-RU" sz="1400" b="1" spc="-165" dirty="0" smtClean="0">
                <a:latin typeface="Times New Roman" pitchFamily="18" charset="0"/>
                <a:cs typeface="Times New Roman" pitchFamily="18" charset="0"/>
              </a:rPr>
              <a:t>    </a:t>
            </a:r>
            <a:r>
              <a:rPr lang="ru-RU" sz="1400" spc="-20" dirty="0" smtClean="0">
                <a:latin typeface="Times New Roman" pitchFamily="18" charset="0"/>
                <a:cs typeface="Times New Roman" pitchFamily="18" charset="0"/>
              </a:rPr>
              <a:t>реализуется </a:t>
            </a:r>
            <a:r>
              <a:rPr lang="ru-RU" sz="1400" spc="-35" dirty="0" smtClean="0"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spc="-20" dirty="0" smtClean="0">
                <a:latin typeface="Times New Roman" pitchFamily="18" charset="0"/>
                <a:cs typeface="Times New Roman" pitchFamily="18" charset="0"/>
              </a:rPr>
              <a:t>государственном  </a:t>
            </a:r>
            <a:r>
              <a:rPr lang="ru-RU" sz="1400" spc="-25" dirty="0" smtClean="0">
                <a:latin typeface="Times New Roman" pitchFamily="18" charset="0"/>
                <a:cs typeface="Times New Roman" pitchFamily="18" charset="0"/>
              </a:rPr>
              <a:t>языке РФ </a:t>
            </a:r>
            <a:r>
              <a:rPr lang="ru-RU" sz="1400" spc="5" dirty="0" smtClean="0"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spc="-15" dirty="0" smtClean="0">
                <a:latin typeface="Times New Roman" pitchFamily="18" charset="0"/>
                <a:cs typeface="Times New Roman" pitchFamily="18" charset="0"/>
              </a:rPr>
              <a:t>течение </a:t>
            </a:r>
            <a:r>
              <a:rPr lang="ru-RU" sz="1400" spc="-5" dirty="0" smtClean="0">
                <a:latin typeface="Times New Roman" pitchFamily="18" charset="0"/>
                <a:cs typeface="Times New Roman" pitchFamily="18" charset="0"/>
              </a:rPr>
              <a:t>всего </a:t>
            </a:r>
            <a:r>
              <a:rPr lang="ru-RU" sz="1400" spc="-30" dirty="0" smtClean="0">
                <a:latin typeface="Times New Roman" pitchFamily="18" charset="0"/>
                <a:cs typeface="Times New Roman" pitchFamily="18" charset="0"/>
              </a:rPr>
              <a:t>времени пребывания  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детей </a:t>
            </a:r>
            <a:r>
              <a:rPr lang="ru-RU" sz="1400" spc="5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spc="-9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175" dirty="0" smtClean="0">
                <a:latin typeface="Times New Roman" pitchFamily="18" charset="0"/>
                <a:cs typeface="Times New Roman" pitchFamily="18" charset="0"/>
              </a:rPr>
              <a:t>МДОУ.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 descr="kids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4429132"/>
            <a:ext cx="2262187" cy="2165350"/>
          </a:xfrm>
          <a:prstGeom prst="rect">
            <a:avLst/>
          </a:prstGeom>
          <a:noFill/>
        </p:spPr>
      </p:pic>
      <p:pic>
        <p:nvPicPr>
          <p:cNvPr id="18438" name="Picture 6" descr="kids040"/>
          <p:cNvPicPr>
            <a:picLocks noChangeAspect="1" noChangeArrowheads="1"/>
          </p:cNvPicPr>
          <p:nvPr/>
        </p:nvPicPr>
        <p:blipFill>
          <a:blip r:embed="rId4" cstate="print"/>
          <a:srcRect l="8691" r="2786"/>
          <a:stretch>
            <a:fillRect/>
          </a:stretch>
        </p:blipFill>
        <p:spPr bwMode="auto">
          <a:xfrm>
            <a:off x="323850" y="4365625"/>
            <a:ext cx="2974975" cy="2192338"/>
          </a:xfrm>
          <a:prstGeom prst="rect">
            <a:avLst/>
          </a:prstGeom>
          <a:noFill/>
        </p:spPr>
      </p:pic>
      <p:pic>
        <p:nvPicPr>
          <p:cNvPr id="18439" name="Picture 7" descr="kids07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14744" y="4429132"/>
            <a:ext cx="2278462" cy="213057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57158" y="357188"/>
            <a:ext cx="835824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88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87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889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87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3320984" y="214290"/>
            <a:ext cx="250203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pc="-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b="1" spc="-21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b="1" spc="-16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задачи</a:t>
            </a:r>
            <a:r>
              <a:rPr lang="ru-RU" b="1" spc="11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b="1" spc="-215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Программы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428596" y="642918"/>
            <a:ext cx="8001056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41605" algn="just">
              <a:lnSpc>
                <a:spcPct val="100000"/>
              </a:lnSpc>
              <a:spcBef>
                <a:spcPts val="105"/>
              </a:spcBef>
            </a:pPr>
            <a:r>
              <a:rPr lang="ru-RU" sz="1400" b="1" u="heavy" spc="-150" dirty="0" smtClean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1F5F"/>
                  </a:solidFill>
                </a:uFill>
                <a:latin typeface="Times New Roman" pitchFamily="18" charset="0"/>
                <a:cs typeface="Times New Roman" pitchFamily="18" charset="0"/>
              </a:rPr>
              <a:t>Цель </a:t>
            </a:r>
            <a:r>
              <a:rPr lang="ru-RU" sz="1400" b="1" u="heavy" spc="-165" dirty="0" smtClean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1F5F"/>
                  </a:solidFill>
                </a:uFill>
                <a:latin typeface="Times New Roman" pitchFamily="18" charset="0"/>
                <a:cs typeface="Times New Roman" pitchFamily="18" charset="0"/>
              </a:rPr>
              <a:t>Программы</a:t>
            </a:r>
            <a:r>
              <a:rPr lang="ru-RU" sz="1400" b="1" spc="-165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ru-RU" sz="1400" spc="-2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позитивная </a:t>
            </a:r>
            <a:r>
              <a:rPr lang="ru-RU" sz="1400" spc="-4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социализация </a:t>
            </a:r>
            <a:r>
              <a:rPr lang="ru-RU" sz="1400" spc="-4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spc="-1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всестороннее </a:t>
            </a:r>
            <a:r>
              <a:rPr lang="ru-RU" sz="1400" spc="-2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развитие  ребёнка </a:t>
            </a:r>
            <a:r>
              <a:rPr lang="ru-RU" sz="1400" spc="-2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раннего </a:t>
            </a:r>
            <a:r>
              <a:rPr lang="ru-RU" sz="1400" spc="-4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spc="-2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дошкольного </a:t>
            </a:r>
            <a:r>
              <a:rPr lang="ru-RU" sz="1400" spc="-1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возраста </a:t>
            </a:r>
            <a:r>
              <a:rPr lang="ru-RU" sz="1400" spc="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spc="-1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адекватных </a:t>
            </a:r>
            <a:r>
              <a:rPr lang="ru-RU" sz="140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его </a:t>
            </a:r>
            <a:r>
              <a:rPr lang="ru-RU" sz="1400" spc="-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возрасту</a:t>
            </a:r>
            <a:r>
              <a:rPr lang="ru-RU" sz="1400" spc="-21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1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детских  </a:t>
            </a:r>
            <a:r>
              <a:rPr lang="ru-RU" sz="1400" spc="-2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видах</a:t>
            </a:r>
            <a:r>
              <a:rPr lang="ru-RU" sz="1400" spc="-5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1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деятельности.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55244" algn="just">
              <a:lnSpc>
                <a:spcPct val="100000"/>
              </a:lnSpc>
              <a:spcBef>
                <a:spcPts val="440"/>
              </a:spcBef>
            </a:pPr>
            <a:r>
              <a:rPr lang="ru-RU" sz="1400" b="1" u="heavy" spc="-450" dirty="0" smtClean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u="heavy" spc="-150" dirty="0" smtClean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1F5F"/>
                  </a:solidFill>
                </a:uFill>
                <a:latin typeface="Times New Roman" pitchFamily="18" charset="0"/>
                <a:cs typeface="Times New Roman" pitchFamily="18" charset="0"/>
              </a:rPr>
              <a:t>Программа  </a:t>
            </a:r>
            <a:r>
              <a:rPr lang="ru-RU" sz="1400" b="1" u="heavy" spc="-125" dirty="0" smtClean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1F5F"/>
                  </a:solidFill>
                </a:uFill>
                <a:latin typeface="Times New Roman" pitchFamily="18" charset="0"/>
                <a:cs typeface="Times New Roman" pitchFamily="18" charset="0"/>
              </a:rPr>
              <a:t>направлена  </a:t>
            </a:r>
            <a:r>
              <a:rPr lang="ru-RU" sz="1400" b="1" u="heavy" spc="-140" dirty="0" smtClean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1F5F"/>
                  </a:solidFill>
                </a:uFill>
                <a:latin typeface="Times New Roman" pitchFamily="18" charset="0"/>
                <a:cs typeface="Times New Roman" pitchFamily="18" charset="0"/>
              </a:rPr>
              <a:t>на </a:t>
            </a:r>
            <a:r>
              <a:rPr lang="ru-RU" sz="1400" b="1" u="heavy" spc="-125" dirty="0" smtClean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1F5F"/>
                  </a:solidFill>
                </a:uFill>
                <a:latin typeface="Times New Roman" pitchFamily="18" charset="0"/>
                <a:cs typeface="Times New Roman" pitchFamily="18" charset="0"/>
              </a:rPr>
              <a:t>решение  следующих</a:t>
            </a:r>
            <a:r>
              <a:rPr lang="ru-RU" sz="1400" b="1" u="heavy" spc="200" dirty="0" smtClean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1F5F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b="1" u="heavy" spc="-120" dirty="0" smtClean="0">
                <a:solidFill>
                  <a:schemeClr val="accent1">
                    <a:lumMod val="50000"/>
                  </a:schemeClr>
                </a:solidFill>
                <a:uFill>
                  <a:solidFill>
                    <a:srgbClr val="001F5F"/>
                  </a:solidFill>
                </a:uFill>
                <a:latin typeface="Times New Roman" pitchFamily="18" charset="0"/>
                <a:cs typeface="Times New Roman" pitchFamily="18" charset="0"/>
              </a:rPr>
              <a:t>задач</a:t>
            </a:r>
            <a:r>
              <a:rPr lang="ru-RU" sz="1400" b="1" spc="-12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ru-RU" sz="14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marL="12700" marR="426084" algn="just">
              <a:lnSpc>
                <a:spcPct val="100000"/>
              </a:lnSpc>
              <a:spcBef>
                <a:spcPts val="395"/>
              </a:spcBef>
              <a:buSzPct val="93750"/>
              <a:buFont typeface="Wingdings" pitchFamily="2" charset="2"/>
              <a:buChar char="q"/>
              <a:tabLst>
                <a:tab pos="194310" algn="l"/>
              </a:tabLst>
            </a:pPr>
            <a:r>
              <a:rPr lang="ru-RU" sz="1400" spc="-5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 Охрана </a:t>
            </a:r>
            <a:r>
              <a:rPr lang="ru-RU" sz="1400" spc="-4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spc="-2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укрепление </a:t>
            </a:r>
            <a:r>
              <a:rPr lang="ru-RU" sz="1400" spc="-3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физического </a:t>
            </a:r>
            <a:r>
              <a:rPr lang="ru-RU" sz="1400" spc="-4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spc="-3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психического </a:t>
            </a:r>
            <a:r>
              <a:rPr lang="ru-RU" sz="1400" spc="-1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здоровья детей, </a:t>
            </a:r>
            <a:r>
              <a:rPr lang="ru-RU" sz="1400" spc="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в </a:t>
            </a:r>
            <a:r>
              <a:rPr lang="ru-RU" sz="1400" spc="-1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том </a:t>
            </a:r>
            <a:r>
              <a:rPr lang="ru-RU" sz="1400" spc="-3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числе </a:t>
            </a:r>
            <a:r>
              <a:rPr lang="ru-RU" sz="1400" spc="-4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их  </a:t>
            </a:r>
            <a:r>
              <a:rPr lang="ru-RU" sz="1400" spc="-3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эмоционального</a:t>
            </a:r>
            <a:r>
              <a:rPr lang="ru-RU" sz="1400" spc="-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3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благополучия;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12700" marR="404495" algn="just">
              <a:lnSpc>
                <a:spcPct val="100000"/>
              </a:lnSpc>
              <a:spcBef>
                <a:spcPts val="380"/>
              </a:spcBef>
              <a:buSzPct val="93750"/>
              <a:buFont typeface="Wingdings" pitchFamily="2" charset="2"/>
              <a:buChar char="q"/>
              <a:tabLst>
                <a:tab pos="194310" algn="l"/>
              </a:tabLst>
            </a:pPr>
            <a:r>
              <a:rPr lang="ru-RU" sz="1400" spc="-3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 Обеспечение </a:t>
            </a:r>
            <a:r>
              <a:rPr lang="ru-RU" sz="1400" spc="-3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равных возможностей </a:t>
            </a:r>
            <a:r>
              <a:rPr lang="ru-RU" sz="1400" spc="-2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для </a:t>
            </a:r>
            <a:r>
              <a:rPr lang="ru-RU" sz="1400" spc="-3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полноценного </a:t>
            </a:r>
            <a:r>
              <a:rPr lang="ru-RU" sz="1400" spc="-2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развития </a:t>
            </a:r>
            <a:r>
              <a:rPr lang="ru-RU" sz="1400" spc="-3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каждого </a:t>
            </a:r>
            <a:r>
              <a:rPr lang="ru-RU" sz="1400" spc="-2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ребёнка  </a:t>
            </a:r>
            <a:r>
              <a:rPr lang="ru-RU" sz="1400" spc="-19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ДОУ, </a:t>
            </a:r>
            <a:r>
              <a:rPr lang="ru-RU" sz="1400" spc="-3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независимо </a:t>
            </a:r>
            <a:r>
              <a:rPr lang="ru-RU" sz="1400" spc="1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от </a:t>
            </a:r>
            <a:r>
              <a:rPr lang="ru-RU" sz="1400" spc="-1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места </a:t>
            </a:r>
            <a:r>
              <a:rPr lang="ru-RU" sz="1400" spc="-5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проживания, пола, </a:t>
            </a:r>
            <a:r>
              <a:rPr lang="ru-RU" sz="1400" spc="-5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нации, </a:t>
            </a:r>
            <a:r>
              <a:rPr lang="ru-RU" sz="1400" spc="-4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языка, </a:t>
            </a:r>
            <a:r>
              <a:rPr lang="ru-RU" sz="1400" spc="-2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социального</a:t>
            </a:r>
            <a:r>
              <a:rPr lang="ru-RU" sz="1400" spc="12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1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статуса,</a:t>
            </a:r>
            <a:endParaRPr lang="ru-RU" sz="1400" dirty="0" smtClean="0">
              <a:latin typeface="Times New Roman" pitchFamily="18" charset="0"/>
              <a:cs typeface="Times New Roman" pitchFamily="18" charset="0"/>
            </a:endParaRPr>
          </a:p>
          <a:p>
            <a:pPr marL="12700" marR="1253490" algn="just">
              <a:lnSpc>
                <a:spcPct val="100000"/>
              </a:lnSpc>
              <a:spcBef>
                <a:spcPts val="5"/>
              </a:spcBef>
            </a:pPr>
            <a:r>
              <a:rPr lang="ru-RU" sz="1400" spc="-4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психофизиологических и </a:t>
            </a:r>
            <a:r>
              <a:rPr lang="ru-RU" sz="1400" spc="-2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других </a:t>
            </a:r>
            <a:r>
              <a:rPr lang="ru-RU" sz="1400" spc="-1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особенностей </a:t>
            </a:r>
            <a:r>
              <a:rPr lang="ru-RU" sz="1400" spc="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(в </a:t>
            </a:r>
            <a:r>
              <a:rPr lang="ru-RU" sz="1400" spc="-1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том </a:t>
            </a:r>
            <a:r>
              <a:rPr lang="ru-RU" sz="1400" spc="-3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числе </a:t>
            </a:r>
            <a:r>
              <a:rPr lang="ru-RU" sz="1400" spc="-3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ограниченных  возможностей</a:t>
            </a:r>
            <a:r>
              <a:rPr lang="ru-RU" sz="1400" spc="-6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2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здоровья);</a:t>
            </a:r>
          </a:p>
          <a:p>
            <a:pPr marL="12700" marR="1253490" algn="just">
              <a:lnSpc>
                <a:spcPct val="100000"/>
              </a:lnSpc>
              <a:spcBef>
                <a:spcPts val="5"/>
              </a:spcBef>
              <a:buFont typeface="Wingdings" pitchFamily="2" charset="2"/>
              <a:buChar char="q"/>
            </a:pPr>
            <a:r>
              <a:rPr lang="ru-RU" sz="1400" spc="-2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3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Обеспечение </a:t>
            </a:r>
            <a:r>
              <a:rPr lang="ru-RU" sz="1400" spc="-1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преемственности </a:t>
            </a:r>
            <a:r>
              <a:rPr lang="ru-RU" sz="1400" spc="-4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целей, задач и  содержания </a:t>
            </a:r>
            <a:r>
              <a:rPr lang="ru-RU" sz="1400" spc="-3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образования, </a:t>
            </a:r>
            <a:r>
              <a:rPr lang="ru-RU" sz="1400" spc="-3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реализуемых </a:t>
            </a:r>
            <a:r>
              <a:rPr lang="ru-RU" sz="1400" spc="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400" spc="1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4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рамках </a:t>
            </a:r>
            <a:r>
              <a:rPr lang="ru-RU" sz="1400" spc="-1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образовательных </a:t>
            </a:r>
            <a:r>
              <a:rPr lang="ru-RU" sz="1400" spc="-4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программ </a:t>
            </a:r>
            <a:r>
              <a:rPr lang="ru-RU" sz="1400" spc="-4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различных</a:t>
            </a:r>
            <a:r>
              <a:rPr lang="ru-RU" sz="1400" spc="4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1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уровней</a:t>
            </a:r>
            <a:r>
              <a:rPr lang="ru-RU" sz="1400" spc="-3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(программ </a:t>
            </a:r>
            <a:r>
              <a:rPr lang="ru-RU" sz="1400" spc="-2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дошкольного </a:t>
            </a:r>
            <a:r>
              <a:rPr lang="ru-RU" sz="1400" spc="-4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spc="-3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начального </a:t>
            </a:r>
            <a:r>
              <a:rPr lang="ru-RU" sz="1400" spc="-2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общего  </a:t>
            </a:r>
            <a:r>
              <a:rPr lang="ru-RU" sz="1400" spc="-3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образования);</a:t>
            </a:r>
          </a:p>
          <a:p>
            <a:pPr marL="12700" marR="1253490" algn="just">
              <a:lnSpc>
                <a:spcPct val="100000"/>
              </a:lnSpc>
              <a:spcBef>
                <a:spcPts val="5"/>
              </a:spcBef>
              <a:buFont typeface="Wingdings" pitchFamily="2" charset="2"/>
              <a:buChar char="q"/>
            </a:pPr>
            <a:r>
              <a:rPr lang="ru-RU" sz="1400" spc="-3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Создание </a:t>
            </a:r>
            <a:r>
              <a:rPr lang="ru-RU" sz="1400" spc="-2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благоприятных условий </a:t>
            </a:r>
            <a:r>
              <a:rPr lang="ru-RU" sz="1400" spc="-2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развития </a:t>
            </a:r>
            <a:r>
              <a:rPr lang="ru-RU" sz="140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детей </a:t>
            </a:r>
            <a:r>
              <a:rPr lang="ru-RU" sz="1400" spc="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в  </a:t>
            </a:r>
            <a:r>
              <a:rPr lang="ru-RU" sz="140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соответствии </a:t>
            </a:r>
            <a:r>
              <a:rPr lang="ru-RU" sz="1400" spc="-2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400" spc="-4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их </a:t>
            </a:r>
            <a:r>
              <a:rPr lang="ru-RU" sz="1400" spc="-2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возрастными </a:t>
            </a:r>
            <a:r>
              <a:rPr lang="ru-RU" sz="1400" spc="-4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spc="-3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индивидуальными  </a:t>
            </a:r>
            <a:r>
              <a:rPr lang="ru-RU" sz="1400" spc="-2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особенностями </a:t>
            </a:r>
            <a:r>
              <a:rPr lang="ru-RU" sz="1400" spc="-4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spc="-3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склонностями,</a:t>
            </a:r>
            <a:r>
              <a:rPr lang="ru-RU" sz="1400" spc="-5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1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развитие способностей </a:t>
            </a:r>
            <a:r>
              <a:rPr lang="ru-RU" sz="1400" spc="-4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и </a:t>
            </a:r>
            <a:r>
              <a:rPr lang="ru-RU" sz="1400" spc="-1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творческого </a:t>
            </a:r>
            <a:r>
              <a:rPr lang="ru-RU" sz="1400" spc="-3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потенциала каждого  ребёнка, как </a:t>
            </a:r>
            <a:r>
              <a:rPr lang="ru-RU" sz="140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субъекта </a:t>
            </a:r>
            <a:r>
              <a:rPr lang="ru-RU" sz="1400" spc="-3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отношений </a:t>
            </a:r>
            <a:r>
              <a:rPr lang="ru-RU" sz="1400" spc="-2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400" spc="-5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самим </a:t>
            </a:r>
            <a:r>
              <a:rPr lang="ru-RU" sz="1400" spc="-3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собой,  другими </a:t>
            </a:r>
            <a:r>
              <a:rPr lang="ru-RU" sz="1400" spc="-25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детьми, </a:t>
            </a:r>
            <a:r>
              <a:rPr lang="ru-RU" sz="1400" spc="-3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взрослым</a:t>
            </a:r>
            <a:r>
              <a:rPr lang="ru-RU" sz="140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400" spc="-6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миром;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 descr="kids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00826" y="4357694"/>
            <a:ext cx="2262187" cy="2165350"/>
          </a:xfrm>
          <a:prstGeom prst="rect">
            <a:avLst/>
          </a:prstGeom>
          <a:noFill/>
        </p:spPr>
      </p:pic>
      <p:pic>
        <p:nvPicPr>
          <p:cNvPr id="18438" name="Picture 6" descr="kids040"/>
          <p:cNvPicPr>
            <a:picLocks noChangeAspect="1" noChangeArrowheads="1"/>
          </p:cNvPicPr>
          <p:nvPr/>
        </p:nvPicPr>
        <p:blipFill>
          <a:blip r:embed="rId4" cstate="print"/>
          <a:srcRect l="8691" r="2786"/>
          <a:stretch>
            <a:fillRect/>
          </a:stretch>
        </p:blipFill>
        <p:spPr bwMode="auto">
          <a:xfrm>
            <a:off x="323850" y="4365625"/>
            <a:ext cx="2974975" cy="2192338"/>
          </a:xfrm>
          <a:prstGeom prst="rect">
            <a:avLst/>
          </a:prstGeom>
          <a:noFill/>
        </p:spPr>
      </p:pic>
      <p:pic>
        <p:nvPicPr>
          <p:cNvPr id="18439" name="Picture 7" descr="kids07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643306" y="4357694"/>
            <a:ext cx="2347912" cy="2195513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57158" y="357188"/>
            <a:ext cx="835824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88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87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889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87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714348" y="428604"/>
            <a:ext cx="7500990" cy="372409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>
              <a:lnSpc>
                <a:spcPct val="100000"/>
              </a:lnSpc>
              <a:spcBef>
                <a:spcPts val="95"/>
              </a:spcBef>
              <a:buSzPct val="93750"/>
              <a:buFont typeface="Wingdings"/>
              <a:buChar char=""/>
              <a:tabLst>
                <a:tab pos="194310" algn="l"/>
              </a:tabLst>
            </a:pPr>
            <a:r>
              <a:rPr lang="ru-RU" sz="1400" spc="-30" dirty="0" smtClean="0">
                <a:solidFill>
                  <a:srgbClr val="001F5F"/>
                </a:solidFill>
                <a:latin typeface="Georgia"/>
                <a:cs typeface="Georgia"/>
              </a:rPr>
              <a:t>Объединение </a:t>
            </a:r>
            <a:r>
              <a:rPr lang="ru-RU" sz="1400" spc="-25" dirty="0" smtClean="0">
                <a:solidFill>
                  <a:srgbClr val="001F5F"/>
                </a:solidFill>
                <a:latin typeface="Georgia"/>
                <a:cs typeface="Georgia"/>
              </a:rPr>
              <a:t>обучения 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и </a:t>
            </a:r>
            <a:r>
              <a:rPr lang="ru-RU" sz="1400" spc="-25" dirty="0" smtClean="0">
                <a:solidFill>
                  <a:srgbClr val="001F5F"/>
                </a:solidFill>
                <a:latin typeface="Georgia"/>
                <a:cs typeface="Georgia"/>
              </a:rPr>
              <a:t>воспитания </a:t>
            </a:r>
            <a:r>
              <a:rPr lang="ru-RU" sz="1400" spc="5" dirty="0" smtClean="0">
                <a:solidFill>
                  <a:srgbClr val="001F5F"/>
                </a:solidFill>
                <a:latin typeface="Georgia"/>
                <a:cs typeface="Georgia"/>
              </a:rPr>
              <a:t>в </a:t>
            </a:r>
            <a:r>
              <a:rPr lang="ru-RU" sz="1400" spc="-20" dirty="0" smtClean="0">
                <a:solidFill>
                  <a:srgbClr val="001F5F"/>
                </a:solidFill>
                <a:latin typeface="Georgia"/>
                <a:cs typeface="Georgia"/>
              </a:rPr>
              <a:t>целостный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образовательный </a:t>
            </a:r>
            <a:r>
              <a:rPr lang="ru-RU" sz="1400" spc="-30" dirty="0" smtClean="0">
                <a:solidFill>
                  <a:srgbClr val="001F5F"/>
                </a:solidFill>
                <a:latin typeface="Georgia"/>
                <a:cs typeface="Georgia"/>
              </a:rPr>
              <a:t>процесс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lang="ru-RU" sz="1400" spc="-35" dirty="0" smtClean="0">
                <a:solidFill>
                  <a:srgbClr val="001F5F"/>
                </a:solidFill>
                <a:latin typeface="Georgia"/>
                <a:cs typeface="Georgia"/>
              </a:rPr>
              <a:t>на</a:t>
            </a:r>
            <a:endParaRPr lang="ru-RU" sz="1400" dirty="0" smtClean="0">
              <a:latin typeface="Georgia"/>
              <a:cs typeface="Georgia"/>
            </a:endParaRPr>
          </a:p>
          <a:p>
            <a:pPr marL="12700" marR="67310">
              <a:lnSpc>
                <a:spcPct val="100000"/>
              </a:lnSpc>
            </a:pP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основе </a:t>
            </a:r>
            <a:r>
              <a:rPr lang="ru-RU" sz="1400" spc="-20" dirty="0" smtClean="0">
                <a:solidFill>
                  <a:srgbClr val="001F5F"/>
                </a:solidFill>
                <a:latin typeface="Georgia"/>
                <a:cs typeface="Georgia"/>
              </a:rPr>
              <a:t>духовно-нравственных 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и </a:t>
            </a:r>
            <a:r>
              <a:rPr lang="ru-RU" sz="1400" spc="-25" dirty="0" err="1" smtClean="0">
                <a:solidFill>
                  <a:srgbClr val="001F5F"/>
                </a:solidFill>
                <a:latin typeface="Georgia"/>
                <a:cs typeface="Georgia"/>
              </a:rPr>
              <a:t>социокультурных</a:t>
            </a:r>
            <a:r>
              <a:rPr lang="ru-RU" sz="1400" spc="-25" dirty="0" smtClean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ценностей 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и </a:t>
            </a:r>
            <a:r>
              <a:rPr lang="ru-RU" sz="1400" spc="-25" dirty="0" smtClean="0">
                <a:solidFill>
                  <a:srgbClr val="001F5F"/>
                </a:solidFill>
                <a:latin typeface="Georgia"/>
                <a:cs typeface="Georgia"/>
              </a:rPr>
              <a:t>принятых </a:t>
            </a:r>
            <a:r>
              <a:rPr lang="ru-RU" sz="1400" spc="5" dirty="0" smtClean="0">
                <a:solidFill>
                  <a:srgbClr val="001F5F"/>
                </a:solidFill>
                <a:latin typeface="Georgia"/>
                <a:cs typeface="Georgia"/>
              </a:rPr>
              <a:t>в </a:t>
            </a:r>
            <a:r>
              <a:rPr lang="ru-RU" sz="1400" spc="-10" dirty="0" smtClean="0">
                <a:solidFill>
                  <a:srgbClr val="001F5F"/>
                </a:solidFill>
                <a:latin typeface="Georgia"/>
                <a:cs typeface="Georgia"/>
              </a:rPr>
              <a:t>обществе  </a:t>
            </a:r>
            <a:r>
              <a:rPr lang="ru-RU" sz="1400" spc="-35" dirty="0" smtClean="0">
                <a:solidFill>
                  <a:srgbClr val="001F5F"/>
                </a:solidFill>
                <a:latin typeface="Georgia"/>
                <a:cs typeface="Georgia"/>
              </a:rPr>
              <a:t>правил 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и норм </a:t>
            </a:r>
            <a:r>
              <a:rPr lang="ru-RU" sz="1400" spc="-20" dirty="0" smtClean="0">
                <a:solidFill>
                  <a:srgbClr val="001F5F"/>
                </a:solidFill>
                <a:latin typeface="Georgia"/>
                <a:cs typeface="Georgia"/>
              </a:rPr>
              <a:t>поведения </a:t>
            </a:r>
            <a:r>
              <a:rPr lang="ru-RU" sz="1400" spc="5" dirty="0" smtClean="0">
                <a:solidFill>
                  <a:srgbClr val="001F5F"/>
                </a:solidFill>
                <a:latin typeface="Georgia"/>
                <a:cs typeface="Georgia"/>
              </a:rPr>
              <a:t>в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интересах </a:t>
            </a:r>
            <a:r>
              <a:rPr lang="ru-RU" sz="1400" spc="-30" dirty="0" smtClean="0">
                <a:solidFill>
                  <a:srgbClr val="001F5F"/>
                </a:solidFill>
                <a:latin typeface="Georgia"/>
                <a:cs typeface="Georgia"/>
              </a:rPr>
              <a:t>человека, 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семьи,</a:t>
            </a:r>
            <a:r>
              <a:rPr lang="ru-RU" sz="1400" spc="-50" dirty="0" smtClean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lang="ru-RU" sz="1400" spc="-25" dirty="0" smtClean="0">
                <a:solidFill>
                  <a:srgbClr val="001F5F"/>
                </a:solidFill>
                <a:latin typeface="Georgia"/>
                <a:cs typeface="Georgia"/>
              </a:rPr>
              <a:t>общества;</a:t>
            </a:r>
            <a:endParaRPr lang="ru-RU" sz="1400" dirty="0" smtClean="0">
              <a:latin typeface="Georgia"/>
              <a:cs typeface="Georgia"/>
            </a:endParaRPr>
          </a:p>
          <a:p>
            <a:pPr marL="12700" marR="138430">
              <a:lnSpc>
                <a:spcPct val="100000"/>
              </a:lnSpc>
              <a:spcBef>
                <a:spcPts val="385"/>
              </a:spcBef>
              <a:buSzPct val="93750"/>
              <a:buFont typeface="Wingdings"/>
              <a:buChar char=""/>
              <a:tabLst>
                <a:tab pos="194310" algn="l"/>
              </a:tabLst>
            </a:pPr>
            <a:r>
              <a:rPr lang="ru-RU" sz="1400" spc="-30" dirty="0" smtClean="0">
                <a:solidFill>
                  <a:srgbClr val="001F5F"/>
                </a:solidFill>
                <a:latin typeface="Times New Roman" pitchFamily="18" charset="0"/>
                <a:cs typeface="Times New Roman" pitchFamily="18" charset="0"/>
              </a:rPr>
              <a:t>Формирование</a:t>
            </a:r>
            <a:r>
              <a:rPr lang="ru-RU" sz="1400" spc="-30" dirty="0" smtClean="0">
                <a:solidFill>
                  <a:srgbClr val="001F5F"/>
                </a:solidFill>
                <a:latin typeface="Georgia"/>
                <a:cs typeface="Georgia"/>
              </a:rPr>
              <a:t> общей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культуры </a:t>
            </a:r>
            <a:r>
              <a:rPr lang="ru-RU" sz="1400" spc="-30" dirty="0" smtClean="0">
                <a:solidFill>
                  <a:srgbClr val="001F5F"/>
                </a:solidFill>
                <a:latin typeface="Georgia"/>
                <a:cs typeface="Georgia"/>
              </a:rPr>
              <a:t>личности </a:t>
            </a:r>
            <a:r>
              <a:rPr lang="ru-RU" sz="1400" spc="-20" dirty="0" smtClean="0">
                <a:solidFill>
                  <a:srgbClr val="001F5F"/>
                </a:solidFill>
                <a:latin typeface="Georgia"/>
                <a:cs typeface="Georgia"/>
              </a:rPr>
              <a:t>детей, </a:t>
            </a:r>
            <a:r>
              <a:rPr lang="ru-RU" sz="1400" spc="5" dirty="0" smtClean="0">
                <a:solidFill>
                  <a:srgbClr val="001F5F"/>
                </a:solidFill>
                <a:latin typeface="Georgia"/>
                <a:cs typeface="Georgia"/>
              </a:rPr>
              <a:t>в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том </a:t>
            </a:r>
            <a:r>
              <a:rPr lang="ru-RU" sz="1400" spc="-35" dirty="0" smtClean="0">
                <a:solidFill>
                  <a:srgbClr val="001F5F"/>
                </a:solidFill>
                <a:latin typeface="Georgia"/>
                <a:cs typeface="Georgia"/>
              </a:rPr>
              <a:t>числе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ценностей здорового  </a:t>
            </a:r>
            <a:r>
              <a:rPr lang="ru-RU" sz="1400" spc="-25" dirty="0" smtClean="0">
                <a:solidFill>
                  <a:srgbClr val="001F5F"/>
                </a:solidFill>
                <a:latin typeface="Georgia"/>
                <a:cs typeface="Georgia"/>
              </a:rPr>
              <a:t>образа </a:t>
            </a:r>
            <a:r>
              <a:rPr lang="ru-RU" sz="1400" spc="-65" dirty="0" smtClean="0">
                <a:solidFill>
                  <a:srgbClr val="001F5F"/>
                </a:solidFill>
                <a:latin typeface="Georgia"/>
                <a:cs typeface="Georgia"/>
              </a:rPr>
              <a:t>жизни,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развитие </a:t>
            </a:r>
            <a:r>
              <a:rPr lang="ru-RU" sz="1400" spc="-45" dirty="0" smtClean="0">
                <a:solidFill>
                  <a:srgbClr val="001F5F"/>
                </a:solidFill>
                <a:latin typeface="Georgia"/>
                <a:cs typeface="Georgia"/>
              </a:rPr>
              <a:t>их 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социальных, </a:t>
            </a:r>
            <a:r>
              <a:rPr lang="ru-RU" sz="1400" spc="-25" dirty="0" smtClean="0">
                <a:solidFill>
                  <a:srgbClr val="001F5F"/>
                </a:solidFill>
                <a:latin typeface="Georgia"/>
                <a:cs typeface="Georgia"/>
              </a:rPr>
              <a:t>нравственных,</a:t>
            </a:r>
            <a:r>
              <a:rPr lang="ru-RU" sz="1400" spc="90" dirty="0" smtClean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lang="ru-RU" sz="1400" spc="-25" dirty="0" smtClean="0">
                <a:solidFill>
                  <a:srgbClr val="001F5F"/>
                </a:solidFill>
                <a:latin typeface="Georgia"/>
                <a:cs typeface="Georgia"/>
              </a:rPr>
              <a:t>эстетических,</a:t>
            </a:r>
            <a:endParaRPr lang="ru-RU" sz="1400" dirty="0" smtClean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lang="ru-RU" sz="1400" spc="-20" dirty="0" smtClean="0">
                <a:solidFill>
                  <a:srgbClr val="001F5F"/>
                </a:solidFill>
                <a:latin typeface="Georgia"/>
                <a:cs typeface="Georgia"/>
              </a:rPr>
              <a:t>интеллектуальных, </a:t>
            </a:r>
            <a:r>
              <a:rPr lang="ru-RU" sz="1400" spc="-45" dirty="0" smtClean="0">
                <a:solidFill>
                  <a:srgbClr val="001F5F"/>
                </a:solidFill>
                <a:latin typeface="Georgia"/>
                <a:cs typeface="Georgia"/>
              </a:rPr>
              <a:t>физических </a:t>
            </a:r>
            <a:r>
              <a:rPr lang="ru-RU" sz="1400" spc="-30" dirty="0" smtClean="0">
                <a:solidFill>
                  <a:srgbClr val="001F5F"/>
                </a:solidFill>
                <a:latin typeface="Georgia"/>
                <a:cs typeface="Georgia"/>
              </a:rPr>
              <a:t>качеств, инициативности, </a:t>
            </a:r>
            <a:r>
              <a:rPr lang="ru-RU" sz="1400" spc="-10" dirty="0" smtClean="0">
                <a:solidFill>
                  <a:srgbClr val="001F5F"/>
                </a:solidFill>
                <a:latin typeface="Georgia"/>
                <a:cs typeface="Georgia"/>
              </a:rPr>
              <a:t>самостоятельности</a:t>
            </a:r>
            <a:r>
              <a:rPr lang="ru-RU" sz="1400" spc="55" dirty="0" smtClean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и</a:t>
            </a:r>
            <a:endParaRPr lang="ru-RU" sz="1400" dirty="0" smtClean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lang="ru-RU" sz="1400" dirty="0" smtClean="0">
                <a:solidFill>
                  <a:srgbClr val="001F5F"/>
                </a:solidFill>
                <a:latin typeface="Georgia"/>
                <a:cs typeface="Georgia"/>
              </a:rPr>
              <a:t>ответственности </a:t>
            </a:r>
            <a:r>
              <a:rPr lang="ru-RU" sz="1400" spc="-30" dirty="0" smtClean="0">
                <a:solidFill>
                  <a:srgbClr val="001F5F"/>
                </a:solidFill>
                <a:latin typeface="Georgia"/>
                <a:cs typeface="Georgia"/>
              </a:rPr>
              <a:t>ребёнка, 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формирование </a:t>
            </a:r>
            <a:r>
              <a:rPr lang="ru-RU" sz="1400" spc="-30" dirty="0" smtClean="0">
                <a:solidFill>
                  <a:srgbClr val="001F5F"/>
                </a:solidFill>
                <a:latin typeface="Georgia"/>
                <a:cs typeface="Georgia"/>
              </a:rPr>
              <a:t>предпосылок </a:t>
            </a:r>
            <a:r>
              <a:rPr lang="ru-RU" sz="1400" spc="-20" dirty="0" smtClean="0">
                <a:solidFill>
                  <a:srgbClr val="001F5F"/>
                </a:solidFill>
                <a:latin typeface="Georgia"/>
                <a:cs typeface="Georgia"/>
              </a:rPr>
              <a:t>учебной</a:t>
            </a:r>
            <a:r>
              <a:rPr lang="ru-RU" sz="1400" spc="-45" dirty="0" smtClean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деятельности;</a:t>
            </a:r>
            <a:endParaRPr lang="ru-RU" sz="1400" dirty="0" smtClean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  <a:buSzPct val="93750"/>
              <a:buFont typeface="Wingdings"/>
              <a:buChar char=""/>
              <a:tabLst>
                <a:tab pos="194310" algn="l"/>
              </a:tabLst>
            </a:pPr>
            <a:r>
              <a:rPr lang="ru-RU" sz="1400" spc="-35" dirty="0" smtClean="0">
                <a:solidFill>
                  <a:srgbClr val="001F5F"/>
                </a:solidFill>
                <a:latin typeface="Georgia"/>
                <a:cs typeface="Georgia"/>
              </a:rPr>
              <a:t>Обеспечение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вариативности 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и </a:t>
            </a:r>
            <a:r>
              <a:rPr lang="ru-RU" sz="1400" spc="-30" dirty="0" smtClean="0">
                <a:solidFill>
                  <a:srgbClr val="001F5F"/>
                </a:solidFill>
                <a:latin typeface="Georgia"/>
                <a:cs typeface="Georgia"/>
              </a:rPr>
              <a:t>разнообразия 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содержания</a:t>
            </a:r>
            <a:r>
              <a:rPr lang="ru-RU" sz="1400" dirty="0" smtClean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lang="ru-RU" sz="1400" spc="-65" dirty="0" smtClean="0">
                <a:solidFill>
                  <a:srgbClr val="001F5F"/>
                </a:solidFill>
                <a:latin typeface="Georgia"/>
                <a:cs typeface="Georgia"/>
              </a:rPr>
              <a:t>Программы,</a:t>
            </a:r>
            <a:endParaRPr lang="ru-RU" sz="1400" dirty="0" smtClean="0">
              <a:latin typeface="Georgia"/>
              <a:cs typeface="Georgia"/>
            </a:endParaRPr>
          </a:p>
          <a:p>
            <a:pPr marL="12700" marR="483234">
              <a:lnSpc>
                <a:spcPct val="100000"/>
              </a:lnSpc>
            </a:pPr>
            <a:r>
              <a:rPr lang="ru-RU" sz="1400" spc="-30" dirty="0" smtClean="0">
                <a:solidFill>
                  <a:srgbClr val="001F5F"/>
                </a:solidFill>
                <a:latin typeface="Georgia"/>
                <a:cs typeface="Georgia"/>
              </a:rPr>
              <a:t>организационных </a:t>
            </a:r>
            <a:r>
              <a:rPr lang="ru-RU" sz="1400" spc="-60" dirty="0" smtClean="0">
                <a:solidFill>
                  <a:srgbClr val="001F5F"/>
                </a:solidFill>
                <a:latin typeface="Georgia"/>
                <a:cs typeface="Georgia"/>
              </a:rPr>
              <a:t>форм </a:t>
            </a:r>
            <a:r>
              <a:rPr lang="ru-RU" sz="1400" spc="-25" dirty="0" smtClean="0">
                <a:solidFill>
                  <a:srgbClr val="001F5F"/>
                </a:solidFill>
                <a:latin typeface="Georgia"/>
                <a:cs typeface="Georgia"/>
              </a:rPr>
              <a:t>дошкольного </a:t>
            </a:r>
            <a:r>
              <a:rPr lang="ru-RU" sz="1400" spc="-35" dirty="0" smtClean="0">
                <a:solidFill>
                  <a:srgbClr val="001F5F"/>
                </a:solidFill>
                <a:latin typeface="Georgia"/>
                <a:cs typeface="Georgia"/>
              </a:rPr>
              <a:t>образования, </a:t>
            </a:r>
            <a:r>
              <a:rPr lang="ru-RU" sz="1400" spc="-30" dirty="0" smtClean="0">
                <a:solidFill>
                  <a:srgbClr val="001F5F"/>
                </a:solidFill>
                <a:latin typeface="Georgia"/>
                <a:cs typeface="Georgia"/>
              </a:rPr>
              <a:t>возможности </a:t>
            </a:r>
            <a:r>
              <a:rPr lang="ru-RU" sz="1400" spc="-45" dirty="0" smtClean="0">
                <a:solidFill>
                  <a:srgbClr val="001F5F"/>
                </a:solidFill>
                <a:latin typeface="Georgia"/>
                <a:cs typeface="Georgia"/>
              </a:rPr>
              <a:t>формирования  </a:t>
            </a:r>
            <a:r>
              <a:rPr lang="ru-RU" sz="1400" spc="-60" dirty="0" smtClean="0">
                <a:solidFill>
                  <a:srgbClr val="001F5F"/>
                </a:solidFill>
                <a:latin typeface="Georgia"/>
                <a:cs typeface="Georgia"/>
              </a:rPr>
              <a:t>Программ 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различной </a:t>
            </a:r>
            <a:r>
              <a:rPr lang="ru-RU" sz="1400" spc="-25" dirty="0" smtClean="0">
                <a:solidFill>
                  <a:srgbClr val="001F5F"/>
                </a:solidFill>
                <a:latin typeface="Georgia"/>
                <a:cs typeface="Georgia"/>
              </a:rPr>
              <a:t>направленности с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учётом образовательных </a:t>
            </a:r>
            <a:r>
              <a:rPr lang="ru-RU" sz="1400" spc="-20" dirty="0" smtClean="0">
                <a:solidFill>
                  <a:srgbClr val="001F5F"/>
                </a:solidFill>
                <a:latin typeface="Georgia"/>
                <a:cs typeface="Georgia"/>
              </a:rPr>
              <a:t>потребностей, 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способностей 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и </a:t>
            </a:r>
            <a:r>
              <a:rPr lang="ru-RU" sz="1400" spc="-20" dirty="0" smtClean="0">
                <a:solidFill>
                  <a:srgbClr val="001F5F"/>
                </a:solidFill>
                <a:latin typeface="Georgia"/>
                <a:cs typeface="Georgia"/>
              </a:rPr>
              <a:t>состояния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здоровья</a:t>
            </a:r>
            <a:r>
              <a:rPr lang="ru-RU" sz="1400" spc="-100" dirty="0" smtClean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детей;</a:t>
            </a:r>
            <a:endParaRPr lang="ru-RU" sz="1400" dirty="0" smtClean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  <a:spcBef>
                <a:spcPts val="385"/>
              </a:spcBef>
              <a:buSzPct val="93750"/>
              <a:buFont typeface="Wingdings"/>
              <a:buChar char=""/>
              <a:tabLst>
                <a:tab pos="194310" algn="l"/>
              </a:tabLst>
            </a:pPr>
            <a:r>
              <a:rPr lang="ru-RU" sz="1400" spc="-30" dirty="0" smtClean="0">
                <a:solidFill>
                  <a:srgbClr val="001F5F"/>
                </a:solidFill>
                <a:latin typeface="Georgia"/>
                <a:cs typeface="Georgia"/>
              </a:rPr>
              <a:t>Формирование </a:t>
            </a:r>
            <a:r>
              <a:rPr lang="ru-RU" sz="1400" spc="-25" dirty="0" err="1" smtClean="0">
                <a:solidFill>
                  <a:srgbClr val="001F5F"/>
                </a:solidFill>
                <a:latin typeface="Georgia"/>
                <a:cs typeface="Georgia"/>
              </a:rPr>
              <a:t>социокультурной</a:t>
            </a:r>
            <a:r>
              <a:rPr lang="ru-RU" sz="1400" spc="-25" dirty="0" smtClean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lang="ru-RU" sz="1400" spc="-35" dirty="0" smtClean="0">
                <a:solidFill>
                  <a:srgbClr val="001F5F"/>
                </a:solidFill>
                <a:latin typeface="Georgia"/>
                <a:cs typeface="Georgia"/>
              </a:rPr>
              <a:t>среды, </a:t>
            </a:r>
            <a:r>
              <a:rPr lang="ru-RU" sz="1400" spc="-5" dirty="0" smtClean="0">
                <a:solidFill>
                  <a:srgbClr val="001F5F"/>
                </a:solidFill>
                <a:latin typeface="Georgia"/>
                <a:cs typeface="Georgia"/>
              </a:rPr>
              <a:t>соответствующей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lang="ru-RU" sz="1400" spc="-30" dirty="0" smtClean="0">
                <a:solidFill>
                  <a:srgbClr val="001F5F"/>
                </a:solidFill>
                <a:latin typeface="Georgia"/>
                <a:cs typeface="Georgia"/>
              </a:rPr>
              <a:t>возрастным,</a:t>
            </a:r>
            <a:endParaRPr lang="ru-RU" sz="1400" dirty="0" smtClean="0">
              <a:latin typeface="Georgia"/>
              <a:cs typeface="Georgia"/>
            </a:endParaRPr>
          </a:p>
          <a:p>
            <a:pPr marL="12700">
              <a:lnSpc>
                <a:spcPct val="100000"/>
              </a:lnSpc>
            </a:pPr>
            <a:r>
              <a:rPr lang="ru-RU" sz="1400" spc="-35" dirty="0" smtClean="0">
                <a:solidFill>
                  <a:srgbClr val="001F5F"/>
                </a:solidFill>
                <a:latin typeface="Georgia"/>
                <a:cs typeface="Georgia"/>
              </a:rPr>
              <a:t>индивидуальным, 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психологическим и физиологическим </a:t>
            </a:r>
            <a:r>
              <a:rPr lang="ru-RU" sz="1400" spc="-20" dirty="0" smtClean="0">
                <a:solidFill>
                  <a:srgbClr val="001F5F"/>
                </a:solidFill>
                <a:latin typeface="Georgia"/>
                <a:cs typeface="Georgia"/>
              </a:rPr>
              <a:t>особенностям</a:t>
            </a:r>
            <a:r>
              <a:rPr lang="ru-RU" sz="1400" spc="170" dirty="0" smtClean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детей;</a:t>
            </a:r>
          </a:p>
          <a:p>
            <a:pPr marL="12700">
              <a:lnSpc>
                <a:spcPct val="100000"/>
              </a:lnSpc>
            </a:pPr>
            <a:r>
              <a:rPr lang="ru-RU" sz="1400" spc="-35" dirty="0" smtClean="0">
                <a:solidFill>
                  <a:srgbClr val="001F5F"/>
                </a:solidFill>
                <a:latin typeface="Georgia"/>
                <a:cs typeface="Georgia"/>
              </a:rPr>
              <a:t>Обеспечение</a:t>
            </a:r>
            <a:r>
              <a:rPr lang="ru-RU" sz="1400" spc="-60" dirty="0" smtClean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lang="ru-RU" sz="1400" spc="-30" dirty="0" smtClean="0">
                <a:solidFill>
                  <a:srgbClr val="001F5F"/>
                </a:solidFill>
                <a:latin typeface="Georgia"/>
                <a:cs typeface="Georgia"/>
              </a:rPr>
              <a:t>психолого-педагогической 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поддержки </a:t>
            </a:r>
            <a:r>
              <a:rPr lang="ru-RU" sz="1400" spc="-25" dirty="0" smtClean="0">
                <a:solidFill>
                  <a:srgbClr val="001F5F"/>
                </a:solidFill>
                <a:latin typeface="Georgia"/>
                <a:cs typeface="Georgia"/>
              </a:rPr>
              <a:t>семьи 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и </a:t>
            </a:r>
            <a:r>
              <a:rPr lang="ru-RU" sz="1400" spc="-30" dirty="0" smtClean="0">
                <a:solidFill>
                  <a:srgbClr val="001F5F"/>
                </a:solidFill>
                <a:latin typeface="Georgia"/>
                <a:cs typeface="Georgia"/>
              </a:rPr>
              <a:t>повышение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компетентности  </a:t>
            </a:r>
            <a:r>
              <a:rPr lang="ru-RU" sz="1400" spc="-20" dirty="0" smtClean="0">
                <a:solidFill>
                  <a:srgbClr val="001F5F"/>
                </a:solidFill>
                <a:latin typeface="Georgia"/>
                <a:cs typeface="Georgia"/>
              </a:rPr>
              <a:t>родителей </a:t>
            </a:r>
            <a:r>
              <a:rPr lang="ru-RU" sz="1400" spc="-25" dirty="0" smtClean="0">
                <a:solidFill>
                  <a:srgbClr val="001F5F"/>
                </a:solidFill>
                <a:latin typeface="Georgia"/>
                <a:cs typeface="Georgia"/>
              </a:rPr>
              <a:t>(законных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представителей) </a:t>
            </a:r>
            <a:r>
              <a:rPr lang="ru-RU" sz="1400" spc="5" dirty="0" smtClean="0">
                <a:solidFill>
                  <a:srgbClr val="001F5F"/>
                </a:solidFill>
                <a:latin typeface="Georgia"/>
                <a:cs typeface="Georgia"/>
              </a:rPr>
              <a:t>в </a:t>
            </a:r>
            <a:r>
              <a:rPr lang="ru-RU" sz="1400" spc="-30" dirty="0" smtClean="0">
                <a:solidFill>
                  <a:srgbClr val="001F5F"/>
                </a:solidFill>
                <a:latin typeface="Georgia"/>
                <a:cs typeface="Georgia"/>
              </a:rPr>
              <a:t>вопросах  </a:t>
            </a:r>
            <a:r>
              <a:rPr lang="ru-RU" sz="1400" spc="-20" dirty="0" smtClean="0">
                <a:solidFill>
                  <a:srgbClr val="001F5F"/>
                </a:solidFill>
                <a:latin typeface="Georgia"/>
                <a:cs typeface="Georgia"/>
              </a:rPr>
              <a:t>развития 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и </a:t>
            </a:r>
            <a:r>
              <a:rPr lang="ru-RU" sz="1400" spc="-35" dirty="0" smtClean="0">
                <a:solidFill>
                  <a:srgbClr val="001F5F"/>
                </a:solidFill>
                <a:latin typeface="Georgia"/>
                <a:cs typeface="Georgia"/>
              </a:rPr>
              <a:t>образования, охраны </a:t>
            </a:r>
            <a:r>
              <a:rPr lang="ru-RU" sz="1400" spc="-40" dirty="0" smtClean="0">
                <a:solidFill>
                  <a:srgbClr val="001F5F"/>
                </a:solidFill>
                <a:latin typeface="Georgia"/>
                <a:cs typeface="Georgia"/>
              </a:rPr>
              <a:t>и </a:t>
            </a:r>
            <a:r>
              <a:rPr lang="ru-RU" sz="1400" spc="-25" dirty="0" smtClean="0">
                <a:solidFill>
                  <a:srgbClr val="001F5F"/>
                </a:solidFill>
                <a:latin typeface="Georgia"/>
                <a:cs typeface="Georgia"/>
              </a:rPr>
              <a:t>укрепления 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здоровья</a:t>
            </a:r>
            <a:r>
              <a:rPr lang="ru-RU" sz="1400" spc="-45" dirty="0" smtClean="0">
                <a:solidFill>
                  <a:srgbClr val="001F5F"/>
                </a:solidFill>
                <a:latin typeface="Georgia"/>
                <a:cs typeface="Georgia"/>
              </a:rPr>
              <a:t> </a:t>
            </a:r>
            <a:r>
              <a:rPr lang="ru-RU" sz="1400" spc="-15" dirty="0" smtClean="0">
                <a:solidFill>
                  <a:srgbClr val="001F5F"/>
                </a:solidFill>
                <a:latin typeface="Georgia"/>
                <a:cs typeface="Georgia"/>
              </a:rPr>
              <a:t>детей</a:t>
            </a:r>
            <a:r>
              <a:rPr lang="ru-RU" sz="1600" spc="-15" dirty="0" smtClean="0">
                <a:solidFill>
                  <a:srgbClr val="001F5F"/>
                </a:solidFill>
                <a:latin typeface="Georgia"/>
                <a:cs typeface="Georgia"/>
              </a:rPr>
              <a:t>.</a:t>
            </a:r>
            <a:endParaRPr lang="ru-RU" sz="1600" dirty="0">
              <a:latin typeface="Georgia"/>
              <a:cs typeface="Georgia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 descr="kids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4429132"/>
            <a:ext cx="2262187" cy="2165350"/>
          </a:xfrm>
          <a:prstGeom prst="rect">
            <a:avLst/>
          </a:prstGeom>
          <a:noFill/>
        </p:spPr>
      </p:pic>
      <p:pic>
        <p:nvPicPr>
          <p:cNvPr id="18438" name="Picture 6" descr="kids040"/>
          <p:cNvPicPr>
            <a:picLocks noChangeAspect="1" noChangeArrowheads="1"/>
          </p:cNvPicPr>
          <p:nvPr/>
        </p:nvPicPr>
        <p:blipFill>
          <a:blip r:embed="rId4" cstate="print"/>
          <a:srcRect l="8691" r="2786"/>
          <a:stretch>
            <a:fillRect/>
          </a:stretch>
        </p:blipFill>
        <p:spPr bwMode="auto">
          <a:xfrm>
            <a:off x="323850" y="4365625"/>
            <a:ext cx="2974975" cy="2192338"/>
          </a:xfrm>
          <a:prstGeom prst="rect">
            <a:avLst/>
          </a:prstGeom>
          <a:noFill/>
        </p:spPr>
      </p:pic>
      <p:pic>
        <p:nvPicPr>
          <p:cNvPr id="18439" name="Picture 7" descr="kids07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14744" y="4429132"/>
            <a:ext cx="2278462" cy="213057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57158" y="357188"/>
            <a:ext cx="8358246" cy="40195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88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87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marR="0" lvl="0" indent="288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8725" algn="l"/>
              </a:tabLst>
            </a:pPr>
            <a:endParaRPr lang="ru-RU" sz="1200" b="1" dirty="0" smtClean="0">
              <a:latin typeface="Arial" pitchFamily="34" charset="0"/>
              <a:cs typeface="Arial" pitchFamily="34" charset="0"/>
            </a:endParaRPr>
          </a:p>
          <a:p>
            <a:pPr marL="0" marR="0" lvl="0" indent="288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8725" algn="l"/>
              </a:tabLst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lvl="0" indent="288925">
              <a:spcBef>
                <a:spcPct val="0"/>
              </a:spcBef>
              <a:buNone/>
              <a:tabLst>
                <a:tab pos="2498725" algn="l"/>
              </a:tabLst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детский сад принимаются дети от 1,5 года до 7-ми лет включительно.</a:t>
            </a:r>
          </a:p>
          <a:p>
            <a:pPr marL="0" lvl="0" indent="288925">
              <a:spcBef>
                <a:spcPct val="0"/>
              </a:spcBef>
              <a:buNone/>
              <a:tabLst>
                <a:tab pos="2498725" algn="l"/>
              </a:tabLst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Все группы в детском саду </a:t>
            </a:r>
            <a:r>
              <a:rPr lang="ru-RU" sz="1800" dirty="0" err="1" smtClean="0">
                <a:latin typeface="Times New Roman" pitchFamily="18" charset="0"/>
                <a:cs typeface="Times New Roman" pitchFamily="18" charset="0"/>
              </a:rPr>
              <a:t>общеразвивающей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направленности.</a:t>
            </a:r>
          </a:p>
          <a:p>
            <a:pPr>
              <a:buNone/>
            </a:pPr>
            <a:r>
              <a:rPr lang="ru-RU" sz="1800" i="1" dirty="0" smtClean="0"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Всего в ДОУ воспитывается  129 детей, функционирует  6 групп, которые однородны по возрастному составу детей: </a:t>
            </a:r>
          </a:p>
          <a:p>
            <a:pPr>
              <a:buFont typeface="Wingdings" pitchFamily="2" charset="2"/>
              <a:buChar char="q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1 младшая группа – 2 (45 детей)</a:t>
            </a:r>
          </a:p>
          <a:p>
            <a:pPr>
              <a:buFont typeface="Wingdings" pitchFamily="2" charset="2"/>
              <a:buChar char="q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2-ая младшая группа – 1 (23 ребенка)</a:t>
            </a:r>
          </a:p>
          <a:p>
            <a:pPr>
              <a:buFont typeface="Wingdings" pitchFamily="2" charset="2"/>
              <a:buChar char="q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Средняя группа – 1 (19 детей)</a:t>
            </a:r>
          </a:p>
          <a:p>
            <a:pPr>
              <a:buFont typeface="Wingdings" pitchFamily="2" charset="2"/>
              <a:buChar char="q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Старшая группа – 1 (20 детей)</a:t>
            </a:r>
          </a:p>
          <a:p>
            <a:pPr>
              <a:buFont typeface="Wingdings" pitchFamily="2" charset="2"/>
              <a:buChar char="q"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Подготовительная группа – 1 (22 ребенка).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lvl="0" indent="288925">
              <a:spcBef>
                <a:spcPct val="0"/>
              </a:spcBef>
              <a:buNone/>
              <a:tabLst>
                <a:tab pos="24987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5984" y="214290"/>
            <a:ext cx="42148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pc="-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Возрастные категории воспитанников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14282" y="714356"/>
            <a:ext cx="821537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41605" algn="just">
              <a:lnSpc>
                <a:spcPct val="100000"/>
              </a:lnSpc>
              <a:spcBef>
                <a:spcPts val="105"/>
              </a:spcBef>
            </a:pPr>
            <a:r>
              <a:rPr lang="ru-RU" sz="1400" b="1" u="heavy" spc="-150" dirty="0" smtClean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 descr="kids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429388" y="4692650"/>
            <a:ext cx="2262187" cy="2165350"/>
          </a:xfrm>
          <a:prstGeom prst="rect">
            <a:avLst/>
          </a:prstGeom>
          <a:noFill/>
        </p:spPr>
      </p:pic>
      <p:pic>
        <p:nvPicPr>
          <p:cNvPr id="18438" name="Picture 6" descr="kids040"/>
          <p:cNvPicPr>
            <a:picLocks noChangeAspect="1" noChangeArrowheads="1"/>
          </p:cNvPicPr>
          <p:nvPr/>
        </p:nvPicPr>
        <p:blipFill>
          <a:blip r:embed="rId4" cstate="print"/>
          <a:srcRect l="8691" r="2786"/>
          <a:stretch>
            <a:fillRect/>
          </a:stretch>
        </p:blipFill>
        <p:spPr bwMode="auto">
          <a:xfrm>
            <a:off x="285720" y="4665662"/>
            <a:ext cx="2974975" cy="2192338"/>
          </a:xfrm>
          <a:prstGeom prst="rect">
            <a:avLst/>
          </a:prstGeom>
          <a:noFill/>
        </p:spPr>
      </p:pic>
      <p:pic>
        <p:nvPicPr>
          <p:cNvPr id="18439" name="Picture 7" descr="kids07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14744" y="4727430"/>
            <a:ext cx="2278462" cy="2130570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57158" y="357189"/>
            <a:ext cx="8286808" cy="602780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88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87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</a:p>
          <a:p>
            <a:pPr marL="0" lvl="0" indent="288925" eaLnBrk="1" hangingPunct="1">
              <a:spcBef>
                <a:spcPct val="0"/>
              </a:spcBef>
              <a:buNone/>
              <a:tabLst>
                <a:tab pos="2498725" algn="l"/>
              </a:tabLst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Целостность педагогического процесса в ОУ обеспечивается реализацией 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Основной образовательной программы дошкольного образования «Детский сад 2100» под научной редакцией Р.Н. </a:t>
            </a:r>
            <a:r>
              <a:rPr lang="ru-RU" sz="1800" b="1" dirty="0" err="1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Бунеева</a:t>
            </a:r>
            <a:r>
              <a:rPr lang="ru-RU" sz="1800" b="1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.</a:t>
            </a: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accent1">
                  <a:lumMod val="50000"/>
                </a:schemeClr>
              </a:solidFill>
              <a:effectLst/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800" spc="-195" dirty="0" smtClean="0">
                <a:latin typeface="Times New Roman" pitchFamily="18" charset="0"/>
                <a:cs typeface="Times New Roman" pitchFamily="18" charset="0"/>
              </a:rPr>
              <a:t>В  </a:t>
            </a:r>
            <a:r>
              <a:rPr lang="ru-RU" sz="1800" spc="-114" dirty="0" smtClean="0">
                <a:latin typeface="Times New Roman" pitchFamily="18" charset="0"/>
                <a:cs typeface="Times New Roman" pitchFamily="18" charset="0"/>
              </a:rPr>
              <a:t>части </a:t>
            </a:r>
            <a:r>
              <a:rPr lang="ru-RU" sz="1800" spc="-165" dirty="0" smtClean="0">
                <a:latin typeface="Times New Roman" pitchFamily="18" charset="0"/>
                <a:cs typeface="Times New Roman" pitchFamily="18" charset="0"/>
              </a:rPr>
              <a:t>Программы, </a:t>
            </a:r>
            <a:r>
              <a:rPr lang="ru-RU" sz="1800" spc="-145" dirty="0" smtClean="0">
                <a:latin typeface="Times New Roman" pitchFamily="18" charset="0"/>
                <a:cs typeface="Times New Roman" pitchFamily="18" charset="0"/>
              </a:rPr>
              <a:t>формируемой </a:t>
            </a:r>
            <a:r>
              <a:rPr lang="ru-RU" sz="1800" spc="-125" dirty="0" smtClean="0">
                <a:latin typeface="Times New Roman" pitchFamily="18" charset="0"/>
                <a:cs typeface="Times New Roman" pitchFamily="18" charset="0"/>
              </a:rPr>
              <a:t>участниками  </a:t>
            </a:r>
            <a:r>
              <a:rPr lang="ru-RU" sz="1800" spc="-120" dirty="0" smtClean="0">
                <a:latin typeface="Times New Roman" pitchFamily="18" charset="0"/>
                <a:cs typeface="Times New Roman" pitchFamily="18" charset="0"/>
              </a:rPr>
              <a:t>образовательных</a:t>
            </a:r>
            <a:r>
              <a:rPr lang="ru-RU" sz="1800" spc="-5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spc="-140" dirty="0" smtClean="0">
                <a:latin typeface="Times New Roman" pitchFamily="18" charset="0"/>
                <a:cs typeface="Times New Roman" pitchFamily="18" charset="0"/>
              </a:rPr>
              <a:t>отношений  представлены  </a:t>
            </a:r>
            <a:r>
              <a:rPr lang="ru-RU" sz="1800" b="1" i="1" u="sng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Парциальные (дополнительные) образовательные программы:</a:t>
            </a:r>
            <a:endParaRPr lang="ru-RU" sz="1800" b="1" dirty="0" smtClean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  <a:p>
            <a:pPr lvl="0"/>
            <a:r>
              <a:rPr lang="ru-RU" sz="1750" dirty="0" smtClean="0">
                <a:latin typeface="Times New Roman" pitchFamily="18" charset="0"/>
                <a:cs typeface="Times New Roman" pitchFamily="18" charset="0"/>
              </a:rPr>
              <a:t> «Программа художественного воспитания, обучения и развития детей 2-7 лет «Цветные ладошки» /Лепка, рисование, аппликация/. под редакцией И.А. Лыковой  </a:t>
            </a:r>
          </a:p>
          <a:p>
            <a:pPr lvl="0"/>
            <a:r>
              <a:rPr lang="ru-RU" sz="1750" dirty="0" smtClean="0">
                <a:latin typeface="Times New Roman" pitchFamily="18" charset="0"/>
                <a:cs typeface="Times New Roman" pitchFamily="18" charset="0"/>
              </a:rPr>
              <a:t> «Познаю себя» </a:t>
            </a:r>
            <a:r>
              <a:rPr lang="ru-RU" sz="1750" dirty="0" err="1" smtClean="0">
                <a:latin typeface="Times New Roman" pitchFamily="18" charset="0"/>
                <a:cs typeface="Times New Roman" pitchFamily="18" charset="0"/>
              </a:rPr>
              <a:t>Корепанова</a:t>
            </a:r>
            <a:r>
              <a:rPr lang="ru-RU" sz="1750" dirty="0" smtClean="0">
                <a:latin typeface="Times New Roman" pitchFamily="18" charset="0"/>
                <a:cs typeface="Times New Roman" pitchFamily="18" charset="0"/>
              </a:rPr>
              <a:t> М.В., </a:t>
            </a:r>
            <a:r>
              <a:rPr lang="ru-RU" sz="1750" dirty="0" err="1" smtClean="0">
                <a:latin typeface="Times New Roman" pitchFamily="18" charset="0"/>
                <a:cs typeface="Times New Roman" pitchFamily="18" charset="0"/>
              </a:rPr>
              <a:t>Харлампова</a:t>
            </a:r>
            <a:r>
              <a:rPr lang="ru-RU" sz="1750" dirty="0" smtClean="0">
                <a:latin typeface="Times New Roman" pitchFamily="18" charset="0"/>
                <a:cs typeface="Times New Roman" pitchFamily="18" charset="0"/>
              </a:rPr>
              <a:t> Е.В.  </a:t>
            </a:r>
          </a:p>
          <a:p>
            <a:pPr lvl="0"/>
            <a:r>
              <a:rPr lang="ru-RU" sz="1750" dirty="0" smtClean="0">
                <a:latin typeface="Times New Roman" pitchFamily="18" charset="0"/>
                <a:cs typeface="Times New Roman" pitchFamily="18" charset="0"/>
              </a:rPr>
              <a:t> «Основы безопасности детей дошкольного возраста» Н.Н.Авдеева, </a:t>
            </a:r>
            <a:r>
              <a:rPr lang="ru-RU" sz="1750" dirty="0" err="1" smtClean="0">
                <a:latin typeface="Times New Roman" pitchFamily="18" charset="0"/>
                <a:cs typeface="Times New Roman" pitchFamily="18" charset="0"/>
              </a:rPr>
              <a:t>Р.Б.Стеркина</a:t>
            </a:r>
            <a:r>
              <a:rPr lang="ru-RU" sz="1750" dirty="0" smtClean="0">
                <a:latin typeface="Times New Roman" pitchFamily="18" charset="0"/>
                <a:cs typeface="Times New Roman" pitchFamily="18" charset="0"/>
              </a:rPr>
              <a:t>, О.Л.Князева.</a:t>
            </a:r>
          </a:p>
          <a:p>
            <a:pPr lvl="0"/>
            <a:r>
              <a:rPr lang="ru-RU" sz="1750" dirty="0" smtClean="0">
                <a:latin typeface="Times New Roman" pitchFamily="18" charset="0"/>
                <a:cs typeface="Times New Roman" pitchFamily="18" charset="0"/>
              </a:rPr>
              <a:t>«Ожидание чуда» </a:t>
            </a:r>
            <a:r>
              <a:rPr lang="ru-RU" sz="1750" dirty="0" err="1" smtClean="0">
                <a:latin typeface="Times New Roman" pitchFamily="18" charset="0"/>
                <a:cs typeface="Times New Roman" pitchFamily="18" charset="0"/>
              </a:rPr>
              <a:t>Гераскина</a:t>
            </a:r>
            <a:r>
              <a:rPr lang="ru-RU" sz="1750" dirty="0" smtClean="0">
                <a:latin typeface="Times New Roman" pitchFamily="18" charset="0"/>
                <a:cs typeface="Times New Roman" pitchFamily="18" charset="0"/>
              </a:rPr>
              <a:t> Л.В. по музыкальному воспитанию детей</a:t>
            </a:r>
          </a:p>
          <a:p>
            <a:pPr marL="0">
              <a:spcBef>
                <a:spcPts val="0"/>
              </a:spcBef>
            </a:pPr>
            <a:r>
              <a:rPr lang="ru-RU" sz="1750" dirty="0" smtClean="0">
                <a:latin typeface="Times New Roman" pitchFamily="18" charset="0"/>
                <a:cs typeface="Times New Roman" pitchFamily="18" charset="0"/>
              </a:rPr>
              <a:t>«</a:t>
            </a:r>
            <a:r>
              <a:rPr lang="ru-RU" sz="1750" dirty="0" err="1" smtClean="0">
                <a:latin typeface="Times New Roman" pitchFamily="18" charset="0"/>
                <a:cs typeface="Times New Roman" pitchFamily="18" charset="0"/>
              </a:rPr>
              <a:t>Туристята</a:t>
            </a:r>
            <a:r>
              <a:rPr lang="ru-RU" sz="1750" dirty="0" smtClean="0">
                <a:latin typeface="Times New Roman" pitchFamily="18" charset="0"/>
                <a:cs typeface="Times New Roman" pitchFamily="18" charset="0"/>
              </a:rPr>
              <a:t> открывают мир», программа ДОУ 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 оздоровлению старших   дошкольников средствами детского туризма.</a:t>
            </a:r>
          </a:p>
          <a:p>
            <a:pPr>
              <a:buNone/>
            </a:pPr>
            <a:r>
              <a:rPr lang="ru-RU" sz="1800" dirty="0" smtClean="0"/>
              <a:t> </a:t>
            </a:r>
          </a:p>
          <a:p>
            <a:pPr lvl="0"/>
            <a:endParaRPr lang="ru-RU" sz="1750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None/>
            </a:pPr>
            <a:r>
              <a:rPr lang="ru-RU" sz="1750" dirty="0" smtClean="0">
                <a:latin typeface="Times New Roman" pitchFamily="18" charset="0"/>
                <a:cs typeface="Times New Roman" pitchFamily="18" charset="0"/>
              </a:rPr>
              <a:t> </a:t>
            </a:r>
          </a:p>
          <a:p>
            <a:pPr marL="0" marR="0" lvl="0" indent="288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8725" algn="l"/>
              </a:tabLst>
            </a:pP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lvl="0" indent="288925">
              <a:spcBef>
                <a:spcPct val="0"/>
              </a:spcBef>
              <a:buNone/>
              <a:tabLst>
                <a:tab pos="2498725" algn="l"/>
              </a:tabLst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0" lvl="0" indent="288925">
              <a:spcBef>
                <a:spcPct val="0"/>
              </a:spcBef>
              <a:buNone/>
              <a:tabLst>
                <a:tab pos="24987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6" name="Прямоугольник 5"/>
          <p:cNvSpPr/>
          <p:nvPr/>
        </p:nvSpPr>
        <p:spPr>
          <a:xfrm>
            <a:off x="2285984" y="214290"/>
            <a:ext cx="4214842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b="1" spc="-200" dirty="0" smtClean="0">
                <a:solidFill>
                  <a:schemeClr val="accent1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Используемые Примерные программы</a:t>
            </a:r>
            <a:endParaRPr lang="ru-RU" b="1" dirty="0">
              <a:solidFill>
                <a:schemeClr val="accent1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Прямоугольник 7"/>
          <p:cNvSpPr/>
          <p:nvPr/>
        </p:nvSpPr>
        <p:spPr>
          <a:xfrm>
            <a:off x="285720" y="714356"/>
            <a:ext cx="8215370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marR="141605" algn="just">
              <a:lnSpc>
                <a:spcPct val="100000"/>
              </a:lnSpc>
              <a:spcBef>
                <a:spcPts val="105"/>
              </a:spcBef>
            </a:pPr>
            <a:r>
              <a:rPr lang="ru-RU" sz="1400" b="1" u="heavy" spc="-150" dirty="0" smtClean="0">
                <a:solidFill>
                  <a:srgbClr val="001F5F"/>
                </a:solidFill>
                <a:uFill>
                  <a:solidFill>
                    <a:srgbClr val="001F5F"/>
                  </a:solidFill>
                </a:uFill>
                <a:latin typeface="Times New Roman" pitchFamily="18" charset="0"/>
                <a:cs typeface="Times New Roman" pitchFamily="18" charset="0"/>
              </a:rPr>
              <a:t> 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 descr="kids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357950" y="4286256"/>
            <a:ext cx="2262187" cy="2165350"/>
          </a:xfrm>
          <a:prstGeom prst="rect">
            <a:avLst/>
          </a:prstGeom>
          <a:noFill/>
        </p:spPr>
      </p:pic>
      <p:pic>
        <p:nvPicPr>
          <p:cNvPr id="18438" name="Picture 6" descr="kids040"/>
          <p:cNvPicPr>
            <a:picLocks noChangeAspect="1" noChangeArrowheads="1"/>
          </p:cNvPicPr>
          <p:nvPr/>
        </p:nvPicPr>
        <p:blipFill>
          <a:blip r:embed="rId4" cstate="print"/>
          <a:srcRect l="8691" r="2786"/>
          <a:stretch>
            <a:fillRect/>
          </a:stretch>
        </p:blipFill>
        <p:spPr bwMode="auto">
          <a:xfrm>
            <a:off x="323850" y="4365625"/>
            <a:ext cx="2974975" cy="2192338"/>
          </a:xfrm>
          <a:prstGeom prst="rect">
            <a:avLst/>
          </a:prstGeom>
          <a:noFill/>
        </p:spPr>
      </p:pic>
      <p:pic>
        <p:nvPicPr>
          <p:cNvPr id="18439" name="Picture 7" descr="kids07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14744" y="4357694"/>
            <a:ext cx="2347912" cy="2195513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57158" y="214290"/>
            <a:ext cx="8358246" cy="36933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>
              <a:lnSpc>
                <a:spcPct val="100000"/>
              </a:lnSpc>
              <a:spcBef>
                <a:spcPts val="105"/>
              </a:spcBef>
              <a:buNone/>
            </a:pPr>
            <a:r>
              <a:rPr lang="ru-RU" sz="1800" b="1" spc="-140" dirty="0" smtClean="0">
                <a:solidFill>
                  <a:srgbClr val="974707"/>
                </a:solidFill>
                <a:latin typeface="Times New Roman" pitchFamily="18" charset="0"/>
                <a:cs typeface="Times New Roman" pitchFamily="18" charset="0"/>
              </a:rPr>
              <a:t>                           Взаимодействие </a:t>
            </a:r>
            <a:r>
              <a:rPr lang="ru-RU" sz="1800" b="1" spc="-114" dirty="0" smtClean="0">
                <a:solidFill>
                  <a:srgbClr val="974707"/>
                </a:solidFill>
                <a:latin typeface="Times New Roman" pitchFamily="18" charset="0"/>
                <a:cs typeface="Times New Roman" pitchFamily="18" charset="0"/>
              </a:rPr>
              <a:t>педагогического</a:t>
            </a:r>
            <a:r>
              <a:rPr lang="ru-RU" sz="1800" b="1" spc="-85" dirty="0" smtClean="0">
                <a:solidFill>
                  <a:srgbClr val="97470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spc="-110" dirty="0" smtClean="0">
                <a:solidFill>
                  <a:srgbClr val="974707"/>
                </a:solidFill>
                <a:latin typeface="Times New Roman" pitchFamily="18" charset="0"/>
                <a:cs typeface="Times New Roman" pitchFamily="18" charset="0"/>
              </a:rPr>
              <a:t>коллектива </a:t>
            </a:r>
            <a:r>
              <a:rPr lang="ru-RU" sz="1800" b="1" spc="-125" dirty="0" smtClean="0">
                <a:solidFill>
                  <a:srgbClr val="974707"/>
                </a:solidFill>
                <a:latin typeface="Times New Roman" pitchFamily="18" charset="0"/>
                <a:cs typeface="Times New Roman" pitchFamily="18" charset="0"/>
              </a:rPr>
              <a:t>с </a:t>
            </a:r>
            <a:r>
              <a:rPr lang="ru-RU" sz="1800" b="1" spc="-150" dirty="0" smtClean="0">
                <a:solidFill>
                  <a:srgbClr val="974707"/>
                </a:solidFill>
                <a:latin typeface="Times New Roman" pitchFamily="18" charset="0"/>
                <a:cs typeface="Times New Roman" pitchFamily="18" charset="0"/>
              </a:rPr>
              <a:t>семьями</a:t>
            </a:r>
            <a:r>
              <a:rPr lang="ru-RU" sz="1800" b="1" spc="-25" dirty="0" smtClean="0">
                <a:solidFill>
                  <a:srgbClr val="974707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800" b="1" spc="-150" dirty="0" smtClean="0">
                <a:solidFill>
                  <a:srgbClr val="974707"/>
                </a:solidFill>
                <a:latin typeface="Times New Roman" pitchFamily="18" charset="0"/>
                <a:cs typeface="Times New Roman" pitchFamily="18" charset="0"/>
              </a:rPr>
              <a:t>воспитанников</a:t>
            </a:r>
            <a:endParaRPr kumimoji="0" lang="ru-RU" sz="1800" b="1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Прямоугольник 6"/>
          <p:cNvSpPr/>
          <p:nvPr/>
        </p:nvSpPr>
        <p:spPr>
          <a:xfrm>
            <a:off x="2286000" y="2728809"/>
            <a:ext cx="4572000" cy="324833"/>
          </a:xfrm>
          <a:prstGeom prst="rect">
            <a:avLst/>
          </a:prstGeom>
        </p:spPr>
        <p:txBody>
          <a:bodyPr>
            <a:spAutoFit/>
          </a:bodyPr>
          <a:lstStyle/>
          <a:p>
            <a:pPr marL="12700">
              <a:lnSpc>
                <a:spcPts val="1835"/>
              </a:lnSpc>
              <a:spcBef>
                <a:spcPts val="95"/>
              </a:spcBef>
            </a:pPr>
            <a:r>
              <a:rPr lang="ru-RU" sz="2000" b="1" spc="-135" dirty="0" smtClean="0">
                <a:solidFill>
                  <a:srgbClr val="974707"/>
                </a:solidFill>
                <a:latin typeface="Georgia"/>
                <a:cs typeface="Georgia"/>
              </a:rPr>
              <a:t> </a:t>
            </a:r>
            <a:endParaRPr lang="ru-RU" dirty="0">
              <a:latin typeface="Georgia"/>
              <a:cs typeface="Georgia"/>
            </a:endParaRPr>
          </a:p>
        </p:txBody>
      </p:sp>
      <p:sp>
        <p:nvSpPr>
          <p:cNvPr id="9" name="Прямоугольник 8"/>
          <p:cNvSpPr/>
          <p:nvPr/>
        </p:nvSpPr>
        <p:spPr>
          <a:xfrm>
            <a:off x="500034" y="785794"/>
            <a:ext cx="8286808" cy="9387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lvl="0">
              <a:lnSpc>
                <a:spcPts val="1835"/>
              </a:lnSpc>
              <a:spcBef>
                <a:spcPts val="95"/>
              </a:spcBef>
            </a:pPr>
            <a:r>
              <a:rPr lang="ru-RU" sz="1600" b="1" spc="-135" dirty="0" smtClean="0">
                <a:solidFill>
                  <a:srgbClr val="974707"/>
                </a:solidFill>
                <a:latin typeface="Times New Roman" pitchFamily="18" charset="0"/>
                <a:cs typeface="Times New Roman" pitchFamily="18" charset="0"/>
              </a:rPr>
              <a:t>Цель: </a:t>
            </a:r>
            <a:r>
              <a:rPr lang="ru-RU" sz="1600" dirty="0" smtClean="0">
                <a:latin typeface="Times New Roman" pitchFamily="18" charset="0"/>
                <a:cs typeface="Times New Roman" pitchFamily="18" charset="0"/>
              </a:rPr>
              <a:t>сделать </a:t>
            </a:r>
            <a:r>
              <a:rPr lang="ru-RU" sz="1600" spc="-15" dirty="0" smtClean="0">
                <a:latin typeface="Times New Roman" pitchFamily="18" charset="0"/>
                <a:cs typeface="Times New Roman" pitchFamily="18" charset="0"/>
              </a:rPr>
              <a:t>родителей </a:t>
            </a:r>
            <a:r>
              <a:rPr lang="ru-RU" sz="1600" spc="-20" dirty="0" smtClean="0">
                <a:latin typeface="Times New Roman" pitchFamily="18" charset="0"/>
                <a:cs typeface="Times New Roman" pitchFamily="18" charset="0"/>
              </a:rPr>
              <a:t>(законных </a:t>
            </a:r>
            <a:r>
              <a:rPr lang="ru-RU" sz="1600" spc="-5" dirty="0" smtClean="0">
                <a:latin typeface="Times New Roman" pitchFamily="18" charset="0"/>
                <a:cs typeface="Times New Roman" pitchFamily="18" charset="0"/>
              </a:rPr>
              <a:t>представителей) </a:t>
            </a:r>
            <a:r>
              <a:rPr lang="ru-RU" sz="1600" spc="-20" dirty="0" smtClean="0">
                <a:latin typeface="Times New Roman" pitchFamily="18" charset="0"/>
                <a:cs typeface="Times New Roman" pitchFamily="18" charset="0"/>
              </a:rPr>
              <a:t>активными участниками</a:t>
            </a:r>
            <a:r>
              <a:rPr lang="ru-RU" sz="1600" spc="-1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spc="-15" dirty="0" smtClean="0">
                <a:latin typeface="Times New Roman" pitchFamily="18" charset="0"/>
                <a:cs typeface="Times New Roman" pitchFamily="18" charset="0"/>
              </a:rPr>
              <a:t>педагогического</a:t>
            </a:r>
            <a:endParaRPr lang="ru-RU" sz="1600" dirty="0" smtClean="0">
              <a:latin typeface="Times New Roman" pitchFamily="18" charset="0"/>
              <a:cs typeface="Times New Roman" pitchFamily="18" charset="0"/>
            </a:endParaRPr>
          </a:p>
          <a:p>
            <a:pPr marL="12700" lvl="0">
              <a:lnSpc>
                <a:spcPts val="1595"/>
              </a:lnSpc>
            </a:pPr>
            <a:r>
              <a:rPr lang="ru-RU" sz="1600" spc="-30" dirty="0" smtClean="0">
                <a:latin typeface="Times New Roman" pitchFamily="18" charset="0"/>
                <a:cs typeface="Times New Roman" pitchFamily="18" charset="0"/>
              </a:rPr>
              <a:t>процесса,</a:t>
            </a:r>
            <a:r>
              <a:rPr lang="ru-RU" sz="1600" spc="-8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spc="-20" dirty="0" smtClean="0">
                <a:latin typeface="Times New Roman" pitchFamily="18" charset="0"/>
                <a:cs typeface="Times New Roman" pitchFamily="18" charset="0"/>
              </a:rPr>
              <a:t>оказав</a:t>
            </a:r>
            <a:r>
              <a:rPr lang="ru-RU" sz="16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spc="-45" dirty="0" smtClean="0">
                <a:latin typeface="Times New Roman" pitchFamily="18" charset="0"/>
                <a:cs typeface="Times New Roman" pitchFamily="18" charset="0"/>
              </a:rPr>
              <a:t>им</a:t>
            </a:r>
            <a:r>
              <a:rPr lang="ru-RU" sz="1600" spc="-4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spc="-35" dirty="0" smtClean="0">
                <a:latin typeface="Times New Roman" pitchFamily="18" charset="0"/>
                <a:cs typeface="Times New Roman" pitchFamily="18" charset="0"/>
              </a:rPr>
              <a:t>помощь</a:t>
            </a:r>
            <a:r>
              <a:rPr lang="ru-RU" sz="1600" spc="-5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spc="10" dirty="0" smtClean="0">
                <a:latin typeface="Times New Roman" pitchFamily="18" charset="0"/>
                <a:cs typeface="Times New Roman" pitchFamily="18" charset="0"/>
              </a:rPr>
              <a:t>в</a:t>
            </a:r>
            <a:r>
              <a:rPr lang="ru-RU" sz="1600" spc="-3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spc="-25" dirty="0" smtClean="0">
                <a:latin typeface="Times New Roman" pitchFamily="18" charset="0"/>
                <a:cs typeface="Times New Roman" pitchFamily="18" charset="0"/>
              </a:rPr>
              <a:t>реализации </a:t>
            </a:r>
            <a:r>
              <a:rPr lang="ru-RU" sz="1600" spc="5" dirty="0" smtClean="0">
                <a:latin typeface="Times New Roman" pitchFamily="18" charset="0"/>
                <a:cs typeface="Times New Roman" pitchFamily="18" charset="0"/>
              </a:rPr>
              <a:t>ответственности</a:t>
            </a:r>
            <a:r>
              <a:rPr lang="ru-RU" sz="1600" spc="-9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spc="-20" dirty="0" smtClean="0">
                <a:latin typeface="Times New Roman" pitchFamily="18" charset="0"/>
                <a:cs typeface="Times New Roman" pitchFamily="18" charset="0"/>
              </a:rPr>
              <a:t>за</a:t>
            </a:r>
            <a:r>
              <a:rPr lang="ru-RU" sz="1600" spc="-2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spc="-15" dirty="0" smtClean="0">
                <a:latin typeface="Times New Roman" pitchFamily="18" charset="0"/>
                <a:cs typeface="Times New Roman" pitchFamily="18" charset="0"/>
              </a:rPr>
              <a:t>воспитание</a:t>
            </a:r>
            <a:r>
              <a:rPr lang="ru-RU" sz="1600" spc="-60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spc="-30" dirty="0" smtClean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1600" spc="-3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spc="-15" dirty="0" smtClean="0">
                <a:latin typeface="Times New Roman" pitchFamily="18" charset="0"/>
                <a:cs typeface="Times New Roman" pitchFamily="18" charset="0"/>
              </a:rPr>
              <a:t>обучение</a:t>
            </a:r>
            <a:r>
              <a:rPr lang="ru-RU" sz="1600" spc="-45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ru-RU" sz="1600" spc="-10" dirty="0" smtClean="0">
                <a:latin typeface="Times New Roman" pitchFamily="18" charset="0"/>
                <a:cs typeface="Times New Roman" pitchFamily="18" charset="0"/>
              </a:rPr>
              <a:t>детей.</a:t>
            </a:r>
          </a:p>
          <a:p>
            <a:pPr marL="12700" lvl="0">
              <a:lnSpc>
                <a:spcPts val="1595"/>
              </a:lnSpc>
            </a:pPr>
            <a:endParaRPr lang="ru-RU" sz="1600" spc="-10" dirty="0" smtClean="0">
              <a:latin typeface="Times New Roman" pitchFamily="18" charset="0"/>
              <a:cs typeface="Times New Roman" pitchFamily="18" charset="0"/>
            </a:endParaRPr>
          </a:p>
          <a:p>
            <a:pPr marL="12700" lvl="0">
              <a:lnSpc>
                <a:spcPts val="1595"/>
              </a:lnSpc>
            </a:pPr>
            <a:endParaRPr lang="ru-RU" sz="1600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Прямоугольник 9"/>
          <p:cNvSpPr/>
          <p:nvPr/>
        </p:nvSpPr>
        <p:spPr>
          <a:xfrm>
            <a:off x="2465493" y="3244334"/>
            <a:ext cx="241413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12700">
              <a:lnSpc>
                <a:spcPct val="100000"/>
              </a:lnSpc>
              <a:spcBef>
                <a:spcPts val="180"/>
              </a:spcBef>
            </a:pPr>
            <a:r>
              <a:rPr lang="ru-RU" b="1" spc="-120" dirty="0" smtClean="0">
                <a:solidFill>
                  <a:srgbClr val="974707"/>
                </a:solidFill>
                <a:latin typeface="Georgia"/>
                <a:cs typeface="Georgia"/>
              </a:rPr>
              <a:t> </a:t>
            </a:r>
            <a:endParaRPr lang="ru-RU" dirty="0">
              <a:latin typeface="Georgia"/>
              <a:cs typeface="Georgia"/>
            </a:endParaRPr>
          </a:p>
        </p:txBody>
      </p:sp>
      <p:sp>
        <p:nvSpPr>
          <p:cNvPr id="11" name="Прямоугольник 10"/>
          <p:cNvSpPr/>
          <p:nvPr/>
        </p:nvSpPr>
        <p:spPr>
          <a:xfrm>
            <a:off x="571472" y="1183372"/>
            <a:ext cx="7858180" cy="301621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12700" lvl="0">
              <a:spcBef>
                <a:spcPts val="180"/>
              </a:spcBef>
            </a:pPr>
            <a:endParaRPr lang="ru-RU" b="1" spc="-120" dirty="0" smtClean="0">
              <a:solidFill>
                <a:srgbClr val="974707"/>
              </a:solidFill>
              <a:latin typeface="Georgia"/>
              <a:cs typeface="Georgia"/>
            </a:endParaRPr>
          </a:p>
          <a:p>
            <a:r>
              <a:rPr lang="ru-RU" sz="1400" b="1" dirty="0" smtClean="0">
                <a:solidFill>
                  <a:srgbClr val="990000"/>
                </a:solidFill>
                <a:latin typeface="Times New Roman" pitchFamily="18" charset="0"/>
                <a:cs typeface="Times New Roman" pitchFamily="18" charset="0"/>
              </a:rPr>
              <a:t>Система  взаимодействия  с родителями  включает:</a:t>
            </a:r>
            <a:endParaRPr lang="ru-RU" sz="1400" dirty="0" smtClean="0">
              <a:solidFill>
                <a:srgbClr val="990000"/>
              </a:solidFill>
              <a:latin typeface="Times New Roman" pitchFamily="18" charset="0"/>
              <a:cs typeface="Times New Roman" pitchFamily="18" charset="0"/>
            </a:endParaRPr>
          </a:p>
          <a:p>
            <a:pPr lvl="0">
              <a:buFont typeface="Wingdings" pitchFamily="2" charset="2"/>
              <a:buChar char="q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ознакомление родителей с результатами работы ДОУ на общих родительских собраниях, анализом участия родительской общественности в жизни ДОУ;</a:t>
            </a:r>
          </a:p>
          <a:p>
            <a:pPr lvl="0">
              <a:buFont typeface="Wingdings" pitchFamily="2" charset="2"/>
              <a:buChar char="q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ознакомление родителей с содержанием работы  ДОУ, направленной на физическое, психическое и социальное  развитие ребенка;</a:t>
            </a:r>
          </a:p>
          <a:p>
            <a:pPr lvl="0">
              <a:buFont typeface="Wingdings" pitchFamily="2" charset="2"/>
              <a:buChar char="q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участие в составлении планов: спортивных и культурно-массовых мероприятий, работы родительского комитета </a:t>
            </a:r>
          </a:p>
          <a:p>
            <a:pPr lvl="0"/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целенаправленную работу, пропагандирующую общественное дошкольное воспитание в его разных формах;</a:t>
            </a:r>
          </a:p>
          <a:p>
            <a:pPr lvl="0">
              <a:buFont typeface="Wingdings" pitchFamily="2" charset="2"/>
              <a:buChar char="q"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обучение конкретным приемам и методам воспитания и развития ребенка в разных видах детской деятельности на семинарах-практикумах, консультациях и открытых занятиях.</a:t>
            </a:r>
          </a:p>
          <a:p>
            <a:r>
              <a:rPr lang="ru-RU" dirty="0" smtClean="0"/>
              <a:t> </a:t>
            </a:r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437" name="Picture 5" descr="kids044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6572265" y="4806600"/>
            <a:ext cx="2143140" cy="2051399"/>
          </a:xfrm>
          <a:prstGeom prst="rect">
            <a:avLst/>
          </a:prstGeom>
          <a:noFill/>
        </p:spPr>
      </p:pic>
      <p:pic>
        <p:nvPicPr>
          <p:cNvPr id="18438" name="Picture 6" descr="kids040"/>
          <p:cNvPicPr>
            <a:picLocks noChangeAspect="1" noChangeArrowheads="1"/>
          </p:cNvPicPr>
          <p:nvPr/>
        </p:nvPicPr>
        <p:blipFill>
          <a:blip r:embed="rId4" cstate="print"/>
          <a:srcRect l="8691" r="2786"/>
          <a:stretch>
            <a:fillRect/>
          </a:stretch>
        </p:blipFill>
        <p:spPr bwMode="auto">
          <a:xfrm>
            <a:off x="500034" y="4804862"/>
            <a:ext cx="2786082" cy="2053138"/>
          </a:xfrm>
          <a:prstGeom prst="rect">
            <a:avLst/>
          </a:prstGeom>
          <a:noFill/>
        </p:spPr>
      </p:pic>
      <p:pic>
        <p:nvPicPr>
          <p:cNvPr id="18439" name="Picture 7" descr="kids071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786182" y="4786322"/>
            <a:ext cx="2215482" cy="2071678"/>
          </a:xfrm>
          <a:prstGeom prst="rect">
            <a:avLst/>
          </a:prstGeom>
          <a:noFill/>
        </p:spPr>
      </p:pic>
      <p:sp>
        <p:nvSpPr>
          <p:cNvPr id="5122" name="Rectangle 2"/>
          <p:cNvSpPr>
            <a:spLocks noGrp="1" noChangeArrowheads="1"/>
          </p:cNvSpPr>
          <p:nvPr>
            <p:ph idx="1"/>
          </p:nvPr>
        </p:nvSpPr>
        <p:spPr bwMode="auto">
          <a:xfrm>
            <a:off x="357158" y="357188"/>
            <a:ext cx="8358246" cy="55399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288925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8725" algn="l"/>
              </a:tabLst>
            </a:pPr>
            <a:r>
              <a:rPr kumimoji="0" lang="ru-RU" sz="1200" b="0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         </a:t>
            </a:r>
            <a:r>
              <a:rPr kumimoji="0" lang="ru-RU" sz="1200" b="1" i="0" u="none" strike="noStrike" cap="none" normalizeH="0" baseline="0" dirty="0" smtClean="0">
                <a:ln>
                  <a:noFill/>
                </a:ln>
                <a:solidFill>
                  <a:schemeClr val="tx1"/>
                </a:solidFill>
                <a:effectLst/>
                <a:latin typeface="Arial" pitchFamily="34" charset="0"/>
                <a:ea typeface="Times New Roman" pitchFamily="18" charset="0"/>
                <a:cs typeface="Arial" pitchFamily="34" charset="0"/>
              </a:rPr>
              <a:t> </a:t>
            </a:r>
            <a:endParaRPr kumimoji="0" lang="ru-RU" sz="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288925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>
                <a:tab pos="2498725" algn="l"/>
              </a:tabLst>
            </a:pPr>
            <a:endParaRPr kumimoji="0" lang="ru-RU" sz="1800" b="0" i="0" u="none" strike="noStrike" cap="none" normalizeH="0" baseline="0" dirty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9" name="Таблица 8"/>
          <p:cNvGraphicFramePr>
            <a:graphicFrameLocks noGrp="1"/>
          </p:cNvGraphicFramePr>
          <p:nvPr/>
        </p:nvGraphicFramePr>
        <p:xfrm>
          <a:off x="285720" y="109526"/>
          <a:ext cx="8643998" cy="4748234"/>
        </p:xfrm>
        <a:graphic>
          <a:graphicData uri="http://schemas.openxmlformats.org/drawingml/2006/table">
            <a:tbl>
              <a:tblPr/>
              <a:tblGrid>
                <a:gridCol w="2102593"/>
                <a:gridCol w="4969769"/>
                <a:gridCol w="1571636"/>
              </a:tblGrid>
              <a:tr h="295277"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rgbClr val="99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Реальное участие родителей</a:t>
                      </a:r>
                      <a:endParaRPr lang="ru-RU" sz="1100" b="1" dirty="0">
                        <a:solidFill>
                          <a:srgbClr val="99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rgbClr val="99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в жизни ДОУ</a:t>
                      </a:r>
                      <a:endParaRPr lang="ru-RU" sz="1100" b="1" dirty="0">
                        <a:solidFill>
                          <a:srgbClr val="99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rgbClr val="99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Формы участия</a:t>
                      </a:r>
                      <a:endParaRPr lang="ru-RU" sz="1100" b="1" dirty="0">
                        <a:solidFill>
                          <a:srgbClr val="99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rgbClr val="99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Периодичность</a:t>
                      </a:r>
                      <a:endParaRPr lang="ru-RU" sz="1100" b="1" dirty="0">
                        <a:solidFill>
                          <a:srgbClr val="99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  <a:p>
                      <a:pPr algn="ctr"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b="1" i="1" dirty="0">
                          <a:solidFill>
                            <a:srgbClr val="990000"/>
                          </a:solidFill>
                          <a:latin typeface="Times New Roman"/>
                          <a:ea typeface="Times New Roman"/>
                          <a:cs typeface="Times New Roman"/>
                        </a:rPr>
                        <a:t>сотрудничества</a:t>
                      </a:r>
                      <a:endParaRPr lang="ru-RU" sz="1100" b="1" dirty="0">
                        <a:solidFill>
                          <a:srgbClr val="990000"/>
                        </a:solidFill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9055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В проведении мониторинговых исследований</a:t>
                      </a: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-Анкетирование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 Социологический опрос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-интервьюирование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 «Родительская почта»</a:t>
                      </a: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3-4 раза в год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По мере необходимости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1 раз в квартал</a:t>
                      </a: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44291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В создании условий</a:t>
                      </a: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- Участие в субботниках по благоустройству территории;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-помощь в создании предметно-развивающей среды;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-оказание помощи в ремонтных работах;</a:t>
                      </a: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2 раза в год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Постоянно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ежегодно</a:t>
                      </a: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295277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В управлении ДОУ</a:t>
                      </a: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>
                          <a:latin typeface="Times New Roman"/>
                          <a:ea typeface="Times New Roman"/>
                          <a:cs typeface="Times New Roman"/>
                        </a:rPr>
                        <a:t>- участие в работе  родительского комитета, Совета ДОУ; педагогических советах.</a:t>
                      </a: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По плану</a:t>
                      </a: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227794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В просветительской деятельности, направленной на  повышение педагогической культуры, расширение информационного поля родителей</a:t>
                      </a: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-наглядная информация (стенды, папки-передвижки, семейные и групповые фотоальбомы, фоторепортажи «Из жизни группы», «Копилка добрых дел», «Мы благодарим»;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-</a:t>
                      </a: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создание странички на сайте ДОУ;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-консультации, семинары, семинары-практикумы, конференции;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 распространение опыта семейного воспитания;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-родительские </a:t>
                      </a:r>
                      <a:r>
                        <a:rPr lang="ru-RU" sz="1100" dirty="0" smtClean="0">
                          <a:latin typeface="Times New Roman"/>
                          <a:ea typeface="Times New Roman"/>
                          <a:cs typeface="Times New Roman"/>
                        </a:rPr>
                        <a:t>собрания  </a:t>
                      </a:r>
                      <a:endParaRPr lang="ru-RU" sz="11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1 раз в квартал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Обновление постоянно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1 раз в месяц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По годовому плану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1 раз в квартал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1 раз в квартал</a:t>
                      </a: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1571636"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В воспитательно-образовательном процессе ДОУ, направленном на установление сотрудничества и партнерских отношений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с целью вовлечения родителей в единое образовательное пространство</a:t>
                      </a: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-Дни открытых дверей.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 Дни здоровья.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 Совместные праздники, развлечения.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-Встречи с интересными людьми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-Семейные гостиные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 Клубы по интересам для родителей;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 Участие в творческих выставках, смотрах-конкурсах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 Мероприятия с родителями в рамках проектной деятельности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- Творческие отчеты кружков</a:t>
                      </a: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2 раза в год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1 раз в квартал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2 раза в год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По плану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По плану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1 раз в квартал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Постоянно по годовому плану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2-3 раза в год</a:t>
                      </a:r>
                    </a:p>
                    <a:p>
                      <a:pPr>
                        <a:lnSpc>
                          <a:spcPct val="100000"/>
                        </a:lnSpc>
                        <a:spcAft>
                          <a:spcPts val="0"/>
                        </a:spcAft>
                      </a:pPr>
                      <a:r>
                        <a:rPr lang="ru-RU" sz="1100" dirty="0">
                          <a:latin typeface="Times New Roman"/>
                          <a:ea typeface="Times New Roman"/>
                          <a:cs typeface="Times New Roman"/>
                        </a:rPr>
                        <a:t>1 раз в год</a:t>
                      </a:r>
                    </a:p>
                  </a:txBody>
                  <a:tcPr marL="33980" marR="3398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Яркая">
      <a:dk1>
        <a:sysClr val="windowText" lastClr="000000"/>
      </a:dk1>
      <a:lt1>
        <a:sysClr val="window" lastClr="FFFFFF"/>
      </a:lt1>
      <a:dk2>
        <a:srgbClr val="666666"/>
      </a:dk2>
      <a:lt2>
        <a:srgbClr val="D2D2D2"/>
      </a:lt2>
      <a:accent1>
        <a:srgbClr val="FF388C"/>
      </a:accent1>
      <a:accent2>
        <a:srgbClr val="E40059"/>
      </a:accent2>
      <a:accent3>
        <a:srgbClr val="9C007F"/>
      </a:accent3>
      <a:accent4>
        <a:srgbClr val="68007F"/>
      </a:accent4>
      <a:accent5>
        <a:srgbClr val="005BD3"/>
      </a:accent5>
      <a:accent6>
        <a:srgbClr val="00349E"/>
      </a:accent6>
      <a:hlink>
        <a:srgbClr val="17BBFD"/>
      </a:hlink>
      <a:folHlink>
        <a:srgbClr val="FF79C2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Тема Offic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995</TotalTime>
  <Words>1257</Words>
  <Application>Microsoft Office PowerPoint</Application>
  <PresentationFormat>Экран (4:3)</PresentationFormat>
  <Paragraphs>163</Paragraphs>
  <Slides>10</Slides>
  <Notes>10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10</vt:i4>
      </vt:variant>
    </vt:vector>
  </HeadingPairs>
  <TitlesOfParts>
    <vt:vector size="11" baseType="lpstr">
      <vt:lpstr>Тема Office</vt:lpstr>
      <vt:lpstr>Слайд 1</vt:lpstr>
      <vt:lpstr>Слайд 2</vt:lpstr>
      <vt:lpstr>Слайд 3</vt:lpstr>
      <vt:lpstr>Слайд 4</vt:lpstr>
      <vt:lpstr>Слайд 5</vt:lpstr>
      <vt:lpstr>Слайд 6</vt:lpstr>
      <vt:lpstr>Слайд 7</vt:lpstr>
      <vt:lpstr>Слайд 8</vt:lpstr>
      <vt:lpstr>Слайд 9</vt:lpstr>
      <vt:lpstr>Слайд 10</vt:lpstr>
    </vt:vector>
  </TitlesOfParts>
  <Company>Microsoft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Муниципальное дошкольное образовательное учреждение детский сад №6</dc:title>
  <dc:creator>Admin</dc:creator>
  <cp:lastModifiedBy>МДОУ Солнышко</cp:lastModifiedBy>
  <cp:revision>104</cp:revision>
  <dcterms:created xsi:type="dcterms:W3CDTF">2012-03-13T06:15:54Z</dcterms:created>
  <dcterms:modified xsi:type="dcterms:W3CDTF">2018-01-31T08:55:08Z</dcterms:modified>
</cp:coreProperties>
</file>