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handoutMasterIdLst>
    <p:handoutMasterId r:id="rId20"/>
  </p:handoutMasterIdLst>
  <p:sldIdLst>
    <p:sldId id="283" r:id="rId2"/>
    <p:sldId id="256" r:id="rId3"/>
    <p:sldId id="281" r:id="rId4"/>
    <p:sldId id="275" r:id="rId5"/>
    <p:sldId id="276" r:id="rId6"/>
    <p:sldId id="277" r:id="rId7"/>
    <p:sldId id="278" r:id="rId8"/>
    <p:sldId id="273" r:id="rId9"/>
    <p:sldId id="274" r:id="rId10"/>
    <p:sldId id="282" r:id="rId11"/>
    <p:sldId id="259" r:id="rId12"/>
    <p:sldId id="279" r:id="rId13"/>
    <p:sldId id="260" r:id="rId14"/>
    <p:sldId id="284" r:id="rId15"/>
    <p:sldId id="262" r:id="rId16"/>
    <p:sldId id="280" r:id="rId17"/>
    <p:sldId id="270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0E19-BD17-4D95-AA1D-4F0BED36A131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A6C73-4D9F-45F4-A986-4BAA3B60C9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9292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391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019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225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538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00629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682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10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119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116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27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355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79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663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20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86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1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529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8162AF1-1B1C-44DE-AAEA-09B9DE602EEB}" type="datetimeFigureOut">
              <a:rPr lang="ru-RU" smtClean="0"/>
              <a:t>20.01.2018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70AD300-EAFE-44B9-BD70-ECCA45E303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431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6774" y="4276666"/>
            <a:ext cx="5951537" cy="137765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учитель английского языка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dirty="0"/>
              <a:t>МОУ «Средняя общеобразовательная школа №1 с углубленным изучением отдельных предметов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991537" y="3789040"/>
            <a:ext cx="5616624" cy="48762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 dirty="0" smtClean="0">
                <a:solidFill>
                  <a:schemeClr val="tx1"/>
                </a:solidFill>
              </a:rPr>
              <a:t>Шанявская Людмила Валентиновна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kern="0" dirty="0"/>
              <a:t>г. Надым</a:t>
            </a:r>
          </a:p>
          <a:p>
            <a:pPr algn="ctr"/>
            <a:r>
              <a:rPr lang="ru-RU" kern="0" dirty="0"/>
              <a:t>2017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0687" y="1534226"/>
            <a:ext cx="56420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английского языка в 7 классе</a:t>
            </a: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по учебнику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Virginia Evans, Jenny Dooley, Olga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Podolyako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Julia </a:t>
            </a:r>
            <a:r>
              <a:rPr lang="en-US" sz="2000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Vaulina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«Spotlight – 7</a:t>
            </a:r>
            <a:r>
              <a:rPr lang="en-US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Тема</a:t>
            </a:r>
            <a:r>
              <a:rPr lang="ru-RU" sz="20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:“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Eco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helpers</a:t>
            </a:r>
            <a:r>
              <a:rPr lang="ru-RU" sz="20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”.- «Помощники экологии»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0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15" y="1810544"/>
            <a:ext cx="1690497" cy="12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926" y="2962646"/>
            <a:ext cx="1502664" cy="137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01" y="2998552"/>
            <a:ext cx="1643538" cy="120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401" y="4706144"/>
            <a:ext cx="1760934" cy="12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461" y="908720"/>
            <a:ext cx="1760934" cy="12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245" y="908720"/>
            <a:ext cx="1760934" cy="12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474" y="4020344"/>
            <a:ext cx="1643538" cy="12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34" y="4941168"/>
            <a:ext cx="1115258" cy="1287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>
          <a:xfrm>
            <a:off x="1319460" y="2060848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433362" y="3984750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6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15861" y="4876040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5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249746" y="3805886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071245" y="1925627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650759" y="2746943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444900" y="5796864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1066939" y="5513479"/>
            <a:ext cx="444228" cy="43140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2843" y="620688"/>
            <a:ext cx="5718614" cy="504056"/>
          </a:xfrm>
        </p:spPr>
        <p:txBody>
          <a:bodyPr>
            <a:noAutofit/>
          </a:bodyPr>
          <a:lstStyle/>
          <a:p>
            <a:r>
              <a:rPr lang="en-US" dirty="0" smtClean="0"/>
              <a:t>Tools/equipment: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2843" y="1877747"/>
            <a:ext cx="3240360" cy="39856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 ladder –</a:t>
            </a:r>
          </a:p>
          <a:p>
            <a:pPr marL="0" indent="0">
              <a:buNone/>
            </a:pPr>
            <a:r>
              <a:rPr lang="en-US" b="1" dirty="0" smtClean="0"/>
              <a:t>A hammer and nails –</a:t>
            </a:r>
          </a:p>
          <a:p>
            <a:pPr marL="0" indent="0">
              <a:buNone/>
            </a:pPr>
            <a:r>
              <a:rPr lang="en-US" b="1" dirty="0" smtClean="0"/>
              <a:t>A spade –</a:t>
            </a:r>
          </a:p>
          <a:p>
            <a:pPr marL="0" indent="0">
              <a:buNone/>
            </a:pPr>
            <a:r>
              <a:rPr lang="en-US" b="1" dirty="0" smtClean="0"/>
              <a:t>A watering can –</a:t>
            </a:r>
          </a:p>
          <a:p>
            <a:pPr marL="0" indent="0">
              <a:buNone/>
            </a:pPr>
            <a:r>
              <a:rPr lang="en-US" b="1" dirty="0" smtClean="0"/>
              <a:t>A rake –</a:t>
            </a:r>
            <a:endParaRPr lang="ru-RU" b="1" smtClean="0"/>
          </a:p>
          <a:p>
            <a:pPr marL="0" indent="0">
              <a:buNone/>
            </a:pPr>
            <a:r>
              <a:rPr lang="en-US" b="1" smtClean="0"/>
              <a:t>A </a:t>
            </a:r>
            <a:r>
              <a:rPr lang="en-US" b="1" dirty="0" smtClean="0"/>
              <a:t>net-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Gardening gloves –</a:t>
            </a:r>
            <a:r>
              <a:rPr lang="ru-RU" b="1" dirty="0" smtClean="0"/>
              <a:t>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 plastic bag –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95393" y="1877747"/>
            <a:ext cx="3141421" cy="39856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b="1" dirty="0" smtClean="0"/>
              <a:t>лестница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ru-RU" b="1" dirty="0" smtClean="0"/>
              <a:t>молоток и гвозди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ru-RU" b="1" dirty="0" smtClean="0"/>
              <a:t>лопата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ru-RU" b="1" dirty="0" smtClean="0"/>
              <a:t>лейка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ru-RU" b="1" dirty="0" smtClean="0"/>
              <a:t>грабли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ru-RU" b="1" dirty="0" smtClean="0"/>
              <a:t>сетка, сачок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ru-RU" b="1" dirty="0" smtClean="0"/>
              <a:t>садовые перчатки</a:t>
            </a:r>
            <a:endParaRPr lang="en-US" b="1" dirty="0" smtClean="0"/>
          </a:p>
          <a:p>
            <a:pPr marL="0" indent="0">
              <a:buFont typeface="Arial"/>
              <a:buNone/>
            </a:pPr>
            <a:r>
              <a:rPr lang="ru-RU" b="1" dirty="0" smtClean="0"/>
              <a:t>пластиковый пакет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30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34" y="620688"/>
            <a:ext cx="7222754" cy="5249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2145" y="35913"/>
            <a:ext cx="74318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Who 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is 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using the tools</a:t>
            </a:r>
            <a:r>
              <a:rPr lang="ru-RU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equipment below? </a:t>
            </a:r>
            <a:endParaRPr lang="ru-RU" sz="32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36512" y="6021288"/>
            <a:ext cx="9396536" cy="65083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smtClean="0"/>
              <a:t>Sally is using a ladder to collect rubbish from the tree house.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346767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6343" y="395434"/>
            <a:ext cx="5591504" cy="801318"/>
          </a:xfrm>
        </p:spPr>
        <p:txBody>
          <a:bodyPr/>
          <a:lstStyle/>
          <a:p>
            <a:r>
              <a:rPr lang="en-US" altLang="ru-RU" b="1" dirty="0" smtClean="0">
                <a:solidFill>
                  <a:srgbClr val="33CC33"/>
                </a:solidFill>
                <a:latin typeface="Comic Sans MS" panose="030F0702030302020204" pitchFamily="66" charset="0"/>
              </a:rPr>
              <a:t>Let’s have a rest!</a:t>
            </a:r>
            <a:endParaRPr lang="ru-RU" altLang="ru-RU" b="1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276" t="6332" r="4232" b="12146"/>
          <a:stretch/>
        </p:blipFill>
        <p:spPr>
          <a:xfrm>
            <a:off x="827584" y="1700808"/>
            <a:ext cx="7392825" cy="374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0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50787" t="19185" r="22438" b="7980"/>
          <a:stretch/>
        </p:blipFill>
        <p:spPr>
          <a:xfrm>
            <a:off x="23402" y="105489"/>
            <a:ext cx="4464496" cy="6635879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87965" y="1360004"/>
            <a:ext cx="4392488" cy="936104"/>
          </a:xfrm>
        </p:spPr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en-US" altLang="ru-RU" sz="4000" dirty="0" smtClean="0"/>
              <a:t>a)Listen to the dialogue in SB Ex.3, p.78</a:t>
            </a:r>
            <a:endParaRPr lang="ru-RU" altLang="ru-RU" sz="4000" dirty="0" smtClean="0"/>
          </a:p>
        </p:txBody>
      </p:sp>
      <p:sp>
        <p:nvSpPr>
          <p:cNvPr id="6" name="Rectangle 2"/>
          <p:cNvSpPr txBox="1">
            <a:spLocks noRot="1" noChangeArrowheads="1"/>
          </p:cNvSpPr>
          <p:nvPr/>
        </p:nvSpPr>
        <p:spPr>
          <a:xfrm>
            <a:off x="4315957" y="2768842"/>
            <a:ext cx="4464496" cy="93610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838200" indent="-838200">
              <a:defRPr/>
            </a:pPr>
            <a:r>
              <a:rPr lang="en-US" altLang="ru-RU" dirty="0" smtClean="0"/>
              <a:t>b)Read and act the dialogue</a:t>
            </a:r>
            <a:endParaRPr lang="ru-RU" altLang="ru-RU" dirty="0" smtClean="0"/>
          </a:p>
        </p:txBody>
      </p:sp>
      <p:pic>
        <p:nvPicPr>
          <p:cNvPr id="7" name="03 - Ex. 3a, p. 7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8024" y="40466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5471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95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sosnogor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698" y="5157192"/>
            <a:ext cx="1284028" cy="122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528" y="620688"/>
            <a:ext cx="8424936" cy="936104"/>
          </a:xfrm>
        </p:spPr>
        <p:txBody>
          <a:bodyPr>
            <a:normAutofit fontScale="90000"/>
          </a:bodyPr>
          <a:lstStyle/>
          <a:p>
            <a:pPr marL="838200" indent="-838200">
              <a:defRPr/>
            </a:pPr>
            <a:r>
              <a:rPr lang="en-US" altLang="ru-RU" sz="4000" dirty="0" smtClean="0"/>
              <a:t>Read the </a:t>
            </a:r>
            <a:r>
              <a:rPr lang="en-US" altLang="ru-RU" dirty="0"/>
              <a:t>dialogue</a:t>
            </a:r>
            <a:r>
              <a:rPr lang="en-US" altLang="ru-RU" sz="4000" dirty="0" smtClean="0"/>
              <a:t> and explain the words in bold SB Ex.3, p.78</a:t>
            </a:r>
            <a:endParaRPr lang="ru-RU" altLang="ru-RU" sz="4000" dirty="0" smtClean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50393"/>
              </p:ext>
            </p:extLst>
          </p:nvPr>
        </p:nvGraphicFramePr>
        <p:xfrm>
          <a:off x="1043608" y="1998898"/>
          <a:ext cx="7500118" cy="30042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92288"/>
                <a:gridCol w="4907830"/>
              </a:tblGrid>
              <a:tr h="60084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 join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become a member</a:t>
                      </a:r>
                      <a:endParaRPr lang="ru-RU" sz="2400" b="1" dirty="0"/>
                    </a:p>
                  </a:txBody>
                  <a:tcPr/>
                </a:tc>
              </a:tr>
              <a:tr h="60084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 recycle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reuse something</a:t>
                      </a:r>
                      <a:endParaRPr lang="ru-RU" sz="2400" b="1" dirty="0"/>
                    </a:p>
                  </a:txBody>
                  <a:tcPr/>
                </a:tc>
              </a:tr>
              <a:tr h="60084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a nest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 home for birds</a:t>
                      </a:r>
                      <a:endParaRPr lang="ru-RU" sz="2400" b="1" dirty="0"/>
                    </a:p>
                  </a:txBody>
                  <a:tcPr/>
                </a:tc>
              </a:tr>
              <a:tr h="60084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volunteers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people who do something for  free</a:t>
                      </a:r>
                      <a:endParaRPr lang="ru-RU" sz="2400" b="1" dirty="0"/>
                    </a:p>
                  </a:txBody>
                  <a:tcPr/>
                </a:tc>
              </a:tr>
              <a:tr h="600844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to leave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to go away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635896" y="2029998"/>
            <a:ext cx="4879748" cy="53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632578"/>
            <a:ext cx="4896544" cy="53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3233555"/>
            <a:ext cx="4879748" cy="53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3834532"/>
            <a:ext cx="4879748" cy="53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4418825"/>
            <a:ext cx="4879748" cy="5349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1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38200" indent="-838200" eaLnBrk="1" hangingPunct="1">
              <a:defRPr/>
            </a:pPr>
            <a:r>
              <a:rPr lang="en-US" altLang="ru-RU" sz="4000" dirty="0" smtClean="0"/>
              <a:t>Read the dialogue and complete the sentences. </a:t>
            </a:r>
            <a:endParaRPr lang="ru-RU" altLang="ru-RU" sz="4000" dirty="0" smtClean="0"/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6397" y="2492896"/>
            <a:ext cx="8219671" cy="3444997"/>
          </a:xfrm>
        </p:spPr>
        <p:txBody>
          <a:bodyPr>
            <a:no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ru-RU" sz="3200" dirty="0" smtClean="0">
                <a:solidFill>
                  <a:schemeClr val="tx1"/>
                </a:solidFill>
              </a:rPr>
              <a:t>Sally </a:t>
            </a:r>
            <a:r>
              <a:rPr lang="ru-RU" altLang="ru-RU" sz="3200" dirty="0" smtClean="0">
                <a:solidFill>
                  <a:schemeClr val="tx1"/>
                </a:solidFill>
              </a:rPr>
              <a:t>___________________</a:t>
            </a:r>
            <a:r>
              <a:rPr lang="en-US" altLang="ru-RU" sz="3200" dirty="0" smtClean="0">
                <a:solidFill>
                  <a:schemeClr val="tx1"/>
                </a:solidFill>
              </a:rPr>
              <a:t>for a month.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ru-RU" sz="3200" dirty="0" smtClean="0">
                <a:solidFill>
                  <a:schemeClr val="tx1"/>
                </a:solidFill>
              </a:rPr>
              <a:t>Dave’s been</a:t>
            </a:r>
            <a:r>
              <a:rPr lang="ru-RU" altLang="ru-RU" sz="3200" dirty="0" smtClean="0">
                <a:solidFill>
                  <a:schemeClr val="tx1"/>
                </a:solidFill>
              </a:rPr>
              <a:t>_____________________</a:t>
            </a:r>
            <a:r>
              <a:rPr lang="en-US" altLang="ru-RU" sz="3200" dirty="0" smtClean="0">
                <a:solidFill>
                  <a:schemeClr val="tx1"/>
                </a:solidFill>
              </a:rPr>
              <a:t>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ru-RU" sz="3200" dirty="0" smtClean="0">
                <a:solidFill>
                  <a:schemeClr val="tx1"/>
                </a:solidFill>
              </a:rPr>
              <a:t>The birds will leave the city if</a:t>
            </a:r>
            <a:r>
              <a:rPr lang="ru-RU" altLang="ru-RU" sz="3200" dirty="0" smtClean="0">
                <a:solidFill>
                  <a:schemeClr val="tx1"/>
                </a:solidFill>
              </a:rPr>
              <a:t>_________</a:t>
            </a:r>
            <a:r>
              <a:rPr lang="en-US" altLang="ru-RU" sz="3200" b="1" dirty="0" smtClean="0">
                <a:solidFill>
                  <a:schemeClr val="tx1"/>
                </a:solidFill>
              </a:rPr>
              <a:t>.</a:t>
            </a:r>
            <a:endParaRPr lang="ru-RU" altLang="ru-RU" sz="3200" b="1" dirty="0" smtClean="0">
              <a:solidFill>
                <a:schemeClr val="tx1"/>
              </a:solidFill>
            </a:endParaRP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altLang="ru-RU" sz="3200" dirty="0" smtClean="0">
                <a:solidFill>
                  <a:schemeClr val="tx1"/>
                </a:solidFill>
              </a:rPr>
              <a:t>Tim wants to</a:t>
            </a:r>
            <a:r>
              <a:rPr lang="en-US" altLang="ru-RU" sz="3200" b="1" dirty="0" smtClean="0">
                <a:solidFill>
                  <a:schemeClr val="tx1"/>
                </a:solidFill>
              </a:rPr>
              <a:t> </a:t>
            </a:r>
            <a:r>
              <a:rPr lang="ru-RU" altLang="ru-RU" sz="3200" b="1" dirty="0" smtClean="0">
                <a:solidFill>
                  <a:schemeClr val="tx1"/>
                </a:solidFill>
              </a:rPr>
              <a:t>______</a:t>
            </a:r>
            <a:r>
              <a:rPr lang="en-US" altLang="ru-RU" sz="3200" dirty="0" smtClean="0">
                <a:solidFill>
                  <a:schemeClr val="tx1"/>
                </a:solidFill>
              </a:rPr>
              <a:t>on Monday morning</a:t>
            </a:r>
            <a:r>
              <a:rPr lang="ru-RU" altLang="ru-RU" sz="3200" dirty="0" smtClean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9028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602" y="620688"/>
            <a:ext cx="6798734" cy="1303867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Homework</a:t>
            </a: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Write a list of activities for the group for next weekend.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8742" y="2204864"/>
            <a:ext cx="5374454" cy="407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36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124744"/>
            <a:ext cx="6408712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Write down:</a:t>
            </a:r>
            <a:endParaRPr lang="ru-RU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3 new words</a:t>
            </a:r>
            <a:endParaRPr lang="ru-RU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 things you like</a:t>
            </a:r>
            <a:endParaRPr lang="ru-RU" sz="36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 difficult thing</a:t>
            </a:r>
            <a:endParaRPr lang="ru-RU" sz="36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7848872" cy="4536504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tx1"/>
                </a:solidFill>
              </a:rPr>
              <a:t>Eco-helpers</a:t>
            </a:r>
            <a:endParaRPr lang="ru-RU" sz="96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9" y="188640"/>
            <a:ext cx="8820150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5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Our goals:</a:t>
            </a:r>
            <a:endParaRPr lang="ru-RU" sz="9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5801" y="2564904"/>
            <a:ext cx="6954591" cy="3456384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To remember words on topic “Ecological problems”</a:t>
            </a:r>
          </a:p>
          <a:p>
            <a:r>
              <a:rPr lang="en-US" sz="3200" dirty="0" smtClean="0"/>
              <a:t>To  introduce new vocabulary;</a:t>
            </a:r>
          </a:p>
          <a:p>
            <a:r>
              <a:rPr lang="en-US" sz="3200" dirty="0" smtClean="0"/>
              <a:t>What does “eco-helpers” mean?</a:t>
            </a:r>
          </a:p>
          <a:p>
            <a:r>
              <a:rPr lang="en-US" sz="3200" dirty="0" smtClean="0"/>
              <a:t>To make up the dialogue;</a:t>
            </a:r>
          </a:p>
          <a:p>
            <a:r>
              <a:rPr lang="en-US" sz="3200" dirty="0" smtClean="0"/>
              <a:t>To listen </a:t>
            </a:r>
            <a:r>
              <a:rPr lang="en-US" sz="3200" dirty="0"/>
              <a:t>and read about eco-helpers</a:t>
            </a:r>
            <a:endParaRPr lang="en-US" sz="32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0771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2440" cy="755270"/>
          </a:xfrm>
        </p:spPr>
        <p:txBody>
          <a:bodyPr>
            <a:normAutofit fontScale="90000"/>
          </a:bodyPr>
          <a:lstStyle/>
          <a:p>
            <a:r>
              <a:rPr lang="en-US" dirty="0"/>
              <a:t>Let’s learn a poem and practice some sounds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6865" y="1808006"/>
            <a:ext cx="6923527" cy="4717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Th</a:t>
            </a:r>
            <a:r>
              <a:rPr lang="en-US" dirty="0"/>
              <a:t>ink Gr</a:t>
            </a:r>
            <a:r>
              <a:rPr lang="en-US" u="sng" dirty="0"/>
              <a:t>ee</a:t>
            </a:r>
            <a:r>
              <a:rPr lang="en-US" dirty="0"/>
              <a:t>n </a:t>
            </a:r>
            <a:br>
              <a:rPr lang="en-US" dirty="0"/>
            </a:br>
            <a:r>
              <a:rPr lang="en-US" dirty="0"/>
              <a:t>Our planet is in trouble </a:t>
            </a:r>
            <a:br>
              <a:rPr lang="en-US" dirty="0"/>
            </a:br>
            <a:r>
              <a:rPr lang="en-US" dirty="0"/>
              <a:t>We </a:t>
            </a:r>
            <a:r>
              <a:rPr lang="en-US" u="sng" dirty="0"/>
              <a:t>hear</a:t>
            </a:r>
            <a:r>
              <a:rPr lang="en-US" dirty="0"/>
              <a:t> it every day </a:t>
            </a:r>
            <a:br>
              <a:rPr lang="en-US" dirty="0"/>
            </a:br>
            <a:r>
              <a:rPr lang="en-US" dirty="0"/>
              <a:t>And yet, we all continue </a:t>
            </a:r>
            <a:br>
              <a:rPr lang="en-US" dirty="0"/>
            </a:br>
            <a:r>
              <a:rPr lang="en-US" dirty="0"/>
              <a:t>To </a:t>
            </a:r>
            <a:r>
              <a:rPr lang="en-US" u="sng" dirty="0"/>
              <a:t>th</a:t>
            </a:r>
            <a:r>
              <a:rPr lang="en-US" dirty="0"/>
              <a:t>row it all away </a:t>
            </a:r>
            <a:br>
              <a:rPr lang="en-US" dirty="0"/>
            </a:br>
            <a:r>
              <a:rPr lang="en-US" dirty="0"/>
              <a:t>We're </a:t>
            </a:r>
            <a:r>
              <a:rPr lang="en-US" u="sng" dirty="0"/>
              <a:t>th</a:t>
            </a:r>
            <a:r>
              <a:rPr lang="en-US" dirty="0"/>
              <a:t>reatening our future </a:t>
            </a:r>
            <a:br>
              <a:rPr lang="en-US" dirty="0"/>
            </a:br>
            <a:r>
              <a:rPr lang="en-US" dirty="0"/>
              <a:t>Endangering our lives </a:t>
            </a:r>
            <a:br>
              <a:rPr lang="en-US" dirty="0"/>
            </a:br>
            <a:r>
              <a:rPr lang="en-US" dirty="0"/>
              <a:t>If we don't take some action </a:t>
            </a:r>
            <a:br>
              <a:rPr lang="en-US" dirty="0"/>
            </a:br>
            <a:r>
              <a:rPr lang="en-US" dirty="0"/>
              <a:t>Our planet won't survive </a:t>
            </a:r>
            <a:br>
              <a:rPr lang="en-US" dirty="0"/>
            </a:br>
            <a:r>
              <a:rPr lang="en-US" u="sng" dirty="0"/>
              <a:t>Th</a:t>
            </a:r>
            <a:r>
              <a:rPr lang="en-US" dirty="0"/>
              <a:t>ink Gr</a:t>
            </a:r>
            <a:r>
              <a:rPr lang="en-US" u="sng" dirty="0"/>
              <a:t>ee</a:t>
            </a:r>
            <a:r>
              <a:rPr lang="en-US" dirty="0"/>
              <a:t>n! To save </a:t>
            </a:r>
            <a:r>
              <a:rPr lang="en-US" u="sng" dirty="0"/>
              <a:t>th</a:t>
            </a:r>
            <a:r>
              <a:rPr lang="en-US" dirty="0"/>
              <a:t>e planet! </a:t>
            </a:r>
            <a:br>
              <a:rPr lang="en-US" dirty="0"/>
            </a:br>
            <a:r>
              <a:rPr lang="en-US" u="sng" dirty="0"/>
              <a:t>Th</a:t>
            </a:r>
            <a:r>
              <a:rPr lang="en-US" dirty="0"/>
              <a:t>ink Gr</a:t>
            </a:r>
            <a:r>
              <a:rPr lang="en-US" u="sng" dirty="0"/>
              <a:t>ee</a:t>
            </a:r>
            <a:r>
              <a:rPr lang="en-US" dirty="0"/>
              <a:t>n! Do all you can! </a:t>
            </a:r>
            <a:br>
              <a:rPr lang="en-US" dirty="0"/>
            </a:br>
            <a:r>
              <a:rPr lang="en-US" u="sng" dirty="0"/>
              <a:t>Th</a:t>
            </a:r>
            <a:r>
              <a:rPr lang="en-US" dirty="0"/>
              <a:t>ink Gr</a:t>
            </a:r>
            <a:r>
              <a:rPr lang="en-US" u="sng" dirty="0"/>
              <a:t>ee</a:t>
            </a:r>
            <a:r>
              <a:rPr lang="en-US" dirty="0"/>
              <a:t>n! For all our children! </a:t>
            </a:r>
            <a:br>
              <a:rPr lang="en-US" dirty="0"/>
            </a:br>
            <a:r>
              <a:rPr lang="en-US" u="sng" dirty="0"/>
              <a:t>Th</a:t>
            </a:r>
            <a:r>
              <a:rPr lang="en-US" dirty="0"/>
              <a:t>ink Gr</a:t>
            </a:r>
            <a:r>
              <a:rPr lang="en-US" u="sng" dirty="0"/>
              <a:t>ee</a:t>
            </a:r>
            <a:r>
              <a:rPr lang="en-US" dirty="0"/>
              <a:t>n! For </a:t>
            </a:r>
            <a:r>
              <a:rPr lang="en-US" u="sng" dirty="0"/>
              <a:t>th</a:t>
            </a:r>
            <a:r>
              <a:rPr lang="en-US" dirty="0"/>
              <a:t>e race of man! </a:t>
            </a:r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052736"/>
            <a:ext cx="3024336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TH - [ ð ]   [ </a:t>
            </a:r>
            <a:r>
              <a:rPr lang="ru-RU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EE, EA - [ i:]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5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764704"/>
            <a:ext cx="77048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Думайте об окружающей среде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Наша планета в беде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Мы слышим это каждый день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И мы все еще продолжаем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Выбрасывать все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Мы ставим под угрозу наше будущее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Подвергая опасности наши жизни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Если мы не предпримем какие-то действия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Наша планета не выживет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Думайте об окружающей среде! Чтобы спасти планету!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Думайте об окружающей среде! Делайте все, что можете!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Думайте об окружающей среде! Для всех наших детей!</a:t>
            </a:r>
            <a:endParaRPr lang="ru-RU" sz="24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Думайте об окружающей среде! Для людского рода!</a:t>
            </a:r>
            <a:endParaRPr lang="ru-RU" sz="2400" dirty="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94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8501" y="369614"/>
            <a:ext cx="6798734" cy="1303867"/>
          </a:xfrm>
        </p:spPr>
        <p:txBody>
          <a:bodyPr/>
          <a:lstStyle/>
          <a:p>
            <a:r>
              <a:rPr lang="en-US" altLang="ru-RU" b="1" dirty="0">
                <a:solidFill>
                  <a:srgbClr val="33CC33"/>
                </a:solidFill>
                <a:latin typeface="Comic Sans MS" panose="030F0702030302020204" pitchFamily="66" charset="0"/>
              </a:rPr>
              <a:t>ECOLOGICAL PROBLEMS</a:t>
            </a:r>
            <a:endParaRPr lang="ru-RU" altLang="ru-RU" b="1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  <p:grpSp>
        <p:nvGrpSpPr>
          <p:cNvPr id="115716" name="Group 4"/>
          <p:cNvGrpSpPr>
            <a:grpSpLocks noChangeAspect="1"/>
          </p:cNvGrpSpPr>
          <p:nvPr/>
        </p:nvGrpSpPr>
        <p:grpSpPr bwMode="auto">
          <a:xfrm>
            <a:off x="914400" y="1600200"/>
            <a:ext cx="7772400" cy="4724400"/>
            <a:chOff x="2281" y="381"/>
            <a:chExt cx="7200" cy="4320"/>
          </a:xfrm>
        </p:grpSpPr>
        <p:sp>
          <p:nvSpPr>
            <p:cNvPr id="115717" name="AutoShape 5"/>
            <p:cNvSpPr>
              <a:spLocks noChangeAspect="1" noChangeArrowheads="1"/>
            </p:cNvSpPr>
            <p:nvPr/>
          </p:nvSpPr>
          <p:spPr bwMode="auto">
            <a:xfrm>
              <a:off x="2281" y="381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18" name="Oval 6"/>
            <p:cNvSpPr>
              <a:spLocks noChangeArrowheads="1"/>
            </p:cNvSpPr>
            <p:nvPr/>
          </p:nvSpPr>
          <p:spPr bwMode="auto">
            <a:xfrm>
              <a:off x="2281" y="1914"/>
              <a:ext cx="1835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/>
                <a:t>________________________</a:t>
              </a:r>
              <a:endParaRPr lang="ru-RU" altLang="ru-RU"/>
            </a:p>
          </p:txBody>
        </p:sp>
        <p:sp>
          <p:nvSpPr>
            <p:cNvPr id="115719" name="Oval 7"/>
            <p:cNvSpPr>
              <a:spLocks noChangeArrowheads="1"/>
            </p:cNvSpPr>
            <p:nvPr/>
          </p:nvSpPr>
          <p:spPr bwMode="auto">
            <a:xfrm>
              <a:off x="2281" y="381"/>
              <a:ext cx="1835" cy="11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/>
                <a:t>________________________</a:t>
              </a:r>
              <a:endParaRPr lang="ru-RU" altLang="ru-RU"/>
            </a:p>
          </p:txBody>
        </p:sp>
        <p:sp>
          <p:nvSpPr>
            <p:cNvPr id="115720" name="Oval 8"/>
            <p:cNvSpPr>
              <a:spLocks noChangeArrowheads="1"/>
            </p:cNvSpPr>
            <p:nvPr/>
          </p:nvSpPr>
          <p:spPr bwMode="auto">
            <a:xfrm>
              <a:off x="4963" y="381"/>
              <a:ext cx="1835" cy="11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/>
                <a:t>________________________</a:t>
              </a:r>
              <a:endParaRPr lang="ru-RU" altLang="ru-RU"/>
            </a:p>
          </p:txBody>
        </p:sp>
        <p:sp>
          <p:nvSpPr>
            <p:cNvPr id="115721" name="Oval 9"/>
            <p:cNvSpPr>
              <a:spLocks noChangeArrowheads="1"/>
            </p:cNvSpPr>
            <p:nvPr/>
          </p:nvSpPr>
          <p:spPr bwMode="auto">
            <a:xfrm>
              <a:off x="7646" y="381"/>
              <a:ext cx="1835" cy="11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/>
                <a:t>________________________</a:t>
              </a:r>
              <a:endParaRPr lang="ru-RU" altLang="ru-RU"/>
            </a:p>
          </p:txBody>
        </p:sp>
        <p:sp>
          <p:nvSpPr>
            <p:cNvPr id="115722" name="Oval 10"/>
            <p:cNvSpPr>
              <a:spLocks noChangeArrowheads="1"/>
            </p:cNvSpPr>
            <p:nvPr/>
          </p:nvSpPr>
          <p:spPr bwMode="auto">
            <a:xfrm>
              <a:off x="7646" y="1914"/>
              <a:ext cx="1835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/>
                <a:t>________________________</a:t>
              </a:r>
              <a:endParaRPr lang="ru-RU" altLang="ru-RU"/>
            </a:p>
          </p:txBody>
        </p:sp>
        <p:sp>
          <p:nvSpPr>
            <p:cNvPr id="115723" name="Oval 11"/>
            <p:cNvSpPr>
              <a:spLocks noChangeArrowheads="1"/>
            </p:cNvSpPr>
            <p:nvPr/>
          </p:nvSpPr>
          <p:spPr bwMode="auto">
            <a:xfrm>
              <a:off x="7646" y="3586"/>
              <a:ext cx="1835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/>
                <a:t>________________________</a:t>
              </a:r>
              <a:endParaRPr lang="ru-RU" altLang="ru-RU"/>
            </a:p>
          </p:txBody>
        </p:sp>
        <p:sp>
          <p:nvSpPr>
            <p:cNvPr id="115724" name="Oval 12"/>
            <p:cNvSpPr>
              <a:spLocks noChangeArrowheads="1"/>
            </p:cNvSpPr>
            <p:nvPr/>
          </p:nvSpPr>
          <p:spPr bwMode="auto">
            <a:xfrm>
              <a:off x="4963" y="3586"/>
              <a:ext cx="1835" cy="11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 dirty="0"/>
                <a:t>________________________</a:t>
              </a:r>
              <a:endParaRPr lang="ru-RU" altLang="ru-RU" dirty="0"/>
            </a:p>
          </p:txBody>
        </p:sp>
        <p:sp>
          <p:nvSpPr>
            <p:cNvPr id="115725" name="Oval 13"/>
            <p:cNvSpPr>
              <a:spLocks noChangeArrowheads="1"/>
            </p:cNvSpPr>
            <p:nvPr/>
          </p:nvSpPr>
          <p:spPr bwMode="auto">
            <a:xfrm>
              <a:off x="2281" y="3586"/>
              <a:ext cx="1836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200"/>
                <a:t>________________________</a:t>
              </a:r>
              <a:endParaRPr lang="ru-RU" altLang="ru-RU"/>
            </a:p>
          </p:txBody>
        </p:sp>
        <p:sp>
          <p:nvSpPr>
            <p:cNvPr id="115726" name="Oval 14"/>
            <p:cNvSpPr>
              <a:spLocks noChangeArrowheads="1"/>
            </p:cNvSpPr>
            <p:nvPr/>
          </p:nvSpPr>
          <p:spPr bwMode="auto">
            <a:xfrm>
              <a:off x="4963" y="1914"/>
              <a:ext cx="1977" cy="1253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600" b="1">
                  <a:latin typeface="Comic Sans MS" panose="030F0702030302020204" pitchFamily="66" charset="0"/>
                </a:rPr>
                <a:t>ECOLOGICAL PROBLEMS</a:t>
              </a:r>
              <a:endParaRPr lang="ru-RU" altLang="ru-RU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5727" name="Line 15"/>
            <p:cNvSpPr>
              <a:spLocks noChangeShapeType="1"/>
            </p:cNvSpPr>
            <p:nvPr/>
          </p:nvSpPr>
          <p:spPr bwMode="auto">
            <a:xfrm flipV="1">
              <a:off x="6657" y="1356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28" name="Line 16"/>
            <p:cNvSpPr>
              <a:spLocks noChangeShapeType="1"/>
            </p:cNvSpPr>
            <p:nvPr/>
          </p:nvSpPr>
          <p:spPr bwMode="auto">
            <a:xfrm>
              <a:off x="6799" y="2471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29" name="Line 17"/>
            <p:cNvSpPr>
              <a:spLocks noChangeShapeType="1"/>
            </p:cNvSpPr>
            <p:nvPr/>
          </p:nvSpPr>
          <p:spPr bwMode="auto">
            <a:xfrm>
              <a:off x="4116" y="2471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30" name="Line 18"/>
            <p:cNvSpPr>
              <a:spLocks noChangeShapeType="1"/>
            </p:cNvSpPr>
            <p:nvPr/>
          </p:nvSpPr>
          <p:spPr bwMode="auto">
            <a:xfrm flipV="1">
              <a:off x="3975" y="3029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31" name="Line 19"/>
            <p:cNvSpPr>
              <a:spLocks noChangeShapeType="1"/>
            </p:cNvSpPr>
            <p:nvPr/>
          </p:nvSpPr>
          <p:spPr bwMode="auto">
            <a:xfrm>
              <a:off x="3975" y="1217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32" name="Line 20"/>
            <p:cNvSpPr>
              <a:spLocks noChangeShapeType="1"/>
            </p:cNvSpPr>
            <p:nvPr/>
          </p:nvSpPr>
          <p:spPr bwMode="auto">
            <a:xfrm>
              <a:off x="6657" y="3029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33" name="Line 21"/>
            <p:cNvSpPr>
              <a:spLocks noChangeShapeType="1"/>
            </p:cNvSpPr>
            <p:nvPr/>
          </p:nvSpPr>
          <p:spPr bwMode="auto">
            <a:xfrm>
              <a:off x="5810" y="1496"/>
              <a:ext cx="1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734" name="Line 22"/>
            <p:cNvSpPr>
              <a:spLocks noChangeShapeType="1"/>
            </p:cNvSpPr>
            <p:nvPr/>
          </p:nvSpPr>
          <p:spPr bwMode="auto">
            <a:xfrm>
              <a:off x="5810" y="3168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4161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8728" y="279006"/>
            <a:ext cx="7772400" cy="1143000"/>
          </a:xfrm>
        </p:spPr>
        <p:txBody>
          <a:bodyPr/>
          <a:lstStyle/>
          <a:p>
            <a:r>
              <a:rPr lang="en-US" altLang="ru-RU" b="1" dirty="0">
                <a:solidFill>
                  <a:srgbClr val="33CC33"/>
                </a:solidFill>
                <a:latin typeface="Comic Sans MS" panose="030F0702030302020204" pitchFamily="66" charset="0"/>
              </a:rPr>
              <a:t>ECOLOGICAL PROBLEMS</a:t>
            </a:r>
            <a:endParaRPr lang="ru-RU" altLang="ru-RU" b="1" dirty="0">
              <a:solidFill>
                <a:srgbClr val="33CC33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2644" name="Group 4"/>
          <p:cNvGrpSpPr>
            <a:grpSpLocks noChangeAspect="1"/>
          </p:cNvGrpSpPr>
          <p:nvPr/>
        </p:nvGrpSpPr>
        <p:grpSpPr bwMode="auto">
          <a:xfrm>
            <a:off x="847486" y="1392072"/>
            <a:ext cx="7772400" cy="4997450"/>
            <a:chOff x="2281" y="381"/>
            <a:chExt cx="7200" cy="4320"/>
          </a:xfrm>
        </p:grpSpPr>
        <p:sp>
          <p:nvSpPr>
            <p:cNvPr id="112645" name="AutoShape 5"/>
            <p:cNvSpPr>
              <a:spLocks noChangeAspect="1" noChangeArrowheads="1"/>
            </p:cNvSpPr>
            <p:nvPr/>
          </p:nvSpPr>
          <p:spPr bwMode="auto">
            <a:xfrm>
              <a:off x="2281" y="381"/>
              <a:ext cx="720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46" name="Oval 6"/>
            <p:cNvSpPr>
              <a:spLocks noChangeArrowheads="1"/>
            </p:cNvSpPr>
            <p:nvPr/>
          </p:nvSpPr>
          <p:spPr bwMode="auto">
            <a:xfrm>
              <a:off x="2281" y="1914"/>
              <a:ext cx="1835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600" b="1">
                  <a:latin typeface="Comic Sans MS" panose="030F0702030302020204" pitchFamily="66" charset="0"/>
                </a:rPr>
                <a:t>TOXIC FUMES</a:t>
              </a:r>
              <a:endParaRPr lang="ru-RU" altLang="ru-RU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2647" name="Oval 7"/>
            <p:cNvSpPr>
              <a:spLocks noChangeArrowheads="1"/>
            </p:cNvSpPr>
            <p:nvPr/>
          </p:nvSpPr>
          <p:spPr bwMode="auto">
            <a:xfrm>
              <a:off x="2281" y="381"/>
              <a:ext cx="1835" cy="11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400" b="1" dirty="0">
                  <a:latin typeface="Comic Sans MS" panose="030F0702030302020204" pitchFamily="66" charset="0"/>
                </a:rPr>
                <a:t>AIR POLLUTION</a:t>
              </a:r>
              <a:endParaRPr lang="ru-RU" altLang="ru-RU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2648" name="Oval 8"/>
            <p:cNvSpPr>
              <a:spLocks noChangeArrowheads="1"/>
            </p:cNvSpPr>
            <p:nvPr/>
          </p:nvSpPr>
          <p:spPr bwMode="auto">
            <a:xfrm>
              <a:off x="4963" y="381"/>
              <a:ext cx="1835" cy="11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400" b="1" dirty="0">
                  <a:latin typeface="Comic Sans MS" panose="030F0702030302020204" pitchFamily="66" charset="0"/>
                </a:rPr>
                <a:t>SOIL POLLUTION</a:t>
              </a:r>
              <a:endParaRPr lang="ru-RU" altLang="ru-RU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2649" name="Oval 9"/>
            <p:cNvSpPr>
              <a:spLocks noChangeArrowheads="1"/>
            </p:cNvSpPr>
            <p:nvPr/>
          </p:nvSpPr>
          <p:spPr bwMode="auto">
            <a:xfrm>
              <a:off x="7646" y="381"/>
              <a:ext cx="1835" cy="111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400" b="1" dirty="0">
                  <a:latin typeface="Comic Sans MS" panose="030F0702030302020204" pitchFamily="66" charset="0"/>
                </a:rPr>
                <a:t>WATER POLLUTION</a:t>
              </a:r>
              <a:endParaRPr lang="ru-RU" altLang="ru-RU" sz="14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2650" name="Oval 10"/>
            <p:cNvSpPr>
              <a:spLocks noChangeArrowheads="1"/>
            </p:cNvSpPr>
            <p:nvPr/>
          </p:nvSpPr>
          <p:spPr bwMode="auto">
            <a:xfrm>
              <a:off x="7646" y="1914"/>
              <a:ext cx="1835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600" b="1">
                  <a:latin typeface="Comic Sans MS" panose="030F0702030302020204" pitchFamily="66" charset="0"/>
                </a:rPr>
                <a:t>FACTORY WASTES</a:t>
              </a:r>
              <a:endParaRPr lang="ru-RU" altLang="ru-RU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2651" name="Oval 11"/>
            <p:cNvSpPr>
              <a:spLocks noChangeArrowheads="1"/>
            </p:cNvSpPr>
            <p:nvPr/>
          </p:nvSpPr>
          <p:spPr bwMode="auto">
            <a:xfrm>
              <a:off x="7646" y="3586"/>
              <a:ext cx="1835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600" b="1">
                  <a:latin typeface="Comic Sans MS" panose="030F0702030302020204" pitchFamily="66" charset="0"/>
                </a:rPr>
                <a:t>CUTTING TREES</a:t>
              </a:r>
              <a:endParaRPr lang="ru-RU" altLang="ru-RU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2652" name="Oval 12"/>
            <p:cNvSpPr>
              <a:spLocks noChangeArrowheads="1"/>
            </p:cNvSpPr>
            <p:nvPr/>
          </p:nvSpPr>
          <p:spPr bwMode="auto">
            <a:xfrm>
              <a:off x="4963" y="3586"/>
              <a:ext cx="1835" cy="111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600" b="1">
                  <a:latin typeface="Comic Sans MS" panose="030F0702030302020204" pitchFamily="66" charset="0"/>
                </a:rPr>
                <a:t>GLOBAL WARMING</a:t>
              </a:r>
              <a:endParaRPr lang="ru-RU" altLang="ru-RU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2653" name="Oval 13"/>
            <p:cNvSpPr>
              <a:spLocks noChangeArrowheads="1"/>
            </p:cNvSpPr>
            <p:nvPr/>
          </p:nvSpPr>
          <p:spPr bwMode="auto">
            <a:xfrm>
              <a:off x="2281" y="3586"/>
              <a:ext cx="1836" cy="11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600" b="1">
                  <a:latin typeface="Comic Sans MS" panose="030F0702030302020204" pitchFamily="66" charset="0"/>
                </a:rPr>
                <a:t>ACID RAIN</a:t>
              </a:r>
              <a:endParaRPr lang="ru-RU" altLang="ru-RU" sz="1600" b="1">
                <a:latin typeface="Comic Sans MS" panose="030F0702030302020204" pitchFamily="66" charset="0"/>
              </a:endParaRPr>
            </a:p>
          </p:txBody>
        </p:sp>
        <p:sp>
          <p:nvSpPr>
            <p:cNvPr id="112654" name="Oval 14"/>
            <p:cNvSpPr>
              <a:spLocks noChangeArrowheads="1"/>
            </p:cNvSpPr>
            <p:nvPr/>
          </p:nvSpPr>
          <p:spPr bwMode="auto">
            <a:xfrm>
              <a:off x="4963" y="1914"/>
              <a:ext cx="1977" cy="1253"/>
            </a:xfrm>
            <a:prstGeom prst="ellipse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r>
                <a:rPr lang="en-US" altLang="ru-RU" sz="1600" b="1" dirty="0">
                  <a:latin typeface="Comic Sans MS" panose="030F0702030302020204" pitchFamily="66" charset="0"/>
                </a:rPr>
                <a:t>ECOLOGICAL PROBLEMS</a:t>
              </a:r>
              <a:endParaRPr lang="ru-RU" altLang="ru-RU" sz="1600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2655" name="Line 15"/>
            <p:cNvSpPr>
              <a:spLocks noChangeShapeType="1"/>
            </p:cNvSpPr>
            <p:nvPr/>
          </p:nvSpPr>
          <p:spPr bwMode="auto">
            <a:xfrm flipV="1">
              <a:off x="6657" y="1356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56" name="Line 16"/>
            <p:cNvSpPr>
              <a:spLocks noChangeShapeType="1"/>
            </p:cNvSpPr>
            <p:nvPr/>
          </p:nvSpPr>
          <p:spPr bwMode="auto">
            <a:xfrm>
              <a:off x="6799" y="2471"/>
              <a:ext cx="84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57" name="Line 17"/>
            <p:cNvSpPr>
              <a:spLocks noChangeShapeType="1"/>
            </p:cNvSpPr>
            <p:nvPr/>
          </p:nvSpPr>
          <p:spPr bwMode="auto">
            <a:xfrm>
              <a:off x="4116" y="2471"/>
              <a:ext cx="84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58" name="Line 18"/>
            <p:cNvSpPr>
              <a:spLocks noChangeShapeType="1"/>
            </p:cNvSpPr>
            <p:nvPr/>
          </p:nvSpPr>
          <p:spPr bwMode="auto">
            <a:xfrm flipV="1">
              <a:off x="3975" y="3029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59" name="Line 19"/>
            <p:cNvSpPr>
              <a:spLocks noChangeShapeType="1"/>
            </p:cNvSpPr>
            <p:nvPr/>
          </p:nvSpPr>
          <p:spPr bwMode="auto">
            <a:xfrm>
              <a:off x="3975" y="1217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60" name="Line 20"/>
            <p:cNvSpPr>
              <a:spLocks noChangeShapeType="1"/>
            </p:cNvSpPr>
            <p:nvPr/>
          </p:nvSpPr>
          <p:spPr bwMode="auto">
            <a:xfrm>
              <a:off x="6657" y="3029"/>
              <a:ext cx="1271" cy="69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61" name="Line 21"/>
            <p:cNvSpPr>
              <a:spLocks noChangeShapeType="1"/>
            </p:cNvSpPr>
            <p:nvPr/>
          </p:nvSpPr>
          <p:spPr bwMode="auto">
            <a:xfrm>
              <a:off x="5810" y="1496"/>
              <a:ext cx="1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62" name="Line 22"/>
            <p:cNvSpPr>
              <a:spLocks noChangeShapeType="1"/>
            </p:cNvSpPr>
            <p:nvPr/>
          </p:nvSpPr>
          <p:spPr bwMode="auto">
            <a:xfrm>
              <a:off x="5810" y="3168"/>
              <a:ext cx="0" cy="41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2" name="Oval 7"/>
          <p:cNvSpPr>
            <a:spLocks noChangeArrowheads="1"/>
          </p:cNvSpPr>
          <p:nvPr/>
        </p:nvSpPr>
        <p:spPr bwMode="auto">
          <a:xfrm>
            <a:off x="826504" y="1392072"/>
            <a:ext cx="1980883" cy="130633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 dirty="0"/>
              <a:t>________________________</a:t>
            </a:r>
            <a:endParaRPr lang="ru-RU" altLang="ru-RU" dirty="0"/>
          </a:p>
        </p:txBody>
      </p:sp>
      <p:sp>
        <p:nvSpPr>
          <p:cNvPr id="23" name="Oval 7"/>
          <p:cNvSpPr>
            <a:spLocks noChangeArrowheads="1"/>
          </p:cNvSpPr>
          <p:nvPr/>
        </p:nvSpPr>
        <p:spPr bwMode="auto">
          <a:xfrm>
            <a:off x="837155" y="3140968"/>
            <a:ext cx="1980883" cy="134313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 dirty="0"/>
              <a:t>________________________</a:t>
            </a:r>
            <a:endParaRPr lang="ru-RU" altLang="ru-RU" dirty="0"/>
          </a:p>
        </p:txBody>
      </p:sp>
      <p:sp>
        <p:nvSpPr>
          <p:cNvPr id="24" name="Oval 7"/>
          <p:cNvSpPr>
            <a:spLocks noChangeArrowheads="1"/>
          </p:cNvSpPr>
          <p:nvPr/>
        </p:nvSpPr>
        <p:spPr bwMode="auto">
          <a:xfrm>
            <a:off x="6638244" y="3164316"/>
            <a:ext cx="1980883" cy="131978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/>
              <a:t>________________________</a:t>
            </a:r>
            <a:endParaRPr lang="ru-RU" altLang="ru-RU"/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6638245" y="5085184"/>
            <a:ext cx="1980883" cy="133311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/>
              <a:t>________________________</a:t>
            </a:r>
            <a:endParaRPr lang="ru-RU" altLang="ru-RU"/>
          </a:p>
        </p:txBody>
      </p:sp>
      <p:sp>
        <p:nvSpPr>
          <p:cNvPr id="26" name="Oval 7"/>
          <p:cNvSpPr>
            <a:spLocks noChangeArrowheads="1"/>
          </p:cNvSpPr>
          <p:nvPr/>
        </p:nvSpPr>
        <p:spPr bwMode="auto">
          <a:xfrm>
            <a:off x="3743245" y="5085184"/>
            <a:ext cx="1980883" cy="127084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 dirty="0"/>
              <a:t>________________________</a:t>
            </a:r>
            <a:endParaRPr lang="ru-RU" altLang="ru-RU" dirty="0"/>
          </a:p>
        </p:txBody>
      </p:sp>
      <p:sp>
        <p:nvSpPr>
          <p:cNvPr id="27" name="Oval 7"/>
          <p:cNvSpPr>
            <a:spLocks noChangeArrowheads="1"/>
          </p:cNvSpPr>
          <p:nvPr/>
        </p:nvSpPr>
        <p:spPr bwMode="auto">
          <a:xfrm>
            <a:off x="846728" y="5085183"/>
            <a:ext cx="1980883" cy="133311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/>
              <a:t>________________________</a:t>
            </a:r>
            <a:endParaRPr lang="ru-RU" altLang="ru-RU"/>
          </a:p>
        </p:txBody>
      </p:sp>
      <p:sp>
        <p:nvSpPr>
          <p:cNvPr id="28" name="Oval 7"/>
          <p:cNvSpPr>
            <a:spLocks noChangeArrowheads="1"/>
          </p:cNvSpPr>
          <p:nvPr/>
        </p:nvSpPr>
        <p:spPr bwMode="auto">
          <a:xfrm>
            <a:off x="3722803" y="1420849"/>
            <a:ext cx="1980883" cy="1277556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/>
              <a:t>________________________</a:t>
            </a:r>
            <a:endParaRPr lang="ru-RU" altLang="ru-RU"/>
          </a:p>
        </p:txBody>
      </p:sp>
      <p:sp>
        <p:nvSpPr>
          <p:cNvPr id="29" name="Oval 7"/>
          <p:cNvSpPr>
            <a:spLocks noChangeArrowheads="1"/>
          </p:cNvSpPr>
          <p:nvPr/>
        </p:nvSpPr>
        <p:spPr bwMode="auto">
          <a:xfrm>
            <a:off x="6619101" y="1340768"/>
            <a:ext cx="1992636" cy="134115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ru-RU" sz="1200"/>
              <a:t>________________________</a:t>
            </a: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500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87624" y="427713"/>
            <a:ext cx="6798734" cy="101583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altLang="ru-RU" dirty="0" smtClean="0"/>
              <a:t>Match English and </a:t>
            </a:r>
            <a:r>
              <a:rPr lang="ru-RU" altLang="ru-RU" dirty="0" smtClean="0"/>
              <a:t>                  </a:t>
            </a:r>
            <a:r>
              <a:rPr lang="en-US" altLang="ru-RU" dirty="0" smtClean="0"/>
              <a:t>Russian equivalents</a:t>
            </a:r>
            <a:r>
              <a:rPr lang="ru-RU" altLang="ru-RU" dirty="0" smtClean="0"/>
              <a:t>.</a:t>
            </a:r>
          </a:p>
        </p:txBody>
      </p:sp>
      <p:sp>
        <p:nvSpPr>
          <p:cNvPr id="10246" name="Rectangle 6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584" y="1556792"/>
            <a:ext cx="3337560" cy="3447288"/>
          </a:xfrm>
        </p:spPr>
        <p:txBody>
          <a:bodyPr>
            <a:normAutofit lnSpcReduction="10000"/>
          </a:bodyPr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ru-RU" sz="2400" dirty="0" smtClean="0"/>
              <a:t>plant flowers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ru-RU" sz="2400" dirty="0" smtClean="0"/>
              <a:t>recycle cans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ru-RU" sz="2400" dirty="0" smtClean="0"/>
              <a:t>collect rubbish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ru-RU" sz="2400" dirty="0" smtClean="0"/>
              <a:t>build nesting boxes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ru-RU" sz="2400" dirty="0" smtClean="0"/>
              <a:t>teach the cycle of life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ru-RU" sz="2400" dirty="0" smtClean="0"/>
              <a:t>clean out a pond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altLang="ru-RU" sz="2400" dirty="0" smtClean="0"/>
              <a:t>read a book about ecology</a:t>
            </a:r>
            <a:endParaRPr lang="ru-RU" altLang="ru-RU" sz="2400" dirty="0" smtClean="0"/>
          </a:p>
        </p:txBody>
      </p:sp>
      <p:sp>
        <p:nvSpPr>
          <p:cNvPr id="10247" name="Rectangle 7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78327" y="1556792"/>
            <a:ext cx="3888432" cy="3673776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ru-RU" altLang="ru-RU" sz="2400" dirty="0" smtClean="0"/>
              <a:t>строить домики для птиц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ru-RU" altLang="ru-RU" sz="2400" dirty="0" smtClean="0"/>
              <a:t>читать книгу по экологии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ru-RU" altLang="ru-RU" sz="2400" dirty="0" smtClean="0"/>
              <a:t>сажать цветы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ru-RU" altLang="ru-RU" sz="2400" dirty="0" smtClean="0"/>
              <a:t>чистить пруд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ru-RU" altLang="ru-RU" sz="2400" dirty="0" smtClean="0"/>
              <a:t>собирать мусор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ru-RU" altLang="ru-RU" sz="2400" dirty="0" smtClean="0"/>
              <a:t>подвергать вторичному использованию  банки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lphaUcPeriod"/>
              <a:defRPr/>
            </a:pPr>
            <a:r>
              <a:rPr lang="ru-RU" altLang="ru-RU" sz="2400" dirty="0" smtClean="0"/>
              <a:t>учить цикл жизни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>
          <a:xfrm>
            <a:off x="1568025" y="5230568"/>
            <a:ext cx="6798734" cy="76865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altLang="ru-RU" b="1" dirty="0" smtClean="0"/>
              <a:t>1-</a:t>
            </a:r>
            <a:r>
              <a:rPr lang="en-US" altLang="ru-RU" b="1" dirty="0" smtClean="0"/>
              <a:t>C 2-F 3-E 4-A 5-G 6-D 7-B</a:t>
            </a:r>
            <a:endParaRPr lang="ru-RU" alt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45912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 build="p"/>
      <p:bldP spid="10247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7222754" cy="52493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2145" y="35913"/>
            <a:ext cx="75622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What is each person in the picture doing? </a:t>
            </a:r>
            <a:endParaRPr lang="ru-RU" sz="3200" b="1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83609" y="6021288"/>
            <a:ext cx="6798736" cy="6508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smtClean="0"/>
              <a:t>Dave is planting flowers.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159370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422</TotalTime>
  <Words>480</Words>
  <Application>Microsoft Office PowerPoint</Application>
  <PresentationFormat>Экран (4:3)</PresentationFormat>
  <Paragraphs>130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Our goals:</vt:lpstr>
      <vt:lpstr>Let’s learn a poem and practice some sounds</vt:lpstr>
      <vt:lpstr>Презентация PowerPoint</vt:lpstr>
      <vt:lpstr>ECOLOGICAL PROBLEMS</vt:lpstr>
      <vt:lpstr>ECOLOGICAL PROBLEMS</vt:lpstr>
      <vt:lpstr>Match English and                   Russian equivalents.</vt:lpstr>
      <vt:lpstr>Презентация PowerPoint</vt:lpstr>
      <vt:lpstr>Презентация PowerPoint</vt:lpstr>
      <vt:lpstr>Tools/equipment:</vt:lpstr>
      <vt:lpstr>Презентация PowerPoint</vt:lpstr>
      <vt:lpstr>Let’s have a rest!</vt:lpstr>
      <vt:lpstr>a)Listen to the dialogue in SB Ex.3, p.78</vt:lpstr>
      <vt:lpstr>Read the dialogue and explain the words in bold SB Ex.3, p.78</vt:lpstr>
      <vt:lpstr>Read the dialogue and complete the sentences. </vt:lpstr>
      <vt:lpstr>Homework Write a list of activities for the group for next weekend.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XTreme.ws</dc:creator>
  <cp:lastModifiedBy>Людмила</cp:lastModifiedBy>
  <cp:revision>51</cp:revision>
  <cp:lastPrinted>2017-04-05T17:28:16Z</cp:lastPrinted>
  <dcterms:created xsi:type="dcterms:W3CDTF">2015-03-11T17:31:11Z</dcterms:created>
  <dcterms:modified xsi:type="dcterms:W3CDTF">2018-01-20T08:50:00Z</dcterms:modified>
</cp:coreProperties>
</file>