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5" r:id="rId3"/>
    <p:sldId id="286" r:id="rId4"/>
    <p:sldId id="260" r:id="rId5"/>
    <p:sldId id="261" r:id="rId6"/>
    <p:sldId id="259" r:id="rId7"/>
    <p:sldId id="257" r:id="rId8"/>
    <p:sldId id="266" r:id="rId9"/>
    <p:sldId id="287" r:id="rId10"/>
    <p:sldId id="273" r:id="rId11"/>
    <p:sldId id="274" r:id="rId12"/>
    <p:sldId id="264" r:id="rId13"/>
    <p:sldId id="288" r:id="rId14"/>
    <p:sldId id="262" r:id="rId15"/>
    <p:sldId id="290" r:id="rId16"/>
    <p:sldId id="276" r:id="rId17"/>
    <p:sldId id="289" r:id="rId18"/>
    <p:sldId id="268" r:id="rId19"/>
    <p:sldId id="267" r:id="rId20"/>
    <p:sldId id="291" r:id="rId21"/>
    <p:sldId id="292" r:id="rId22"/>
    <p:sldId id="293" r:id="rId23"/>
    <p:sldId id="294" r:id="rId24"/>
    <p:sldId id="270" r:id="rId25"/>
    <p:sldId id="275" r:id="rId26"/>
    <p:sldId id="278" r:id="rId27"/>
    <p:sldId id="277" r:id="rId28"/>
    <p:sldId id="295" r:id="rId29"/>
    <p:sldId id="280" r:id="rId30"/>
    <p:sldId id="282" r:id="rId31"/>
    <p:sldId id="281" r:id="rId32"/>
    <p:sldId id="296" r:id="rId33"/>
    <p:sldId id="283" r:id="rId34"/>
    <p:sldId id="284" r:id="rId35"/>
    <p:sldId id="269" r:id="rId36"/>
    <p:sldId id="271" r:id="rId37"/>
    <p:sldId id="279" r:id="rId38"/>
    <p:sldId id="25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660"/>
  </p:normalViewPr>
  <p:slideViewPr>
    <p:cSldViewPr>
      <p:cViewPr varScale="1">
        <p:scale>
          <a:sx n="74" d="100"/>
          <a:sy n="74" d="100"/>
        </p:scale>
        <p:origin x="72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E%D1%80%D0%B5%D1%80" TargetMode="External"/><Relationship Id="rId2" Type="http://schemas.openxmlformats.org/officeDocument/2006/relationships/hyperlink" Target="https://ru.wikipedia.org/wiki/%D0%9D%D0%B5%D0%BC%D0%B5%D1%86%D0%BA%D0%B8%D0%B9_%D1%8F%D0%B7%D1%8B%D0%B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963" y="-315416"/>
            <a:ext cx="90010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>
                <a:effectLst/>
              </a:rPr>
              <a:t>ГБОУ Кадетская школа Липецкой области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имени  майора  </a:t>
            </a:r>
            <a:r>
              <a:rPr lang="ru-RU" sz="2000" dirty="0" smtClean="0">
                <a:effectLst/>
              </a:rPr>
              <a:t>милиции  </a:t>
            </a:r>
            <a:r>
              <a:rPr lang="ru-RU" sz="2000" dirty="0">
                <a:effectLst/>
              </a:rPr>
              <a:t>Коврижных А.П.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Исследовательская работа: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«Роль животных</a:t>
            </a:r>
            <a:br>
              <a:rPr lang="ru-RU" sz="4400" dirty="0" smtClean="0"/>
            </a:br>
            <a:r>
              <a:rPr lang="ru-RU" sz="4400" dirty="0" smtClean="0"/>
              <a:t> в истории военных действий»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214950"/>
            <a:ext cx="7358114" cy="107157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выполнил кадет 72 взвода:</a:t>
            </a:r>
            <a:endParaRPr lang="ru-RU" dirty="0" smtClean="0"/>
          </a:p>
          <a:p>
            <a:r>
              <a:rPr lang="ru-RU" b="1" dirty="0" smtClean="0"/>
              <a:t>Проскурин Иван</a:t>
            </a:r>
            <a:endParaRPr lang="ru-RU" dirty="0" smtClean="0"/>
          </a:p>
          <a:p>
            <a:r>
              <a:rPr lang="ru-RU" b="1" dirty="0" smtClean="0"/>
              <a:t>научный руководитель учитель истории : </a:t>
            </a:r>
            <a:endParaRPr lang="ru-RU" dirty="0" smtClean="0"/>
          </a:p>
          <a:p>
            <a:r>
              <a:rPr lang="ru-RU" b="1" dirty="0" smtClean="0"/>
              <a:t>Жеребчиков Игорь Владимирович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5013176"/>
            <a:ext cx="4098017" cy="151014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На этом фрагменте инкрустированной шкатулки изображен царь-воин, разгромивший войско черных африканцев. </a:t>
            </a:r>
            <a:endParaRPr lang="ru-RU" dirty="0"/>
          </a:p>
        </p:txBody>
      </p:sp>
      <p:pic>
        <p:nvPicPr>
          <p:cNvPr id="5" name="Содержимое 4" descr="UploadImage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83080" y="1268760"/>
            <a:ext cx="3563888" cy="2934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haraoh_riding_chari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013176"/>
            <a:ext cx="1512168" cy="1664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Боевые лошади.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dirty="0"/>
              <a:t>Пожалуй, никакое другое животное, не сыграло настолько великую роль в истории войн, как лошадь. 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798" y="5257451"/>
            <a:ext cx="4174284" cy="15121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«Рыцарь, смерть и дьявол» (</a:t>
            </a:r>
            <a:r>
              <a:rPr lang="ru-RU" u="sng" dirty="0" smtClean="0">
                <a:hlinkClick r:id="rId2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de-DE" i="1" dirty="0" smtClean="0"/>
              <a:t>Ritter, Tod und Teufel</a:t>
            </a:r>
            <a:r>
              <a:rPr lang="ru-RU" dirty="0" smtClean="0"/>
              <a:t>) — одна из трёх «мастерских гравюр» немецкого художника </a:t>
            </a:r>
            <a:r>
              <a:rPr lang="ru-RU" u="sng" dirty="0" smtClean="0">
                <a:hlinkClick r:id="rId3" tooltip="Дюрер"/>
              </a:rPr>
              <a:t>Альбрехта Дюрера</a:t>
            </a:r>
            <a:r>
              <a:rPr lang="ru-RU" dirty="0" smtClean="0"/>
              <a:t>, созданная в 1513 году.</a:t>
            </a:r>
          </a:p>
          <a:p>
            <a:endParaRPr lang="ru-RU" dirty="0"/>
          </a:p>
        </p:txBody>
      </p:sp>
      <p:pic>
        <p:nvPicPr>
          <p:cNvPr id="5" name="Содержимое 4" descr="Knight-Death-and-the-Devil.jpg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20072" y="771548"/>
            <a:ext cx="3311737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6043144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00" y="4941168"/>
            <a:ext cx="1571636" cy="16203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081" y="159188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/>
              <a:t>Рыцарь на коне считался самым могучим и грозным воином средневековья.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4429132"/>
            <a:ext cx="3905920" cy="1438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/>
              <a:t>Австралийская верблюжья кавалерия. Палестина, Османская империя. 1918 год.</a:t>
            </a:r>
          </a:p>
          <a:p>
            <a:endParaRPr lang="ru-RU" sz="3600" dirty="0"/>
          </a:p>
        </p:txBody>
      </p:sp>
      <p:pic>
        <p:nvPicPr>
          <p:cNvPr id="5" name="Содержимое 4" descr="3614383_original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1828" y="1340768"/>
            <a:ext cx="4151384" cy="285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756" y="5871773"/>
            <a:ext cx="4104456" cy="6567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4114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Верблюжья </a:t>
            </a:r>
            <a:r>
              <a:rPr lang="ru-RU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кавалерия.</a:t>
            </a:r>
          </a:p>
          <a:p>
            <a:pPr algn="ctr"/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Верблюдов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древние времена часто использовали в засушливых и пустынных районах Северной Африки и Ближнего Востока, поскольку они были хорошо приспособлены к выживанию в суровых условиях, где доступ даже к воде был строго ограничен.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32657"/>
            <a:ext cx="4655344" cy="596380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200" b="1" dirty="0"/>
              <a:t>Военные </a:t>
            </a:r>
            <a:r>
              <a:rPr lang="ru-RU" sz="3200" b="1" dirty="0" smtClean="0"/>
              <a:t>мулы.</a:t>
            </a:r>
          </a:p>
          <a:p>
            <a:pPr marL="68580" indent="0" algn="ctr">
              <a:buNone/>
            </a:pPr>
            <a:r>
              <a:rPr lang="ru-RU" sz="3200" dirty="0" smtClean="0"/>
              <a:t>Мулы </a:t>
            </a:r>
            <a:r>
              <a:rPr lang="ru-RU" sz="3200" dirty="0"/>
              <a:t>играли невоспетую, но решающую роль на протяжении всей истории ведения войн</a:t>
            </a:r>
            <a:r>
              <a:rPr lang="ru-RU" sz="3200" dirty="0" smtClean="0"/>
              <a:t>.</a:t>
            </a:r>
          </a:p>
          <a:p>
            <a:pPr marL="68580" indent="0" algn="ctr">
              <a:buNone/>
            </a:pPr>
            <a:r>
              <a:rPr lang="ru-RU" sz="3200" dirty="0" smtClean="0"/>
              <a:t>Именно </a:t>
            </a:r>
            <a:r>
              <a:rPr lang="ru-RU" sz="3200" dirty="0"/>
              <a:t>на них регулярно подвозились продовольствие, оружие и другие материалы, необходимые войскам. </a:t>
            </a:r>
            <a:endParaRPr lang="ru-RU" sz="3200" dirty="0"/>
          </a:p>
        </p:txBody>
      </p:sp>
      <p:pic>
        <p:nvPicPr>
          <p:cNvPr id="5" name="Объект 4" descr="14347928698690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196752"/>
            <a:ext cx="3312368" cy="273630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02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417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60649"/>
            <a:ext cx="4464496" cy="603581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dirty="0"/>
              <a:t>Кошки в военных </a:t>
            </a:r>
            <a:r>
              <a:rPr lang="ru-RU" sz="3600" b="1" dirty="0" smtClean="0"/>
              <a:t>хитростях.</a:t>
            </a:r>
          </a:p>
          <a:p>
            <a:pPr marL="68580" indent="0" algn="ctr">
              <a:buNone/>
            </a:pPr>
            <a:r>
              <a:rPr lang="ru-RU" sz="3600" dirty="0" smtClean="0"/>
              <a:t>Впервые </a:t>
            </a:r>
            <a:r>
              <a:rPr lang="ru-RU" sz="3600" dirty="0"/>
              <a:t>кошки участвовали в военных действиях две с половиной тысячи лет назад, во время войны персов с древними египтянами. </a:t>
            </a:r>
            <a:endParaRPr lang="ru-RU" sz="3600" dirty="0"/>
          </a:p>
        </p:txBody>
      </p:sp>
      <p:pic>
        <p:nvPicPr>
          <p:cNvPr id="8" name="Объект 7" descr="66ec068963648fd63d2765ffbb0b45bd_571ac8e910dc15ea37a68525485f403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01816" y="1124744"/>
            <a:ext cx="3312368" cy="286812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536504" cy="626469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dirty="0"/>
              <a:t>Греческие военные </a:t>
            </a:r>
            <a:r>
              <a:rPr lang="ru-RU" sz="3200" dirty="0" smtClean="0"/>
              <a:t>псы.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/>
              <a:t>Несмотря </a:t>
            </a:r>
            <a:r>
              <a:rPr lang="ru-RU" sz="3200" dirty="0"/>
              <a:t>на то, что в настоящее время собаки широко используются в войнах, они сами по себе не являются оружием. Однако в древней Греции, военные псы были, наверное, одними из самых яростных противников на поле боя.</a:t>
            </a:r>
            <a:endParaRPr lang="ru-RU" sz="3200" b="1" dirty="0"/>
          </a:p>
          <a:p>
            <a:endParaRPr lang="ru-RU" sz="3200" dirty="0"/>
          </a:p>
        </p:txBody>
      </p:sp>
      <p:pic>
        <p:nvPicPr>
          <p:cNvPr id="5" name="Объект 4" descr="imgB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12776"/>
            <a:ext cx="3240360" cy="302433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77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000636"/>
            <a:ext cx="8336786" cy="12958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669 — 627 гг. до н. э. – использование собак в ассирийской армии царем </a:t>
            </a:r>
            <a:r>
              <a:rPr lang="ru-RU" dirty="0" err="1" smtClean="0"/>
              <a:t>Ашшурбанапалом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1433334517_3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4786346" cy="3639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mastiff_blinking_h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714620"/>
            <a:ext cx="235745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784350"/>
            <a:ext cx="4705350" cy="45720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b="1" dirty="0"/>
              <a:t>§ 2.1. Пернатый мир и война.</a:t>
            </a:r>
            <a:endParaRPr lang="ru-RU" sz="2800" dirty="0"/>
          </a:p>
          <a:p>
            <a:pPr marL="68580" indent="0" algn="ctr">
              <a:buNone/>
            </a:pPr>
            <a:r>
              <a:rPr lang="ru-RU" sz="2800" b="1" dirty="0"/>
              <a:t>Военные голубиные </a:t>
            </a:r>
            <a:r>
              <a:rPr lang="ru-RU" sz="2800" b="1" dirty="0" smtClean="0"/>
              <a:t>станции.</a:t>
            </a:r>
            <a:endParaRPr lang="ru-RU" sz="2800" dirty="0"/>
          </a:p>
          <a:p>
            <a:pPr marL="68580" indent="0" algn="ctr">
              <a:buNone/>
            </a:pPr>
            <a:r>
              <a:rPr lang="ru-RU" sz="2800" dirty="0" smtClean="0"/>
              <a:t>Военно-голубиные </a:t>
            </a:r>
            <a:r>
              <a:rPr lang="ru-RU" sz="2800" dirty="0"/>
              <a:t>станции были введены в армии приказом военного министра П.С. </a:t>
            </a:r>
            <a:r>
              <a:rPr lang="ru-RU" sz="2800" dirty="0" err="1" smtClean="0"/>
              <a:t>Ванновского</a:t>
            </a:r>
            <a:endParaRPr lang="ru-RU" sz="2800" dirty="0" smtClean="0"/>
          </a:p>
          <a:p>
            <a:pPr marL="68580" indent="0"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в октябре 1884 года.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7550" y="7938"/>
            <a:ext cx="8426450" cy="914400"/>
          </a:xfrm>
        </p:spPr>
        <p:txBody>
          <a:bodyPr/>
          <a:lstStyle/>
          <a:p>
            <a:pPr algn="ctr"/>
            <a:r>
              <a:rPr lang="ru-RU" sz="3200" b="1" dirty="0"/>
              <a:t>Глава </a:t>
            </a:r>
            <a:r>
              <a:rPr lang="en-US" sz="3200" b="1" dirty="0"/>
              <a:t>II</a:t>
            </a:r>
            <a:r>
              <a:rPr lang="ru-RU" sz="3200" b="1" dirty="0"/>
              <a:t>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Животный </a:t>
            </a:r>
            <a:r>
              <a:rPr lang="ru-RU" sz="3200" b="1" dirty="0"/>
              <a:t>мир и военные действия Новейшего времени.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5" name="Рисунок 4" descr="6352466822df3a5c167f990ae29b2c47_X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6096" y="1988840"/>
            <a:ext cx="3240360" cy="259228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62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4857760"/>
            <a:ext cx="7836720" cy="14387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Ветеран инновационный съемки голубь Фрэнки (1907 год). Фрэнки совершил около сорока вылетов.</a:t>
            </a:r>
          </a:p>
          <a:p>
            <a:endParaRPr lang="ru-RU" dirty="0"/>
          </a:p>
        </p:txBody>
      </p:sp>
      <p:pic>
        <p:nvPicPr>
          <p:cNvPr id="5" name="Содержимое 4" descr="golubi-fotografy-2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571480"/>
            <a:ext cx="5857916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hitedovefly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14290"/>
            <a:ext cx="1524000" cy="1143000"/>
          </a:xfrm>
          <a:prstGeom prst="rect">
            <a:avLst/>
          </a:prstGeom>
        </p:spPr>
      </p:pic>
      <p:pic>
        <p:nvPicPr>
          <p:cNvPr id="7" name="Рисунок 6" descr="whitedovefly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2844" y="142852"/>
            <a:ext cx="142876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4929198"/>
            <a:ext cx="4622010" cy="13672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Почтовый голубь времен второй мировой войны.</a:t>
            </a:r>
          </a:p>
          <a:p>
            <a:endParaRPr lang="ru-RU" dirty="0"/>
          </a:p>
        </p:txBody>
      </p:sp>
      <p:pic>
        <p:nvPicPr>
          <p:cNvPr id="5" name="Содержимое 4" descr="fotografci-guvercinler-1907-11841 (1)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3929090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oves-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857232"/>
            <a:ext cx="557213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7772400" cy="4572000"/>
          </a:xfrm>
        </p:spPr>
        <p:txBody>
          <a:bodyPr/>
          <a:lstStyle/>
          <a:p>
            <a:pPr marL="68580" indent="0" algn="ctr">
              <a:buNone/>
            </a:pPr>
            <a:endParaRPr lang="ru-RU" dirty="0" smtClean="0"/>
          </a:p>
          <a:p>
            <a:pPr marL="68580" indent="0" algn="ctr">
              <a:buNone/>
            </a:pPr>
            <a:endParaRPr lang="ru-RU" dirty="0"/>
          </a:p>
          <a:p>
            <a:pPr marL="68580" indent="0" algn="ctr">
              <a:buNone/>
            </a:pPr>
            <a:r>
              <a:rPr lang="ru-RU" dirty="0" smtClean="0"/>
              <a:t>Основной </a:t>
            </a:r>
            <a:r>
              <a:rPr lang="ru-RU" dirty="0"/>
              <a:t>целью нашей работы является установление необходимости использования животных в военных действиях и их роль, </a:t>
            </a:r>
            <a:endParaRPr lang="ru-RU" dirty="0" smtClean="0"/>
          </a:p>
          <a:p>
            <a:pPr marL="6858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непосредственное участие </a:t>
            </a:r>
            <a:r>
              <a:rPr lang="ru-RU" dirty="0" smtClean="0"/>
              <a:t>в </a:t>
            </a:r>
            <a:r>
              <a:rPr lang="ru-RU" dirty="0"/>
              <a:t>военных действиях в различные периоды развития человека.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8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350"/>
            <a:ext cx="4608513" cy="6264275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b="1" dirty="0"/>
              <a:t>Соколы, обрывающие </a:t>
            </a:r>
            <a:r>
              <a:rPr lang="ru-RU" b="1" dirty="0" smtClean="0"/>
              <a:t>связь.</a:t>
            </a:r>
          </a:p>
          <a:p>
            <a:pPr marL="6858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Британцы собрали небольшое войско сапсанов, которые должны были патрулировать берега Великобритании и перехватывать почтовых голубей, вылетающих из страны с каким-то сообщением. </a:t>
            </a:r>
            <a:endParaRPr lang="ru-RU" dirty="0"/>
          </a:p>
        </p:txBody>
      </p:sp>
      <p:pic>
        <p:nvPicPr>
          <p:cNvPr id="4" name="Рисунок 3" descr="3263302956_6c40bba5dc_z-e1302132312914-600x38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44008" y="980728"/>
            <a:ext cx="4211960" cy="3096344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27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armas-mais-imbecis-já-usadas-em-uma-guerra-10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4397375" y="1733550"/>
            <a:ext cx="4746625" cy="20875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Летучие мыши.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ночные, летающие млекопитающие стали частью эксперимента во время второй мировой войны. Зубной врач, расстроенный нападением японцев на морскую базу Перл-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Харбор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предложил крепить небольшие зажигательные бомбы к телу летучих мышей.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79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748712" cy="914400"/>
          </a:xfrm>
        </p:spPr>
        <p:txBody>
          <a:bodyPr/>
          <a:lstStyle/>
          <a:p>
            <a:pPr algn="ctr"/>
            <a:r>
              <a:rPr lang="ru-RU" sz="3200" b="1" dirty="0"/>
              <a:t>§ 2.2. Нестандартные действия и иные формы ведения войны с использованием животного мира.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060575"/>
            <a:ext cx="4233863" cy="4295775"/>
          </a:xfrm>
        </p:spPr>
        <p:txBody>
          <a:bodyPr/>
          <a:lstStyle/>
          <a:p>
            <a:pPr marL="68580" indent="0" algn="ctr">
              <a:buNone/>
            </a:pPr>
            <a:r>
              <a:rPr lang="ru-RU" dirty="0"/>
              <a:t>Верблюды в войнах 20 </a:t>
            </a:r>
            <a:r>
              <a:rPr lang="ru-RU" dirty="0" smtClean="0"/>
              <a:t>века.</a:t>
            </a:r>
          </a:p>
          <a:p>
            <a:pPr marL="68580" indent="0" algn="ctr">
              <a:buNone/>
            </a:pPr>
            <a:r>
              <a:rPr lang="ru-RU" i="1" dirty="0" smtClean="0"/>
              <a:t> </a:t>
            </a:r>
            <a:r>
              <a:rPr lang="ru-RU" dirty="0" smtClean="0"/>
              <a:t>Помощь </a:t>
            </a:r>
            <a:r>
              <a:rPr lang="ru-RU" dirty="0"/>
              <a:t>верблюдов понадобилась Советской армии во время защиты Сталинграда. </a:t>
            </a:r>
            <a:endParaRPr lang="ru-RU" dirty="0"/>
          </a:p>
        </p:txBody>
      </p:sp>
      <p:pic>
        <p:nvPicPr>
          <p:cNvPr id="4" name="Содержимое 4" descr="Ptd0aKzRaK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083992"/>
            <a:ext cx="358638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23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4680520" cy="5904656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3200" b="1" dirty="0"/>
              <a:t>Кошки на </a:t>
            </a:r>
            <a:r>
              <a:rPr lang="ru-RU" sz="3200" b="1" dirty="0" smtClean="0"/>
              <a:t>войне.</a:t>
            </a:r>
          </a:p>
          <a:p>
            <a:pPr marL="68580" indent="0" algn="ctr">
              <a:buNone/>
            </a:pPr>
            <a:r>
              <a:rPr lang="ru-RU" sz="3200" b="1" dirty="0" smtClean="0"/>
              <a:t>П</a:t>
            </a:r>
            <a:r>
              <a:rPr lang="ru-RU" sz="3200" dirty="0" smtClean="0"/>
              <a:t>сихотерапевтический </a:t>
            </a:r>
            <a:r>
              <a:rPr lang="ru-RU" sz="3200" dirty="0"/>
              <a:t>эффект присутствия кошки заметили во многих армиях мира. </a:t>
            </a:r>
            <a:endParaRPr lang="ru-RU" sz="3200" dirty="0" smtClean="0"/>
          </a:p>
          <a:p>
            <a:pPr marL="68580" indent="0" algn="ctr">
              <a:buNone/>
            </a:pPr>
            <a:r>
              <a:rPr lang="ru-RU" sz="3200" dirty="0"/>
              <a:t>Во время ленинградской блокады роль кошек тоже невозможно переоценить. Кошки защищали продовольствие и произведения искусства Эрмитажа от посягательств крыс. </a:t>
            </a:r>
            <a:endParaRPr lang="ru-RU" sz="3200" dirty="0"/>
          </a:p>
        </p:txBody>
      </p:sp>
      <p:pic>
        <p:nvPicPr>
          <p:cNvPr id="4" name="Рисунок 3" descr="fc3b6638129507b3ea37c9d932d_prev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364088" y="1052736"/>
            <a:ext cx="3410851" cy="266429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03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8229600" cy="9144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92638" y="3714750"/>
            <a:ext cx="4551362" cy="25812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Фигурка кота на </a:t>
            </a:r>
          </a:p>
          <a:p>
            <a:pPr algn="ctr">
              <a:buNone/>
            </a:pPr>
            <a:r>
              <a:rPr lang="ru-RU" dirty="0" smtClean="0"/>
              <a:t>Малой Садовой улице в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</a:t>
            </a:r>
            <a:r>
              <a:rPr lang="ru-RU" dirty="0" smtClean="0"/>
              <a:t>.- Петербурге - это памятник ярославским кошкам, завезенным в город во время блокады.</a:t>
            </a:r>
          </a:p>
          <a:p>
            <a:endParaRPr lang="ru-RU" dirty="0"/>
          </a:p>
        </p:txBody>
      </p:sp>
      <p:pic>
        <p:nvPicPr>
          <p:cNvPr id="5" name="Содержимое 4" descr="0_445eb_73eb3e67_XL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3357563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d122aa6e8bf011dfc0fab57c8165c6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714488"/>
            <a:ext cx="2000264" cy="201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83946415_0_3dd15_cc2bab03_orig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8064" y="1268760"/>
            <a:ext cx="3744416" cy="300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0" name="Содержимое 5" descr="331hlb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6190" y="4995347"/>
            <a:ext cx="1714480" cy="2285973"/>
          </a:xfrm>
        </p:spPr>
      </p:pic>
      <p:pic>
        <p:nvPicPr>
          <p:cNvPr id="11" name="Содержимое 5" descr="331hl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206400"/>
            <a:ext cx="1357322" cy="1809763"/>
          </a:xfrm>
          <a:prstGeom prst="rect">
            <a:avLst/>
          </a:prstGeom>
        </p:spPr>
      </p:pic>
      <p:pic>
        <p:nvPicPr>
          <p:cNvPr id="12" name="Содержимое 5" descr="331hl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18" y="5390879"/>
            <a:ext cx="1017991" cy="13573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074" y="316585"/>
            <a:ext cx="4572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600" dirty="0"/>
              <a:t>Лошади во время войны. </a:t>
            </a:r>
            <a:r>
              <a:rPr lang="ru-RU" sz="2600" dirty="0" smtClean="0"/>
              <a:t>Считается</a:t>
            </a:r>
            <a:r>
              <a:rPr lang="ru-RU" sz="2600" dirty="0"/>
              <a:t>, что история боевого применения лошадей закончилась с появлением на полях сражений в массовом количестве пулеметов. Конь ничем и никак не защищен от пулеметной очереди, а значит, кавалерия автоматически выбыла из дела</a:t>
            </a:r>
            <a:r>
              <a:rPr lang="ru-RU" sz="2600" dirty="0" smtClean="0"/>
              <a:t>. Все-таки</a:t>
            </a:r>
            <a:r>
              <a:rPr lang="ru-RU" sz="2600" dirty="0"/>
              <a:t>, несмотря на то, что Вторую мировую войну называли войной моторов, кони играли в ней немаловажную роль.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1954" y="4167192"/>
            <a:ext cx="4792046" cy="949784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Знаменитый </a:t>
            </a:r>
            <a:r>
              <a:rPr lang="ru-RU" sz="2000" b="1" dirty="0" smtClean="0"/>
              <a:t>сапер </a:t>
            </a:r>
            <a:r>
              <a:rPr lang="ru-RU" sz="2000" b="1" dirty="0" err="1" smtClean="0"/>
              <a:t>Джульбарс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Содержимое 4" descr="джульбарс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4008" y="512064"/>
            <a:ext cx="4214272" cy="320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_a2fa3_ecc9f7f9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162" y="4836855"/>
            <a:ext cx="1529838" cy="19870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12064"/>
            <a:ext cx="5040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Собаки на фронте. </a:t>
            </a:r>
            <a:endParaRPr lang="ru-RU" sz="2800" dirty="0" smtClean="0"/>
          </a:p>
          <a:p>
            <a:pPr algn="ctr"/>
            <a:r>
              <a:rPr lang="ru-RU" sz="2800" dirty="0" smtClean="0"/>
              <a:t>Наши </a:t>
            </a:r>
            <a:r>
              <a:rPr lang="ru-RU" sz="2800" dirty="0"/>
              <a:t>собаки несли самую разную </a:t>
            </a:r>
            <a:r>
              <a:rPr lang="ru-RU" sz="2800" dirty="0" smtClean="0"/>
              <a:t>службу: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/>
              <a:t>ездовые </a:t>
            </a:r>
            <a:r>
              <a:rPr lang="ru-RU" sz="2800" dirty="0"/>
              <a:t>собаки, </a:t>
            </a:r>
            <a:endParaRPr lang="ru-RU" sz="2800" dirty="0" smtClean="0"/>
          </a:p>
          <a:p>
            <a:pPr algn="ctr"/>
            <a:r>
              <a:rPr lang="ru-RU" sz="2800" dirty="0" smtClean="0"/>
              <a:t>- </a:t>
            </a:r>
            <a:r>
              <a:rPr lang="ru-RU" sz="2800" dirty="0"/>
              <a:t>собаки-связисты, </a:t>
            </a:r>
            <a:endParaRPr lang="ru-RU" sz="2800" dirty="0" smtClean="0"/>
          </a:p>
          <a:p>
            <a:pPr marL="457200" indent="-457200" algn="ctr">
              <a:buFontTx/>
              <a:buChar char="-"/>
            </a:pPr>
            <a:r>
              <a:rPr lang="ru-RU" sz="2800" dirty="0" smtClean="0"/>
              <a:t>собаки-миноискатели</a:t>
            </a:r>
            <a:r>
              <a:rPr lang="ru-RU" sz="2800" dirty="0"/>
              <a:t>,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-  собаки-санитары 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/>
              <a:t>собаки </a:t>
            </a:r>
            <a:r>
              <a:rPr lang="ru-RU" sz="2800" dirty="0"/>
              <a:t>– истребители </a:t>
            </a:r>
            <a:r>
              <a:rPr lang="ru-RU" sz="2800" dirty="0" smtClean="0"/>
              <a:t>танков</a:t>
            </a:r>
            <a:r>
              <a:rPr lang="ru-RU" sz="2800" dirty="0"/>
              <a:t>,</a:t>
            </a:r>
            <a:endParaRPr lang="ru-RU" sz="2800" dirty="0" smtClean="0"/>
          </a:p>
          <a:p>
            <a:pPr marL="457200" indent="-457200" algn="ctr">
              <a:buFontTx/>
              <a:buChar char="-"/>
            </a:pPr>
            <a:r>
              <a:rPr lang="ru-RU" sz="2800" dirty="0" smtClean="0"/>
              <a:t>собаки разведывательной </a:t>
            </a:r>
            <a:r>
              <a:rPr lang="ru-RU" sz="2800" dirty="0"/>
              <a:t>службы </a:t>
            </a:r>
            <a:r>
              <a:rPr lang="ru-RU" sz="2800" dirty="0" smtClean="0"/>
              <a:t>,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/>
              <a:t>- </a:t>
            </a:r>
            <a:r>
              <a:rPr lang="ru-RU" sz="2800" dirty="0"/>
              <a:t>собаки диверсионной </a:t>
            </a:r>
            <a:r>
              <a:rPr lang="ru-RU" sz="2800" dirty="0" smtClean="0"/>
              <a:t>службы.</a:t>
            </a:r>
            <a:endParaRPr lang="ru-RU" sz="2800" dirty="0"/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216" y="5408712"/>
            <a:ext cx="7429552" cy="127370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Одна из самых известных боевых собак – метис </a:t>
            </a:r>
            <a:r>
              <a:rPr lang="ru-RU" dirty="0" err="1" smtClean="0"/>
              <a:t>Стабби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Стабби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750075"/>
            <a:ext cx="3571900" cy="4357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5" descr="animasi-bergerak-anjing-02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928934"/>
            <a:ext cx="2286016" cy="195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608512" cy="603581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600" b="1" dirty="0"/>
              <a:t>Боевые лоси и олени во время </a:t>
            </a:r>
            <a:r>
              <a:rPr lang="ru-RU" sz="2600" b="1" dirty="0" smtClean="0"/>
              <a:t>войны.</a:t>
            </a:r>
          </a:p>
          <a:p>
            <a:pPr marL="68580" indent="0" algn="ctr">
              <a:buNone/>
            </a:pPr>
            <a:r>
              <a:rPr lang="ru-RU" sz="2600" dirty="0" smtClean="0"/>
              <a:t>С </a:t>
            </a:r>
            <a:r>
              <a:rPr lang="ru-RU" sz="2600" dirty="0"/>
              <a:t>первых дней ВОВ началось формирование партизанского движения. Применение лошадей зачастую приводило к расшифровке дислокации расположение базового лагеря: отпечатки подков лошади были хорошо заметны в лесу. </a:t>
            </a:r>
          </a:p>
          <a:p>
            <a:pPr marL="68580" indent="0" algn="ctr">
              <a:buNone/>
            </a:pPr>
            <a:r>
              <a:rPr lang="ru-RU" sz="2600" dirty="0"/>
              <a:t>Тогда и появилась идея использовать для этой цели лосей. </a:t>
            </a:r>
            <a:endParaRPr lang="ru-RU" sz="2600" dirty="0"/>
          </a:p>
        </p:txBody>
      </p:sp>
      <p:pic>
        <p:nvPicPr>
          <p:cNvPr id="5" name="Объект 4" descr="6a83985807ecbd8d7482bf0d2d5da948aeb7d05a7a2e08136601f97700d864e6_1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1124744"/>
            <a:ext cx="4038600" cy="258959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66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85400" y="5643578"/>
            <a:ext cx="3565667" cy="93863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000" dirty="0" smtClean="0"/>
              <a:t>Первые эксперименты с дельфинами ВС США начали проводить в конце 1950 годов.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dol4.jpe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85400" y="980728"/>
            <a:ext cx="357190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415806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01" y="5643578"/>
            <a:ext cx="1453049" cy="12858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Дельфины во время </a:t>
            </a:r>
            <a:r>
              <a:rPr lang="ru-RU" sz="2800" dirty="0" smtClean="0"/>
              <a:t>войны.</a:t>
            </a:r>
          </a:p>
          <a:p>
            <a:pPr algn="ctr"/>
            <a:r>
              <a:rPr lang="ru-RU" sz="2800" dirty="0" smtClean="0"/>
              <a:t>Во </a:t>
            </a:r>
            <a:r>
              <a:rPr lang="ru-RU" sz="2800" dirty="0"/>
              <a:t>время Великой Отечественной войны советские военные использовали уникальное оружие против немецких кораблей, которые наступали на Советский Союз со стороны Черного моря. Этим оружием были черноморские дельфины.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811" y="260350"/>
            <a:ext cx="8569325" cy="1524000"/>
          </a:xfrm>
        </p:spPr>
        <p:txBody>
          <a:bodyPr/>
          <a:lstStyle/>
          <a:p>
            <a:pPr algn="ctr"/>
            <a:r>
              <a:rPr lang="ru-RU" sz="3200" dirty="0"/>
              <a:t>Для того, чтобы раскрыть поставленную цель, мы должны разрешить следующие задачи: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784350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Найти информацию по данной теме.</a:t>
            </a:r>
          </a:p>
          <a:p>
            <a:r>
              <a:rPr lang="ru-RU" dirty="0"/>
              <a:t>2. Обработать собранную информацию.</a:t>
            </a:r>
          </a:p>
          <a:p>
            <a:r>
              <a:rPr lang="ru-RU" dirty="0"/>
              <a:t>3. Поделиться информацией с учащимися школы.</a:t>
            </a:r>
          </a:p>
          <a:p>
            <a:r>
              <a:rPr lang="ru-RU" dirty="0"/>
              <a:t>4. Воспитание любви к Родине, к природе, гуманного отношения к животным.</a:t>
            </a:r>
          </a:p>
          <a:p>
            <a:r>
              <a:rPr lang="ru-RU" dirty="0"/>
              <a:t>5. Воспитание чувства гордости за победу русского народа в войнах истории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3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4857760"/>
            <a:ext cx="7979596" cy="14387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Смерть одного дельфина-"камикадзе" повлекла за собой тихий бунт остальных.</a:t>
            </a:r>
            <a:endParaRPr lang="ru-RU" dirty="0"/>
          </a:p>
        </p:txBody>
      </p:sp>
      <p:pic>
        <p:nvPicPr>
          <p:cNvPr id="5" name="Содержимое 4" descr="dol3.jpe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500042"/>
            <a:ext cx="3357586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stickers_518f93b07dcadce00f109e4389cc943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500306"/>
            <a:ext cx="342900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5" descr="dol2.jpe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435771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5429256" y="571480"/>
            <a:ext cx="2786082" cy="57249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Изначально </a:t>
            </a:r>
          </a:p>
          <a:p>
            <a:pPr algn="ctr">
              <a:buNone/>
            </a:pPr>
            <a:r>
              <a:rPr lang="ru-RU" dirty="0" smtClean="0"/>
              <a:t>в задачи дельфинов входили прежде всего поиск потерянных мин и торпед.</a:t>
            </a:r>
          </a:p>
          <a:p>
            <a:endParaRPr lang="ru-RU" dirty="0"/>
          </a:p>
        </p:txBody>
      </p:sp>
      <p:pic>
        <p:nvPicPr>
          <p:cNvPr id="15" name="Рисунок 14" descr="lolbrary.com_51844_13863638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500570"/>
            <a:ext cx="2562534" cy="198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144" y="116632"/>
            <a:ext cx="8229600" cy="914400"/>
          </a:xfrm>
        </p:spPr>
        <p:txBody>
          <a:bodyPr/>
          <a:lstStyle/>
          <a:p>
            <a:pPr algn="ctr"/>
            <a:r>
              <a:rPr lang="ru-RU" sz="2400" b="1" dirty="0"/>
              <a:t>Заключение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В результате исследования гипотеза подтвердилась. Животные внесли огромный вклад в развитие военного дела  и  побед  в истории  войн.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153400" cy="4525963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/>
              <a:t>Вывод:</a:t>
            </a:r>
            <a:endParaRPr lang="ru-RU" dirty="0"/>
          </a:p>
          <a:p>
            <a:pPr lvl="0"/>
            <a:r>
              <a:rPr lang="ru-RU" dirty="0"/>
              <a:t>Много разных животных, о которых мы даже не могли подумать, участвовали в войнах и помогали человеку победить, а иногда и выжить.</a:t>
            </a:r>
          </a:p>
          <a:p>
            <a:pPr lvl="0"/>
            <a:r>
              <a:rPr lang="ru-RU" dirty="0"/>
              <a:t>Животные внесли огромный вклад в победы, были основой для внезапных атак, перевозили людей и грузы в труднодоступные места, спасали людей с поля боя, подрывали вражеские танки, участвовали в разминировании полей.</a:t>
            </a:r>
          </a:p>
          <a:p>
            <a:pPr lvl="0"/>
            <a:r>
              <a:rPr lang="ru-RU" dirty="0"/>
              <a:t>Участие животных в войне оправдано. Если бы не они, то погибло бы больше людей. Маленькие и незаметные животные делали большую работу.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6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" y="176870"/>
            <a:ext cx="8229600" cy="12738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3200" b="1" dirty="0" smtClean="0"/>
              <a:t>Память о животных - участниках войн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770501"/>
            <a:ext cx="478634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Дэвид </a:t>
            </a:r>
            <a:r>
              <a:rPr lang="ru-RU" dirty="0" err="1" smtClean="0"/>
              <a:t>Бэкхаус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Мемориал </a:t>
            </a:r>
          </a:p>
          <a:p>
            <a:pPr algn="ctr">
              <a:buNone/>
            </a:pPr>
            <a:r>
              <a:rPr lang="ru-RU" dirty="0" smtClean="0"/>
              <a:t>«Животные на войне».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На монументе есть изображение </a:t>
            </a:r>
            <a:r>
              <a:rPr lang="ru-RU" dirty="0" smtClean="0"/>
              <a:t> </a:t>
            </a:r>
            <a:r>
              <a:rPr lang="ru-RU" dirty="0" smtClean="0"/>
              <a:t>медали Марии </a:t>
            </a:r>
            <a:r>
              <a:rPr lang="ru-RU" dirty="0" err="1" smtClean="0"/>
              <a:t>Диккин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1024px-Animals_in_War_east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2759825" cy="196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80px-Animals_in_War_west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58" y="4000504"/>
            <a:ext cx="4082089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357298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Медалью </a:t>
            </a:r>
          </a:p>
          <a:p>
            <a:pPr algn="ctr">
              <a:buNone/>
            </a:pPr>
            <a:r>
              <a:rPr lang="ru-RU" dirty="0" smtClean="0"/>
              <a:t> Марии </a:t>
            </a:r>
            <a:r>
              <a:rPr lang="ru-RU" dirty="0" err="1" smtClean="0"/>
              <a:t>Диккин</a:t>
            </a:r>
            <a:r>
              <a:rPr lang="ru-RU" dirty="0" smtClean="0"/>
              <a:t> награждают  животных, которые вместе с людьми принимают участие в войнах.</a:t>
            </a:r>
            <a:endParaRPr lang="ru-RU" dirty="0"/>
          </a:p>
        </p:txBody>
      </p:sp>
      <p:pic>
        <p:nvPicPr>
          <p:cNvPr id="5" name="Содержимое 4" descr="Dickin_Medal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314327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5214950"/>
            <a:ext cx="8122472" cy="108151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Голубок награжденный медалью Марии </a:t>
            </a:r>
            <a:r>
              <a:rPr lang="ru-RU" dirty="0" err="1" smtClean="0"/>
              <a:t>Дикин</a:t>
            </a:r>
            <a:r>
              <a:rPr lang="ru-RU" dirty="0" smtClean="0"/>
              <a:t> высшей воинской наградой для животных в Великобритании.</a:t>
            </a:r>
          </a:p>
          <a:p>
            <a:endParaRPr lang="ru-RU" dirty="0"/>
          </a:p>
        </p:txBody>
      </p:sp>
      <p:pic>
        <p:nvPicPr>
          <p:cNvPr id="5" name="Содержимое 4" descr="ta-idiaitera-istorika-profil-tis-wikipedia5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500042"/>
            <a:ext cx="6286544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aloma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8250" cy="733425"/>
          </a:xfrm>
          <a:prstGeom prst="rect">
            <a:avLst/>
          </a:prstGeom>
        </p:spPr>
      </p:pic>
      <p:pic>
        <p:nvPicPr>
          <p:cNvPr id="10" name="Рисунок 9" descr="paloma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000768"/>
            <a:ext cx="123825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4857760"/>
            <a:ext cx="7836720" cy="1438704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Саймон</a:t>
            </a:r>
            <a:r>
              <a:rPr lang="ru-RU" dirty="0" smtClean="0"/>
              <a:t>  награжденный медалью Марии </a:t>
            </a:r>
            <a:r>
              <a:rPr lang="ru-RU" dirty="0" err="1" smtClean="0"/>
              <a:t>Дикин</a:t>
            </a:r>
            <a:r>
              <a:rPr lang="ru-RU" dirty="0" smtClean="0"/>
              <a:t> высшей воинской наградой для животных в </a:t>
            </a:r>
            <a:r>
              <a:rPr lang="ru-RU" dirty="0" err="1" smtClean="0"/>
              <a:t>Велокобритании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simoncatal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535785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ic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500306"/>
            <a:ext cx="219075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214950"/>
            <a:ext cx="8336786" cy="108151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28 мая 2010 года в Волгограде был открыт мемориал</a:t>
            </a:r>
          </a:p>
          <a:p>
            <a:pPr algn="ctr">
              <a:buNone/>
            </a:pPr>
            <a:r>
              <a:rPr lang="ru-RU" dirty="0" smtClean="0"/>
              <a:t> «Истребители фашистских танков».</a:t>
            </a:r>
          </a:p>
          <a:p>
            <a:endParaRPr lang="ru-RU" dirty="0"/>
          </a:p>
        </p:txBody>
      </p:sp>
      <p:pic>
        <p:nvPicPr>
          <p:cNvPr id="5" name="Содержимое 4" descr="550f944060aa5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714356"/>
            <a:ext cx="300039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6988716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928934"/>
            <a:ext cx="1485904" cy="185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Словом, выручают нас братья наши меньшие. Но мы не должны забывать о том, что война - это всё-таки зло, в том числе и для природы. Поэтому, как советовал кот Леопольд: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286388"/>
            <a:ext cx="7715304" cy="157161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2800" b="1" dirty="0" smtClean="0"/>
              <a:t>  «Давайте жить дружно!»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500" b="1" dirty="0" smtClean="0">
                <a:solidFill>
                  <a:srgbClr val="FFFF00"/>
                </a:solidFill>
              </a:rPr>
              <a:t>СПАСИБО,    ЗА   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kot_Leopol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785925"/>
            <a:ext cx="2714644" cy="3619525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6950" y="260350"/>
            <a:ext cx="8147050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Глава </a:t>
            </a:r>
            <a:r>
              <a:rPr lang="en-US" sz="3100" b="1" dirty="0"/>
              <a:t>I</a:t>
            </a:r>
            <a:r>
              <a:rPr lang="ru-RU" sz="3100" b="1" dirty="0"/>
              <a:t>.Особенности использование животных в военных действиях с Древнейших </a:t>
            </a:r>
            <a:r>
              <a:rPr lang="ru-RU" sz="3100" b="1" dirty="0" smtClean="0"/>
              <a:t>времен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/>
              <a:t>до </a:t>
            </a:r>
            <a:r>
              <a:rPr lang="en-US" sz="3100" b="1" dirty="0"/>
              <a:t>XX</a:t>
            </a:r>
            <a:r>
              <a:rPr lang="ru-RU" sz="3100" b="1" dirty="0"/>
              <a:t> </a:t>
            </a:r>
            <a:r>
              <a:rPr lang="ru-RU" sz="3100" b="1" dirty="0" smtClean="0"/>
              <a:t>века</a:t>
            </a:r>
            <a:br>
              <a:rPr lang="ru-RU" sz="3100" b="1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844824"/>
            <a:ext cx="7929562" cy="479901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dirty="0"/>
              <a:t>Первые упоминания об участии животных в боевых действиях различных армий относятся к глубокой древности. Чем обусловлен выбор животных историки неоднократно находили документы, повествующие о том, как животные помогали людям во время войны. Кроме того, известно, что для военных целей использовались самые различные виды их представителей.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8362950" cy="914400"/>
          </a:xfrm>
        </p:spPr>
        <p:txBody>
          <a:bodyPr/>
          <a:lstStyle/>
          <a:p>
            <a:pPr algn="ctr"/>
            <a:r>
              <a:rPr lang="ru-RU" sz="2800" b="1" dirty="0"/>
              <a:t>§ 1.1. Использование фауны, имеющей крылья.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5040313" cy="508793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dirty="0"/>
              <a:t>Боевые пчелы</a:t>
            </a:r>
            <a:r>
              <a:rPr lang="ru-RU" dirty="0" smtClean="0"/>
              <a:t>.</a:t>
            </a:r>
          </a:p>
          <a:p>
            <a:pPr marL="68580" indent="0" algn="ctr">
              <a:buNone/>
            </a:pPr>
            <a:r>
              <a:rPr lang="ru-RU" dirty="0" smtClean="0"/>
              <a:t> </a:t>
            </a:r>
            <a:r>
              <a:rPr lang="ru-RU" sz="2800" dirty="0"/>
              <a:t>Считается, что </a:t>
            </a:r>
            <a:r>
              <a:rPr lang="ru-RU" sz="2800" dirty="0" smtClean="0"/>
              <a:t>были </a:t>
            </a:r>
            <a:r>
              <a:rPr lang="ru-RU" sz="2800" dirty="0"/>
              <a:t>первыми созданиями, использовавшимися человеком в качестве оружия. В доисторических битвах за теплую пещеру, помимо палок с каменными наконечниками, наши предки использовали куда более действенное оружие — пчелиные ульи.</a:t>
            </a:r>
            <a:endParaRPr lang="ru-RU" sz="2800" dirty="0"/>
          </a:p>
        </p:txBody>
      </p:sp>
      <p:pic>
        <p:nvPicPr>
          <p:cNvPr id="5" name="Рисунок 4" descr="hello_html_m6838f79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518348" y="1456577"/>
            <a:ext cx="3343910" cy="2495550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14818"/>
            <a:ext cx="8143932" cy="22145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endParaRPr lang="ru-RU" sz="14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Иранский боевой слон, рисунок Гератской школы, XV век. "Экипаж" состоял из вожака (не изображен) и трех бойцов-лучников. Бойцы помещались в башенке со щитами, укрепленной ремнями на спине слона. Слон покрыт большой попоной и украшен нашейным колоколом.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74711"/>
            <a:ext cx="21232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Иранский боевой слон, рисунок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Гератскоколы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XV век. "Экипаж" состоял из вожака (не изображен) и трех бойцов-лучников. Бойцы помещались в башенке со щитами, укрепленной ремнями на спине слона. Слон покрыт большой попоной и украшен нашейным колоколом.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60649"/>
            <a:ext cx="4474840" cy="603581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200" b="1" dirty="0"/>
              <a:t>Как гуси  спасли  </a:t>
            </a:r>
            <a:r>
              <a:rPr lang="ru-RU" sz="3200" b="1" dirty="0" smtClean="0"/>
              <a:t>Рим.</a:t>
            </a:r>
            <a:r>
              <a:rPr lang="ru-RU" sz="3200" dirty="0"/>
              <a:t>	</a:t>
            </a:r>
            <a:endParaRPr lang="ru-RU" sz="3200" dirty="0" smtClean="0"/>
          </a:p>
          <a:p>
            <a:pPr marL="68580" indent="0" algn="ctr">
              <a:buNone/>
            </a:pPr>
            <a:r>
              <a:rPr lang="ru-RU" sz="3200" dirty="0" smtClean="0"/>
              <a:t>В </a:t>
            </a:r>
            <a:r>
              <a:rPr lang="ru-RU" sz="3200" dirty="0"/>
              <a:t>V веке до н.э., когда Рим воевал с галлами, те осадили знаменитый Капитолий. Не преуспев в попытке взять крепость днем, галлы попытались проникнуть туда ночью, под покровом темноты. </a:t>
            </a:r>
            <a:endParaRPr lang="ru-RU" sz="3200" dirty="0"/>
          </a:p>
        </p:txBody>
      </p:sp>
      <p:pic>
        <p:nvPicPr>
          <p:cNvPr id="9" name="Рисунок 8" descr="Gauls_Invade_Rome_390_B.C.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5652120" y="563657"/>
            <a:ext cx="2861926" cy="374441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824536" cy="64087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/>
              <a:t>Почтовые </a:t>
            </a:r>
            <a:r>
              <a:rPr lang="ru-RU" b="1" dirty="0" smtClean="0"/>
              <a:t>голуби.</a:t>
            </a:r>
          </a:p>
          <a:p>
            <a:pPr algn="ctr">
              <a:buNone/>
            </a:pPr>
            <a:r>
              <a:rPr lang="ru-RU" dirty="0" smtClean="0"/>
              <a:t>Удивительной </a:t>
            </a:r>
            <a:r>
              <a:rPr lang="ru-RU" dirty="0"/>
              <a:t>способностью голубей возвращаться издалека домой, к родному гнезду, пользовались ещё в глубокой древности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Греки, римляне, египтяне,</a:t>
            </a:r>
            <a:r>
              <a:rPr lang="ru-RU" dirty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Персы, евреи ,а позднее галлы и германцы</a:t>
            </a:r>
          </a:p>
          <a:p>
            <a:pPr algn="ctr">
              <a:buNone/>
            </a:pPr>
            <a:r>
              <a:rPr lang="ru-RU" dirty="0" smtClean="0"/>
              <a:t>оставили </a:t>
            </a:r>
            <a:r>
              <a:rPr lang="ru-RU" dirty="0"/>
              <a:t>обильные письменные сведения об употреблении голубей </a:t>
            </a:r>
            <a:r>
              <a:rPr lang="ru-RU" dirty="0" smtClean="0"/>
              <a:t>для военных целей</a:t>
            </a:r>
            <a:r>
              <a:rPr lang="ru-RU" dirty="0"/>
              <a:t>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55344" y="1214423"/>
            <a:ext cx="4038600" cy="508204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</p:txBody>
      </p:sp>
      <p:pic>
        <p:nvPicPr>
          <p:cNvPr id="9" name="Рисунок 8" descr="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92080" y="748742"/>
            <a:ext cx="3401864" cy="304208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4929198"/>
            <a:ext cx="4038600" cy="136726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Княгиня Ольга и ее месть за смерть князя Игоря Рюриковича.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Содержимое 4" descr="BGiraZ7YszQ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523077"/>
            <a:ext cx="3551831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igeons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40152" y="2492896"/>
            <a:ext cx="1928827" cy="1928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144" y="188640"/>
            <a:ext cx="8229600" cy="914400"/>
          </a:xfrm>
        </p:spPr>
        <p:txBody>
          <a:bodyPr/>
          <a:lstStyle/>
          <a:p>
            <a:pPr algn="ctr"/>
            <a:r>
              <a:rPr lang="ru-RU" b="1" dirty="0"/>
              <a:t>§ 1.2. Наземные животные в военных столкновениях.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475832" cy="504055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400" b="1" dirty="0"/>
              <a:t>Боевые </a:t>
            </a:r>
            <a:r>
              <a:rPr lang="ru-RU" sz="2400" b="1" dirty="0" smtClean="0"/>
              <a:t>слоны.</a:t>
            </a:r>
          </a:p>
          <a:p>
            <a:pPr marL="68580" indent="0" algn="ctr">
              <a:buNone/>
            </a:pPr>
            <a:r>
              <a:rPr lang="ru-RU" sz="2400" dirty="0" smtClean="0"/>
              <a:t>Крупнейшие </a:t>
            </a:r>
            <a:r>
              <a:rPr lang="ru-RU" sz="2400" dirty="0"/>
              <a:t>сухопутные млекопитающие на Земле оставили свой след в истории войн как существа, способные разрушить полностью экипированные вражеские войска. Слоны могут растоптать, побрасывать солдат бивнями, иногда на них надевали броню и сажали на них лучников.</a:t>
            </a:r>
            <a:endParaRPr lang="ru-RU" sz="2400" dirty="0"/>
          </a:p>
        </p:txBody>
      </p:sp>
      <p:pic>
        <p:nvPicPr>
          <p:cNvPr id="5" name="Содержимое 4" descr="elephants05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088" y="1700808"/>
            <a:ext cx="309634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" name="Рисунок 5" descr="1084066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09" y="5675146"/>
            <a:ext cx="77547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546</TotalTime>
  <Words>1213</Words>
  <Application>Microsoft Office PowerPoint</Application>
  <PresentationFormat>Экран (4:3)</PresentationFormat>
  <Paragraphs>124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 ГБОУ Кадетская школа Липецкой области имени  майора  милиции  Коврижных А.П.    Исследовательская работа: «Роль животных  в истории военных действий» </vt:lpstr>
      <vt:lpstr>Презентация PowerPoint</vt:lpstr>
      <vt:lpstr>Для того, чтобы раскрыть поставленную цель, мы должны разрешить следующие задачи: </vt:lpstr>
      <vt:lpstr>Глава I.Особенности использование животных в военных действиях с Древнейших времен  до XX века   </vt:lpstr>
      <vt:lpstr>§ 1.1. Использование фауны, имеющей крылья. </vt:lpstr>
      <vt:lpstr> </vt:lpstr>
      <vt:lpstr>Презентация PowerPoint</vt:lpstr>
      <vt:lpstr> </vt:lpstr>
      <vt:lpstr>§ 1.2. Наземные животные в военных столкновениях.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Глава II.  Животный мир и военные действия Новейшего времени. </vt:lpstr>
      <vt:lpstr>Презентация PowerPoint</vt:lpstr>
      <vt:lpstr>Презентация PowerPoint</vt:lpstr>
      <vt:lpstr>Презентация PowerPoint</vt:lpstr>
      <vt:lpstr>Презентация PowerPoint</vt:lpstr>
      <vt:lpstr>§ 2.2. Нестандартные действия и иные формы ведения войны с использованием животного мира.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Заключение. В результате исследования гипотеза подтвердилась. Животные внесли огромный вклад в развитие военного дела  и  побед  в истории  войн. </vt:lpstr>
      <vt:lpstr>  Память о животных - участниках войн. 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Словом, выручают нас братья наши меньшие. Но мы не должны забывать о том, что война - это всё-таки зло, в том числе и для природы. Поэтому, как советовал кот Леопольд: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 ЖИВОТНЫХ   В РАЗВИТИИ   ВОЕННОГО ИСКУССТВА</dc:title>
  <dc:creator>Оля</dc:creator>
  <cp:lastModifiedBy>User</cp:lastModifiedBy>
  <cp:revision>55</cp:revision>
  <dcterms:created xsi:type="dcterms:W3CDTF">2015-10-19T20:35:02Z</dcterms:created>
  <dcterms:modified xsi:type="dcterms:W3CDTF">2016-04-10T20:31:26Z</dcterms:modified>
</cp:coreProperties>
</file>