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57" r:id="rId4"/>
    <p:sldId id="258" r:id="rId5"/>
    <p:sldId id="259" r:id="rId6"/>
    <p:sldId id="262" r:id="rId7"/>
    <p:sldId id="263" r:id="rId8"/>
    <p:sldId id="266" r:id="rId9"/>
    <p:sldId id="267"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64"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99495100-ED0C-4C35-B84E-66D83441CC3C}"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D4B4E5-EA40-4667-ABD9-26653AA19B4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9495100-ED0C-4C35-B84E-66D83441CC3C}"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D4B4E5-EA40-4667-ABD9-26653AA19B4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9495100-ED0C-4C35-B84E-66D83441CC3C}"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D4B4E5-EA40-4667-ABD9-26653AA19B4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9495100-ED0C-4C35-B84E-66D83441CC3C}"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D4B4E5-EA40-4667-ABD9-26653AA19B4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495100-ED0C-4C35-B84E-66D83441CC3C}" type="datetimeFigureOut">
              <a:rPr lang="ru-RU" smtClean="0"/>
              <a:t>10.01.2018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D4B4E5-EA40-4667-ABD9-26653AA19B4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9495100-ED0C-4C35-B84E-66D83441CC3C}" type="datetimeFigureOut">
              <a:rPr lang="ru-RU" smtClean="0"/>
              <a:t>10.01.2018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D4B4E5-EA40-4667-ABD9-26653AA19B4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9495100-ED0C-4C35-B84E-66D83441CC3C}" type="datetimeFigureOut">
              <a:rPr lang="ru-RU" smtClean="0"/>
              <a:t>10.01.2018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D4B4E5-EA40-4667-ABD9-26653AA19B4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9495100-ED0C-4C35-B84E-66D83441CC3C}" type="datetimeFigureOut">
              <a:rPr lang="ru-RU" smtClean="0"/>
              <a:t>10.01.2018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D4B4E5-EA40-4667-ABD9-26653AA19B4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95100-ED0C-4C35-B84E-66D83441CC3C}" type="datetimeFigureOut">
              <a:rPr lang="ru-RU" smtClean="0"/>
              <a:t>10.01.2018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D4B4E5-EA40-4667-ABD9-26653AA19B4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495100-ED0C-4C35-B84E-66D83441CC3C}" type="datetimeFigureOut">
              <a:rPr lang="ru-RU" smtClean="0"/>
              <a:t>10.01.2018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D4B4E5-EA40-4667-ABD9-26653AA19B4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495100-ED0C-4C35-B84E-66D83441CC3C}" type="datetimeFigureOut">
              <a:rPr lang="ru-RU" smtClean="0"/>
              <a:t>10.01.2018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D4B4E5-EA40-4667-ABD9-26653AA19B4A}"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9495100-ED0C-4C35-B84E-66D83441CC3C}" type="datetimeFigureOut">
              <a:rPr lang="ru-RU" smtClean="0"/>
              <a:t>10.01.2018</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1DD4B4E5-EA40-4667-ABD9-26653AA19B4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8640"/>
            <a:ext cx="7920880" cy="1342120"/>
          </a:xfrm>
        </p:spPr>
        <p:txBody>
          <a:bodyPr/>
          <a:lstStyle/>
          <a:p>
            <a:r>
              <a:rPr lang="ru-RU" sz="8000" b="1" dirty="0" smtClean="0">
                <a:solidFill>
                  <a:schemeClr val="accent3">
                    <a:lumMod val="50000"/>
                  </a:schemeClr>
                </a:solidFill>
              </a:rPr>
              <a:t> Хочу говорить</a:t>
            </a:r>
            <a:endParaRPr lang="ru-RU" sz="8000" b="1" dirty="0">
              <a:solidFill>
                <a:schemeClr val="accent3">
                  <a:lumMod val="50000"/>
                </a:schemeClr>
              </a:solidFill>
            </a:endParaRPr>
          </a:p>
        </p:txBody>
      </p:sp>
      <p:sp>
        <p:nvSpPr>
          <p:cNvPr id="3" name="Подзаголовок 2"/>
          <p:cNvSpPr>
            <a:spLocks noGrp="1"/>
          </p:cNvSpPr>
          <p:nvPr>
            <p:ph type="subTitle" idx="1"/>
          </p:nvPr>
        </p:nvSpPr>
        <p:spPr>
          <a:xfrm>
            <a:off x="941402" y="5517232"/>
            <a:ext cx="7117180" cy="1077444"/>
          </a:xfrm>
        </p:spPr>
        <p:txBody>
          <a:bodyPr/>
          <a:lstStyle/>
          <a:p>
            <a:r>
              <a:rPr lang="ru-RU" dirty="0" smtClean="0"/>
              <a:t>Учитель-логопед    Л.В. </a:t>
            </a:r>
            <a:r>
              <a:rPr lang="ru-RU" dirty="0" err="1" smtClean="0"/>
              <a:t>Засенко</a:t>
            </a:r>
            <a:endParaRPr lang="ru-RU" dirty="0" smtClean="0"/>
          </a:p>
          <a:p>
            <a:r>
              <a:rPr lang="ru-RU" dirty="0" smtClean="0"/>
              <a:t>Учитель-логопед    О.Г. Кузьмичёва </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628800"/>
            <a:ext cx="5305425" cy="301942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2969" y="1628800"/>
            <a:ext cx="2615455" cy="3019425"/>
          </a:xfrm>
          <a:prstGeom prst="rect">
            <a:avLst/>
          </a:prstGeom>
        </p:spPr>
      </p:pic>
    </p:spTree>
    <p:extLst>
      <p:ext uri="{BB962C8B-B14F-4D97-AF65-F5344CB8AC3E}">
        <p14:creationId xmlns:p14="http://schemas.microsoft.com/office/powerpoint/2010/main" val="303479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2086007"/>
            <a:ext cx="4572000" cy="2123658"/>
          </a:xfrm>
          <a:prstGeom prst="rect">
            <a:avLst/>
          </a:prstGeom>
        </p:spPr>
        <p:txBody>
          <a:bodyPr>
            <a:spAutoFit/>
          </a:bodyPr>
          <a:lstStyle/>
          <a:p>
            <a:pPr algn="ctr"/>
            <a:r>
              <a:rPr lang="ru-RU" sz="4400" b="1" i="1" dirty="0" smtClean="0">
                <a:solidFill>
                  <a:srgbClr val="002060"/>
                </a:solidFill>
                <a:latin typeface="Arial Narrow" pitchFamily="34" charset="0"/>
                <a:cs typeface="Arabic Typesetting" pitchFamily="66" charset="-78"/>
              </a:rPr>
              <a:t>Благодарим </a:t>
            </a:r>
          </a:p>
          <a:p>
            <a:pPr algn="ctr"/>
            <a:r>
              <a:rPr lang="ru-RU" sz="4400" b="1" i="1" dirty="0">
                <a:solidFill>
                  <a:srgbClr val="002060"/>
                </a:solidFill>
                <a:latin typeface="Arial Narrow" pitchFamily="34" charset="0"/>
                <a:cs typeface="Arabic Typesetting" pitchFamily="66" charset="-78"/>
              </a:rPr>
              <a:t>з</a:t>
            </a:r>
            <a:r>
              <a:rPr lang="ru-RU" sz="4400" b="1" i="1" dirty="0" smtClean="0">
                <a:solidFill>
                  <a:srgbClr val="002060"/>
                </a:solidFill>
                <a:latin typeface="Arial Narrow" pitchFamily="34" charset="0"/>
                <a:cs typeface="Arabic Typesetting" pitchFamily="66" charset="-78"/>
              </a:rPr>
              <a:t>а </a:t>
            </a:r>
          </a:p>
          <a:p>
            <a:pPr algn="ctr"/>
            <a:r>
              <a:rPr lang="ru-RU" sz="4400" b="1" i="1" dirty="0">
                <a:solidFill>
                  <a:srgbClr val="002060"/>
                </a:solidFill>
                <a:latin typeface="Arial Narrow" pitchFamily="34" charset="0"/>
                <a:cs typeface="Arabic Typesetting" pitchFamily="66" charset="-78"/>
              </a:rPr>
              <a:t>в</a:t>
            </a:r>
            <a:r>
              <a:rPr lang="ru-RU" sz="4400" b="1" i="1" dirty="0" smtClean="0">
                <a:solidFill>
                  <a:srgbClr val="002060"/>
                </a:solidFill>
                <a:latin typeface="Arial Narrow" pitchFamily="34" charset="0"/>
                <a:cs typeface="Arabic Typesetting" pitchFamily="66" charset="-78"/>
              </a:rPr>
              <a:t>нимание</a:t>
            </a:r>
            <a:endParaRPr lang="ru-RU" sz="4400" b="1" i="1" dirty="0">
              <a:solidFill>
                <a:srgbClr val="002060"/>
              </a:solidFill>
              <a:latin typeface="Arial Narrow" pitchFamily="34" charset="0"/>
              <a:cs typeface="Arabic Typesetting" pitchFamily="66" charset="-78"/>
            </a:endParaRPr>
          </a:p>
        </p:txBody>
      </p:sp>
    </p:spTree>
    <p:extLst>
      <p:ext uri="{BB962C8B-B14F-4D97-AF65-F5344CB8AC3E}">
        <p14:creationId xmlns:p14="http://schemas.microsoft.com/office/powerpoint/2010/main" val="239638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675724"/>
            <a:ext cx="7776864" cy="5705604"/>
          </a:xfrm>
        </p:spPr>
        <p:txBody>
          <a:bodyPr/>
          <a:lstStyle/>
          <a:p>
            <a:pPr algn="just"/>
            <a:r>
              <a:rPr lang="ru-RU" sz="2400" dirty="0" smtClean="0"/>
              <a:t/>
            </a:r>
            <a:br>
              <a:rPr lang="ru-RU" sz="2400" dirty="0" smtClean="0"/>
            </a:br>
            <a:r>
              <a:rPr lang="ru-RU" sz="2400" dirty="0" smtClean="0"/>
              <a:t>Наш </a:t>
            </a:r>
            <a:r>
              <a:rPr lang="ru-RU" sz="2400" dirty="0"/>
              <a:t>проект рассчитан на </a:t>
            </a:r>
            <a:r>
              <a:rPr lang="ru-RU" sz="2400" dirty="0" smtClean="0"/>
              <a:t>детей </a:t>
            </a:r>
            <a:r>
              <a:rPr lang="ru-RU" sz="2400" dirty="0"/>
              <a:t>– инвалидов</a:t>
            </a:r>
            <a:r>
              <a:rPr lang="ru-RU" sz="2400" dirty="0" smtClean="0"/>
              <a:t>, </a:t>
            </a:r>
            <a:br>
              <a:rPr lang="ru-RU" sz="2400" dirty="0" smtClean="0"/>
            </a:br>
            <a:r>
              <a:rPr lang="ru-RU" sz="2400" dirty="0" smtClean="0"/>
              <a:t>с </a:t>
            </a:r>
            <a:r>
              <a:rPr lang="ru-RU" sz="2400" dirty="0"/>
              <a:t>проблемами в  овладении звучащей речью</a:t>
            </a:r>
            <a:r>
              <a:rPr lang="ru-RU" sz="2400" dirty="0" smtClean="0"/>
              <a:t>.</a:t>
            </a:r>
            <a:br>
              <a:rPr lang="ru-RU" sz="2400" dirty="0" smtClean="0"/>
            </a:br>
            <a:r>
              <a:rPr lang="ru-RU" sz="2400" dirty="0"/>
              <a:t/>
            </a:r>
            <a:br>
              <a:rPr lang="ru-RU" sz="2400" dirty="0"/>
            </a:br>
            <a:r>
              <a:rPr lang="ru-RU" sz="1800" dirty="0" smtClean="0"/>
              <a:t>Специализируясь </a:t>
            </a:r>
            <a:r>
              <a:rPr lang="ru-RU" sz="1800" dirty="0"/>
              <a:t>на </a:t>
            </a:r>
            <a:r>
              <a:rPr lang="ru-RU" sz="1800" dirty="0" err="1"/>
              <a:t>безречевых</a:t>
            </a:r>
            <a:r>
              <a:rPr lang="ru-RU" sz="1800" dirty="0"/>
              <a:t> детях с ограниченными возможностями здоровья, мы столкнулись с тем, что дети, психологически готовые к общению, не способны быстро овладеть звучащей речью. Для растормаживания и запуска речевых процессов необходимо было создать дополнительные средства общения (жесты, символы), специально адаптированные для детей с мыслительными и двигательными проблемами. Поэтому, взяв за основу русский жестовый язык, мы максимально упростили жесты, придумали узнаваемые символы, и, таким образом, создали Словарь для неговорящих детей. Благодаря этому словарю, ребёнок во время  воспроизведения жеста и, опираясь на изображение символа, вспоминает слово, быстрее запоминает его и произносит. Если сначала ребенок опирается на жест и «держится» как за «спасительную соломинку», то впоследствии слово и жест становятся равноправными и постепенно жест уходит. А ребенок начинает говорить.</a:t>
            </a:r>
            <a:br>
              <a:rPr lang="ru-RU" sz="1800" dirty="0"/>
            </a:br>
            <a:endParaRPr lang="ru-RU" sz="1800" dirty="0"/>
          </a:p>
        </p:txBody>
      </p:sp>
    </p:spTree>
    <p:extLst>
      <p:ext uri="{BB962C8B-B14F-4D97-AF65-F5344CB8AC3E}">
        <p14:creationId xmlns:p14="http://schemas.microsoft.com/office/powerpoint/2010/main" val="173798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dirty="0" smtClean="0"/>
              <a:t>    Цель проекта</a:t>
            </a:r>
            <a:endParaRPr lang="ru-RU" sz="6000" dirty="0"/>
          </a:p>
        </p:txBody>
      </p:sp>
      <p:sp>
        <p:nvSpPr>
          <p:cNvPr id="4" name="Прямоугольник 3"/>
          <p:cNvSpPr/>
          <p:nvPr/>
        </p:nvSpPr>
        <p:spPr>
          <a:xfrm>
            <a:off x="179512" y="1700808"/>
            <a:ext cx="8712968" cy="1569660"/>
          </a:xfrm>
          <a:prstGeom prst="rect">
            <a:avLst/>
          </a:prstGeom>
        </p:spPr>
        <p:txBody>
          <a:bodyPr wrap="square">
            <a:spAutoFit/>
          </a:bodyPr>
          <a:lstStyle/>
          <a:p>
            <a:r>
              <a:rPr lang="ru-RU" sz="2400" dirty="0"/>
              <a:t>Помочь безречевым детям выражать свои эмоции и мысли через звучащую речь, опираясь на символ и жест. Сделать жизнь семьи «неговорящего» ребенка легче, ярче и полноценнее.</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270468"/>
            <a:ext cx="4762500" cy="3409950"/>
          </a:xfrm>
          <a:prstGeom prst="rect">
            <a:avLst/>
          </a:prstGeom>
        </p:spPr>
      </p:pic>
    </p:spTree>
    <p:extLst>
      <p:ext uri="{BB962C8B-B14F-4D97-AF65-F5344CB8AC3E}">
        <p14:creationId xmlns:p14="http://schemas.microsoft.com/office/powerpoint/2010/main" val="241566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2113" y="188640"/>
            <a:ext cx="7125113" cy="924475"/>
          </a:xfrm>
        </p:spPr>
        <p:txBody>
          <a:bodyPr/>
          <a:lstStyle/>
          <a:p>
            <a:r>
              <a:rPr lang="ru-RU" sz="6000" dirty="0" smtClean="0"/>
              <a:t>   Задачи проекта</a:t>
            </a:r>
            <a:endParaRPr lang="ru-RU" sz="6000" dirty="0"/>
          </a:p>
        </p:txBody>
      </p:sp>
      <p:sp>
        <p:nvSpPr>
          <p:cNvPr id="4" name="Прямоугольник 3"/>
          <p:cNvSpPr/>
          <p:nvPr/>
        </p:nvSpPr>
        <p:spPr>
          <a:xfrm>
            <a:off x="242112" y="1340768"/>
            <a:ext cx="8640960" cy="5509200"/>
          </a:xfrm>
          <a:prstGeom prst="rect">
            <a:avLst/>
          </a:prstGeom>
        </p:spPr>
        <p:txBody>
          <a:bodyPr wrap="square">
            <a:spAutoFit/>
          </a:bodyPr>
          <a:lstStyle/>
          <a:p>
            <a:pPr marL="342900" indent="-342900">
              <a:buAutoNum type="arabicPeriod"/>
            </a:pPr>
            <a:r>
              <a:rPr lang="ru-RU" sz="1600" dirty="0" smtClean="0"/>
              <a:t>Дать </a:t>
            </a:r>
            <a:r>
              <a:rPr lang="ru-RU" sz="1600" dirty="0"/>
              <a:t>безречевому ребенку уверенность в том, что он тоже может </a:t>
            </a:r>
            <a:r>
              <a:rPr lang="ru-RU" sz="1600" dirty="0" smtClean="0"/>
              <a:t>общаться </a:t>
            </a:r>
            <a:r>
              <a:rPr lang="ru-RU" sz="1600" dirty="0"/>
              <a:t>и его будут </a:t>
            </a:r>
            <a:r>
              <a:rPr lang="ru-RU" sz="1600" dirty="0" smtClean="0"/>
              <a:t>понимать.</a:t>
            </a:r>
          </a:p>
          <a:p>
            <a:pPr marL="342900" indent="-342900">
              <a:buAutoNum type="arabicPeriod"/>
            </a:pPr>
            <a:endParaRPr lang="ru-RU" sz="1600" dirty="0" smtClean="0"/>
          </a:p>
          <a:p>
            <a:pPr marL="342900" indent="-342900">
              <a:buAutoNum type="arabicPeriod"/>
            </a:pPr>
            <a:r>
              <a:rPr lang="ru-RU" sz="1600" dirty="0" smtClean="0"/>
              <a:t>Способствовать </a:t>
            </a:r>
            <a:r>
              <a:rPr lang="ru-RU" sz="1600" dirty="0"/>
              <a:t>лучшей социализации безречевого ребенка благодаря созданному Словарю для неговорящих детей. </a:t>
            </a:r>
            <a:endParaRPr lang="ru-RU" sz="1600" dirty="0" smtClean="0"/>
          </a:p>
          <a:p>
            <a:pPr marL="342900" indent="-342900">
              <a:buAutoNum type="arabicPeriod"/>
            </a:pPr>
            <a:endParaRPr lang="ru-RU" sz="1600" dirty="0"/>
          </a:p>
          <a:p>
            <a:pPr marL="342900" indent="-342900">
              <a:buAutoNum type="arabicPeriod" startAt="3"/>
            </a:pPr>
            <a:r>
              <a:rPr lang="ru-RU" sz="1600" dirty="0" smtClean="0"/>
              <a:t>Улучшать </a:t>
            </a:r>
            <a:r>
              <a:rPr lang="ru-RU" sz="1600" dirty="0"/>
              <a:t>взаимопонимание между детьми и </a:t>
            </a:r>
            <a:r>
              <a:rPr lang="ru-RU" sz="1600" dirty="0" smtClean="0"/>
              <a:t>взрослыми. </a:t>
            </a:r>
          </a:p>
          <a:p>
            <a:pPr marL="342900" indent="-342900">
              <a:buAutoNum type="arabicPeriod" startAt="3"/>
            </a:pPr>
            <a:r>
              <a:rPr lang="ru-RU" sz="1600" dirty="0" smtClean="0"/>
              <a:t>Увеличивать </a:t>
            </a:r>
            <a:r>
              <a:rPr lang="ru-RU" sz="1600" dirty="0"/>
              <a:t>словарный запас безречевого ребенка. </a:t>
            </a:r>
            <a:endParaRPr lang="ru-RU" sz="1600" dirty="0" smtClean="0"/>
          </a:p>
          <a:p>
            <a:pPr marL="342900" indent="-342900">
              <a:buAutoNum type="arabicPeriod" startAt="3"/>
            </a:pPr>
            <a:endParaRPr lang="ru-RU" sz="1600" dirty="0"/>
          </a:p>
          <a:p>
            <a:pPr marL="342900" indent="-342900">
              <a:buAutoNum type="arabicPeriod" startAt="3"/>
            </a:pPr>
            <a:r>
              <a:rPr lang="ru-RU" sz="1600" dirty="0" smtClean="0"/>
              <a:t> </a:t>
            </a:r>
            <a:r>
              <a:rPr lang="ru-RU" sz="1600" dirty="0"/>
              <a:t>Соблюдая интересы безречевого ребенка, стимулировать окружающих общаться на понятном и доступном ему языке. </a:t>
            </a:r>
            <a:endParaRPr lang="ru-RU" sz="1600" dirty="0" smtClean="0"/>
          </a:p>
          <a:p>
            <a:pPr marL="342900" indent="-342900">
              <a:buAutoNum type="arabicPeriod" startAt="3"/>
            </a:pPr>
            <a:endParaRPr lang="ru-RU" sz="1600" dirty="0"/>
          </a:p>
          <a:p>
            <a:pPr marL="342900" indent="-342900">
              <a:buAutoNum type="arabicPeriod" startAt="3"/>
            </a:pPr>
            <a:r>
              <a:rPr lang="ru-RU" sz="1600" dirty="0" smtClean="0"/>
              <a:t> </a:t>
            </a:r>
            <a:r>
              <a:rPr lang="ru-RU" sz="1600" dirty="0"/>
              <a:t>Уменьшать количество детей «выключенных» из социального общения. </a:t>
            </a:r>
            <a:endParaRPr lang="ru-RU" sz="1600" dirty="0" smtClean="0"/>
          </a:p>
          <a:p>
            <a:pPr marL="342900" indent="-342900">
              <a:buAutoNum type="arabicPeriod" startAt="3"/>
            </a:pPr>
            <a:endParaRPr lang="ru-RU" sz="1600" dirty="0"/>
          </a:p>
          <a:p>
            <a:pPr marL="342900" indent="-342900">
              <a:buAutoNum type="arabicPeriod" startAt="3"/>
            </a:pPr>
            <a:r>
              <a:rPr lang="ru-RU" sz="1600" dirty="0" smtClean="0"/>
              <a:t> </a:t>
            </a:r>
            <a:r>
              <a:rPr lang="ru-RU" sz="1600" dirty="0"/>
              <a:t>Через совершение принудительных движений способствовать стимуляции двигательных и речевых центров головного мозга, развивать межполушарное взаимодействие. </a:t>
            </a:r>
            <a:endParaRPr lang="ru-RU" sz="1600" dirty="0" smtClean="0"/>
          </a:p>
          <a:p>
            <a:pPr marL="342900" indent="-342900">
              <a:buAutoNum type="arabicPeriod" startAt="3"/>
            </a:pPr>
            <a:endParaRPr lang="ru-RU" sz="1600" dirty="0"/>
          </a:p>
          <a:p>
            <a:pPr marL="342900" indent="-342900">
              <a:buAutoNum type="arabicPeriod" startAt="3"/>
            </a:pPr>
            <a:r>
              <a:rPr lang="ru-RU" sz="1600" dirty="0" smtClean="0"/>
              <a:t> </a:t>
            </a:r>
            <a:r>
              <a:rPr lang="ru-RU" sz="1600" dirty="0"/>
              <a:t>Преодолевать агрессивное поведение </a:t>
            </a:r>
            <a:r>
              <a:rPr lang="ru-RU" sz="1600" dirty="0" err="1"/>
              <a:t>безречевых</a:t>
            </a:r>
            <a:r>
              <a:rPr lang="ru-RU" sz="1600" dirty="0"/>
              <a:t> детей, возникающее из-за непонимания окружающих, невозможности высказаться. </a:t>
            </a:r>
            <a:endParaRPr lang="ru-RU" sz="1600" dirty="0" smtClean="0"/>
          </a:p>
          <a:p>
            <a:pPr marL="342900" indent="-342900">
              <a:buAutoNum type="arabicPeriod" startAt="3"/>
            </a:pPr>
            <a:endParaRPr lang="ru-RU" sz="1600" dirty="0"/>
          </a:p>
          <a:p>
            <a:pPr marL="342900" indent="-342900">
              <a:buAutoNum type="arabicPeriod" startAt="3"/>
            </a:pPr>
            <a:r>
              <a:rPr lang="ru-RU" sz="1600" dirty="0" smtClean="0"/>
              <a:t> </a:t>
            </a:r>
            <a:r>
              <a:rPr lang="ru-RU" sz="1600" dirty="0"/>
              <a:t>Пропагандировать данный Словарь среди педагогического сообщества. </a:t>
            </a:r>
          </a:p>
        </p:txBody>
      </p:sp>
    </p:spTree>
    <p:extLst>
      <p:ext uri="{BB962C8B-B14F-4D97-AF65-F5344CB8AC3E}">
        <p14:creationId xmlns:p14="http://schemas.microsoft.com/office/powerpoint/2010/main" val="325189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t>Социальная значимость</a:t>
            </a:r>
            <a:endParaRPr lang="ru-RU" sz="4400" dirty="0"/>
          </a:p>
        </p:txBody>
      </p:sp>
      <p:sp>
        <p:nvSpPr>
          <p:cNvPr id="4" name="Прямоугольник 3"/>
          <p:cNvSpPr/>
          <p:nvPr/>
        </p:nvSpPr>
        <p:spPr>
          <a:xfrm>
            <a:off x="521799" y="1556792"/>
            <a:ext cx="8208912" cy="5124480"/>
          </a:xfrm>
          <a:prstGeom prst="rect">
            <a:avLst/>
          </a:prstGeom>
        </p:spPr>
        <p:txBody>
          <a:bodyPr wrap="square">
            <a:spAutoFit/>
          </a:bodyPr>
          <a:lstStyle/>
          <a:p>
            <a:pPr algn="just">
              <a:lnSpc>
                <a:spcPct val="150000"/>
              </a:lnSpc>
            </a:pPr>
            <a:r>
              <a:rPr lang="ru-RU" sz="2000" dirty="0" smtClean="0"/>
              <a:t>   </a:t>
            </a:r>
            <a:r>
              <a:rPr lang="ru-RU" dirty="0" smtClean="0"/>
              <a:t>Формирование </a:t>
            </a:r>
            <a:r>
              <a:rPr lang="ru-RU" dirty="0"/>
              <a:t>речи –очень длительный процесс, а наш Словарь дает возможность безречевому ребенку заговорить сразу – здесь и сейчас. И взрослым, и детям доставляет огромную радость взаимопонимание. Ведь дети начинают лучше понимать взрослых, когда те подкрепляют / уточняют / свою речь жестами. Взрослые также лучше понимают своих детей, когда те, не всегда понятно озвучивая слово, обозначают его жестом. Опираясь на жесты и символы, безречевой ребёнок может произносить не только отдельные слова, но и фразы, простые предложения. 16 детей благодаря этому Словарю научились запоминать и произносить слова, формировать фразы и простые предложения, обходясь уже без жестов. </a:t>
            </a:r>
          </a:p>
        </p:txBody>
      </p:sp>
    </p:spTree>
    <p:extLst>
      <p:ext uri="{BB962C8B-B14F-4D97-AF65-F5344CB8AC3E}">
        <p14:creationId xmlns:p14="http://schemas.microsoft.com/office/powerpoint/2010/main" val="321005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352928" cy="923330"/>
          </a:xfrm>
          <a:prstGeom prst="rect">
            <a:avLst/>
          </a:prstGeom>
        </p:spPr>
        <p:txBody>
          <a:bodyPr wrap="square">
            <a:spAutoFit/>
          </a:bodyPr>
          <a:lstStyle/>
          <a:p>
            <a:pPr algn="ctr">
              <a:lnSpc>
                <a:spcPct val="150000"/>
              </a:lnSpc>
            </a:pPr>
            <a:r>
              <a:rPr lang="ru-RU" dirty="0"/>
              <a:t>Для полноценного общения обучены более 50ти родителей и взаимодействующих специалистов. </a:t>
            </a:r>
          </a:p>
        </p:txBody>
      </p:sp>
      <p:pic>
        <p:nvPicPr>
          <p:cNvPr id="3074" name="Picture 2" descr="C:\Users\DIMA\Desktop\документы\сурдо\Безымянный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480" y="1436463"/>
            <a:ext cx="8629040" cy="486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0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DIMA\Desktop\документы\сурдо\Безымянный.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532689"/>
            <a:ext cx="5947508" cy="41437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DIMA\Desktop\документы\сурдо\IMG_18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2" y="404664"/>
            <a:ext cx="3300301"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95936" y="831213"/>
            <a:ext cx="4836605" cy="1200329"/>
          </a:xfrm>
          <a:prstGeom prst="rect">
            <a:avLst/>
          </a:prstGeom>
        </p:spPr>
        <p:txBody>
          <a:bodyPr wrap="square">
            <a:spAutoFit/>
          </a:bodyPr>
          <a:lstStyle/>
          <a:p>
            <a:pPr algn="ctr"/>
            <a:r>
              <a:rPr lang="ru-RU" sz="2400" b="1" dirty="0"/>
              <a:t>Словарь </a:t>
            </a:r>
            <a:endParaRPr lang="ru-RU" sz="2400" b="1" dirty="0" smtClean="0"/>
          </a:p>
          <a:p>
            <a:pPr algn="ctr"/>
            <a:r>
              <a:rPr lang="ru-RU" sz="2400" b="1" dirty="0" smtClean="0"/>
              <a:t>для </a:t>
            </a:r>
          </a:p>
          <a:p>
            <a:pPr algn="ctr"/>
            <a:r>
              <a:rPr lang="ru-RU" sz="2400" b="1" dirty="0" smtClean="0"/>
              <a:t>неговорящих </a:t>
            </a:r>
            <a:r>
              <a:rPr lang="ru-RU" sz="2400" b="1" dirty="0"/>
              <a:t>детей</a:t>
            </a:r>
          </a:p>
        </p:txBody>
      </p:sp>
      <p:sp>
        <p:nvSpPr>
          <p:cNvPr id="5" name="Прямоугольник 4"/>
          <p:cNvSpPr/>
          <p:nvPr/>
        </p:nvSpPr>
        <p:spPr>
          <a:xfrm>
            <a:off x="179512" y="3717032"/>
            <a:ext cx="2736304" cy="1477328"/>
          </a:xfrm>
          <a:prstGeom prst="rect">
            <a:avLst/>
          </a:prstGeom>
        </p:spPr>
        <p:txBody>
          <a:bodyPr wrap="square">
            <a:spAutoFit/>
          </a:bodyPr>
          <a:lstStyle/>
          <a:p>
            <a:pPr algn="ctr"/>
            <a:r>
              <a:rPr lang="ru-RU" b="1" dirty="0"/>
              <a:t>На основе упрощенного жестового словаря создана </a:t>
            </a:r>
            <a:endParaRPr lang="ru-RU" b="1" dirty="0" smtClean="0"/>
          </a:p>
          <a:p>
            <a:pPr algn="ctr"/>
            <a:r>
              <a:rPr lang="ru-RU" b="1" dirty="0" smtClean="0"/>
              <a:t>«</a:t>
            </a:r>
            <a:r>
              <a:rPr lang="ru-RU" b="1" dirty="0"/>
              <a:t>Сказка о репке»</a:t>
            </a:r>
          </a:p>
        </p:txBody>
      </p:sp>
    </p:spTree>
    <p:extLst>
      <p:ext uri="{BB962C8B-B14F-4D97-AF65-F5344CB8AC3E}">
        <p14:creationId xmlns:p14="http://schemas.microsoft.com/office/powerpoint/2010/main" val="30485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675724"/>
            <a:ext cx="7125113" cy="5129540"/>
          </a:xfrm>
        </p:spPr>
        <p:txBody>
          <a:bodyPr/>
          <a:lstStyle/>
          <a:p>
            <a:r>
              <a:rPr lang="ru-RU" dirty="0" smtClean="0"/>
              <a:t>Принцип построения материала:</a:t>
            </a:r>
            <a:br>
              <a:rPr lang="ru-RU" dirty="0" smtClean="0"/>
            </a:br>
            <a:r>
              <a:rPr lang="ru-RU" dirty="0" smtClean="0"/>
              <a:t/>
            </a:r>
            <a:br>
              <a:rPr lang="ru-RU" dirty="0" smtClean="0"/>
            </a:br>
            <a:r>
              <a:rPr lang="ru-RU" dirty="0" smtClean="0"/>
              <a:t>- реалистичная картинка с минимумом дополнительных объектов, фона, деталей</a:t>
            </a:r>
            <a:br>
              <a:rPr lang="ru-RU" dirty="0" smtClean="0"/>
            </a:br>
            <a:r>
              <a:rPr lang="ru-RU" dirty="0" smtClean="0"/>
              <a:t>-  жестовое обозначение слова</a:t>
            </a:r>
            <a:br>
              <a:rPr lang="ru-RU" dirty="0" smtClean="0"/>
            </a:br>
            <a:r>
              <a:rPr lang="ru-RU" dirty="0" smtClean="0"/>
              <a:t>- символьное обозначение (уход от конкретики)</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79482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765175"/>
            <a:ext cx="8820150" cy="5705475"/>
          </a:xfrm>
        </p:spPr>
        <p:txBody>
          <a:bodyPr numCol="2"/>
          <a:lstStyle/>
          <a:p>
            <a:r>
              <a:rPr lang="ru-RU" sz="1800" b="1" dirty="0" smtClean="0"/>
              <a:t>       В </a:t>
            </a:r>
            <a:r>
              <a:rPr lang="ru-RU" sz="1800" b="1" dirty="0"/>
              <a:t>разработанном словаре </a:t>
            </a:r>
            <a:r>
              <a:rPr lang="ru-RU" sz="1800" b="1" dirty="0" smtClean="0"/>
              <a:t>представ</a:t>
            </a:r>
            <a:br>
              <a:rPr lang="ru-RU" sz="1800" b="1" dirty="0" smtClean="0"/>
            </a:br>
            <a:r>
              <a:rPr lang="ru-RU" sz="1800" b="1" dirty="0"/>
              <a:t> </a:t>
            </a:r>
            <a:r>
              <a:rPr lang="ru-RU" sz="1800" b="1" dirty="0" smtClean="0"/>
              <a:t>          предметного, предикативного и    </a:t>
            </a:r>
            <a:br>
              <a:rPr lang="ru-RU" sz="1800" b="1" dirty="0" smtClean="0"/>
            </a:br>
            <a:r>
              <a:rPr lang="ru-RU" sz="1800" b="1" dirty="0"/>
              <a:t> </a:t>
            </a:r>
            <a:r>
              <a:rPr lang="ru-RU" sz="1800" b="1" dirty="0" smtClean="0"/>
              <a:t>                                                            темам</a:t>
            </a:r>
            <a:r>
              <a:rPr lang="ru-RU" sz="1800" b="1" dirty="0"/>
              <a:t>:</a:t>
            </a: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«Семья</a:t>
            </a:r>
            <a:r>
              <a:rPr lang="ru-RU" sz="1400" dirty="0"/>
              <a:t>» </a:t>
            </a:r>
            <a:br>
              <a:rPr lang="ru-RU" sz="1400" dirty="0"/>
            </a:br>
            <a:r>
              <a:rPr lang="ru-RU" sz="1400" dirty="0"/>
              <a:t> </a:t>
            </a:r>
            <a:r>
              <a:rPr lang="ru-RU" sz="1400" dirty="0" smtClean="0"/>
              <a:t>                                       «</a:t>
            </a:r>
            <a:r>
              <a:rPr lang="ru-RU" sz="1400" dirty="0"/>
              <a:t>Игрушки»</a:t>
            </a:r>
            <a:br>
              <a:rPr lang="ru-RU" sz="1400" dirty="0"/>
            </a:br>
            <a:r>
              <a:rPr lang="ru-RU" sz="1400" dirty="0" smtClean="0"/>
              <a:t>                                        «</a:t>
            </a:r>
            <a:r>
              <a:rPr lang="ru-RU" sz="1400" dirty="0"/>
              <a:t>Части тела и лица»     </a:t>
            </a:r>
            <a:br>
              <a:rPr lang="ru-RU" sz="1400" dirty="0"/>
            </a:br>
            <a:r>
              <a:rPr lang="ru-RU" sz="1400" dirty="0" smtClean="0"/>
              <a:t>                                        «Туалет</a:t>
            </a:r>
            <a:r>
              <a:rPr lang="ru-RU" sz="1400" dirty="0"/>
              <a:t>. </a:t>
            </a:r>
            <a:r>
              <a:rPr lang="ru-RU" sz="1400" dirty="0" smtClean="0"/>
              <a:t>Принадлежности» </a:t>
            </a:r>
            <a:r>
              <a:rPr lang="ru-RU" sz="1400" dirty="0"/>
              <a:t/>
            </a:r>
            <a:br>
              <a:rPr lang="ru-RU" sz="1400" dirty="0"/>
            </a:br>
            <a:r>
              <a:rPr lang="ru-RU" sz="1400" dirty="0" smtClean="0"/>
              <a:t>                                        «</a:t>
            </a:r>
            <a:r>
              <a:rPr lang="ru-RU" sz="1400" dirty="0"/>
              <a:t>Фрукты» </a:t>
            </a:r>
            <a:br>
              <a:rPr lang="ru-RU" sz="1400" dirty="0"/>
            </a:br>
            <a:r>
              <a:rPr lang="ru-RU" sz="1400" dirty="0" smtClean="0"/>
              <a:t>                                        «</a:t>
            </a:r>
            <a:r>
              <a:rPr lang="ru-RU" sz="1400" dirty="0"/>
              <a:t>Овощи»  </a:t>
            </a:r>
            <a:br>
              <a:rPr lang="ru-RU" sz="1400" dirty="0"/>
            </a:br>
            <a:r>
              <a:rPr lang="ru-RU" sz="1400" dirty="0" smtClean="0"/>
              <a:t>                                        «</a:t>
            </a:r>
            <a:r>
              <a:rPr lang="ru-RU" sz="1400" dirty="0"/>
              <a:t>Осень: сад-огород» </a:t>
            </a:r>
            <a:br>
              <a:rPr lang="ru-RU" sz="1400" dirty="0"/>
            </a:br>
            <a:r>
              <a:rPr lang="ru-RU" sz="1400" dirty="0" smtClean="0"/>
              <a:t>                                        «</a:t>
            </a:r>
            <a:r>
              <a:rPr lang="ru-RU" sz="1400" dirty="0"/>
              <a:t>Ягоды»</a:t>
            </a:r>
            <a:br>
              <a:rPr lang="ru-RU" sz="1400" dirty="0"/>
            </a:br>
            <a:r>
              <a:rPr lang="ru-RU" sz="1400" dirty="0" smtClean="0"/>
              <a:t>                                        «</a:t>
            </a:r>
            <a:r>
              <a:rPr lang="ru-RU" sz="1400" dirty="0"/>
              <a:t>Деревья»</a:t>
            </a:r>
            <a:br>
              <a:rPr lang="ru-RU" sz="1400" dirty="0"/>
            </a:br>
            <a:r>
              <a:rPr lang="ru-RU" sz="1400" dirty="0" smtClean="0"/>
              <a:t>                                        «</a:t>
            </a:r>
            <a:r>
              <a:rPr lang="ru-RU" sz="1400" dirty="0"/>
              <a:t>Одежда»  </a:t>
            </a:r>
            <a:br>
              <a:rPr lang="ru-RU" sz="1400" dirty="0"/>
            </a:br>
            <a:r>
              <a:rPr lang="ru-RU" sz="1400" dirty="0" smtClean="0"/>
              <a:t>                                        «</a:t>
            </a:r>
            <a:r>
              <a:rPr lang="ru-RU" sz="1400" dirty="0"/>
              <a:t>Головные уборы»  </a:t>
            </a:r>
            <a:br>
              <a:rPr lang="ru-RU" sz="1400" dirty="0"/>
            </a:br>
            <a:r>
              <a:rPr lang="ru-RU" sz="1400" dirty="0" smtClean="0"/>
              <a:t>                                        «</a:t>
            </a:r>
            <a:r>
              <a:rPr lang="ru-RU" sz="1400" dirty="0"/>
              <a:t>Обувь» </a:t>
            </a:r>
            <a:br>
              <a:rPr lang="ru-RU" sz="1400" dirty="0"/>
            </a:br>
            <a:r>
              <a:rPr lang="ru-RU" sz="1400" dirty="0" smtClean="0"/>
              <a:t>                                        «</a:t>
            </a:r>
            <a:r>
              <a:rPr lang="ru-RU" sz="1400" dirty="0"/>
              <a:t>Зима» </a:t>
            </a:r>
            <a:br>
              <a:rPr lang="ru-RU" sz="1400" dirty="0"/>
            </a:br>
            <a:r>
              <a:rPr lang="ru-RU" sz="1400" dirty="0" smtClean="0"/>
              <a:t>                                        «</a:t>
            </a:r>
            <a:r>
              <a:rPr lang="ru-RU" sz="1400" dirty="0"/>
              <a:t>Мебель»</a:t>
            </a:r>
            <a:br>
              <a:rPr lang="ru-RU" sz="1400" dirty="0"/>
            </a:br>
            <a:r>
              <a:rPr lang="ru-RU" sz="1400" dirty="0" smtClean="0"/>
              <a:t>                                        «</a:t>
            </a:r>
            <a:r>
              <a:rPr lang="ru-RU" sz="1400" dirty="0"/>
              <a:t>Зимние забавы</a:t>
            </a:r>
            <a:r>
              <a:rPr lang="ru-RU" sz="1400" dirty="0" smtClean="0"/>
              <a:t>»</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800" b="1" dirty="0" smtClean="0"/>
              <a:t>лен </a:t>
            </a:r>
            <a:r>
              <a:rPr lang="ru-RU" sz="1400" dirty="0" smtClean="0"/>
              <a:t> </a:t>
            </a:r>
            <a:r>
              <a:rPr lang="ru-RU" sz="1800" b="1" dirty="0" smtClean="0"/>
              <a:t>материал </a:t>
            </a:r>
            <a:r>
              <a:rPr lang="ru-RU" sz="1800" b="1" dirty="0"/>
              <a:t>по формированию </a:t>
            </a:r>
            <a:r>
              <a:rPr lang="ru-RU" sz="1400" dirty="0" smtClean="0"/>
              <a:t/>
            </a:r>
            <a:br>
              <a:rPr lang="ru-RU" sz="1400" dirty="0" smtClean="0"/>
            </a:br>
            <a:r>
              <a:rPr lang="ru-RU" sz="1800" b="1" dirty="0"/>
              <a:t>глагольного словаря по лексическим </a:t>
            </a: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a:t>
            </a:r>
            <a:r>
              <a:rPr lang="ru-RU" sz="1400" dirty="0"/>
              <a:t>Продукты питания»</a:t>
            </a:r>
            <a:br>
              <a:rPr lang="ru-RU" sz="1400" dirty="0"/>
            </a:br>
            <a:r>
              <a:rPr lang="ru-RU" sz="1400" dirty="0"/>
              <a:t>«Посуда»</a:t>
            </a:r>
            <a:br>
              <a:rPr lang="ru-RU" sz="1400" dirty="0"/>
            </a:br>
            <a:r>
              <a:rPr lang="ru-RU" sz="1400" dirty="0"/>
              <a:t>«Домашние птицы»</a:t>
            </a:r>
            <a:br>
              <a:rPr lang="ru-RU" sz="1400" dirty="0"/>
            </a:br>
            <a:r>
              <a:rPr lang="ru-RU" sz="1400" dirty="0"/>
              <a:t>«Домашние животные»</a:t>
            </a:r>
            <a:br>
              <a:rPr lang="ru-RU" sz="1400" dirty="0"/>
            </a:br>
            <a:r>
              <a:rPr lang="ru-RU" sz="1400" dirty="0"/>
              <a:t>«Дикие птицы»</a:t>
            </a:r>
            <a:br>
              <a:rPr lang="ru-RU" sz="1400" dirty="0"/>
            </a:br>
            <a:r>
              <a:rPr lang="ru-RU" sz="1400" dirty="0"/>
              <a:t>«Дикие животные»</a:t>
            </a:r>
            <a:br>
              <a:rPr lang="ru-RU" sz="1400" dirty="0"/>
            </a:br>
            <a:r>
              <a:rPr lang="ru-RU" sz="1400" dirty="0" smtClean="0"/>
              <a:t>«</a:t>
            </a:r>
            <a:r>
              <a:rPr lang="ru-RU" sz="1400" dirty="0"/>
              <a:t>Профессии»</a:t>
            </a:r>
            <a:br>
              <a:rPr lang="ru-RU" sz="1400" dirty="0"/>
            </a:br>
            <a:r>
              <a:rPr lang="ru-RU" sz="1400" dirty="0"/>
              <a:t>«Инструменты»</a:t>
            </a:r>
            <a:br>
              <a:rPr lang="ru-RU" sz="1400" dirty="0"/>
            </a:br>
            <a:r>
              <a:rPr lang="ru-RU" sz="1400" dirty="0"/>
              <a:t>«Школьные принадлежности»</a:t>
            </a:r>
            <a:br>
              <a:rPr lang="ru-RU" sz="1400" dirty="0"/>
            </a:br>
            <a:r>
              <a:rPr lang="ru-RU" sz="1400" dirty="0"/>
              <a:t>«Весна»</a:t>
            </a:r>
            <a:br>
              <a:rPr lang="ru-RU" sz="1400" dirty="0"/>
            </a:br>
            <a:r>
              <a:rPr lang="ru-RU" sz="1400" dirty="0"/>
              <a:t>«Транспорт»</a:t>
            </a:r>
            <a:br>
              <a:rPr lang="ru-RU" sz="1400" dirty="0"/>
            </a:br>
            <a:r>
              <a:rPr lang="ru-RU" sz="1400" dirty="0"/>
              <a:t>«Транспорт» (воздушный)</a:t>
            </a:r>
            <a:br>
              <a:rPr lang="ru-RU" sz="1400" dirty="0"/>
            </a:br>
            <a:r>
              <a:rPr lang="ru-RU" sz="1400" dirty="0"/>
              <a:t>«Цветы»</a:t>
            </a:r>
            <a:br>
              <a:rPr lang="ru-RU" sz="1400" dirty="0"/>
            </a:br>
            <a:r>
              <a:rPr lang="ru-RU" sz="1400" dirty="0"/>
              <a:t>«Насекомые»</a:t>
            </a:r>
            <a:br>
              <a:rPr lang="ru-RU" sz="1400" dirty="0"/>
            </a:br>
            <a:r>
              <a:rPr lang="ru-RU" sz="1400" dirty="0"/>
              <a:t>«Лето</a:t>
            </a:r>
            <a:r>
              <a:rPr lang="ru-RU" sz="1400" dirty="0" smtClean="0"/>
              <a:t>»</a:t>
            </a:r>
            <a:endParaRPr lang="ru-RU" sz="1400" dirty="0"/>
          </a:p>
        </p:txBody>
      </p:sp>
    </p:spTree>
    <p:extLst>
      <p:ext uri="{BB962C8B-B14F-4D97-AF65-F5344CB8AC3E}">
        <p14:creationId xmlns:p14="http://schemas.microsoft.com/office/powerpoint/2010/main" val="3015354085"/>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198</TotalTime>
  <Words>230</Words>
  <Application>Microsoft Office PowerPoint</Application>
  <PresentationFormat>Экран (4:3)</PresentationFormat>
  <Paragraphs>36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Spring</vt:lpstr>
      <vt:lpstr> Хочу говорить</vt:lpstr>
      <vt:lpstr> Наш проект рассчитан на детей – инвалидов,  с проблемами в  овладении звучащей речью.  Специализируясь на безречевых детях с ограниченными возможностями здоровья, мы столкнулись с тем, что дети, психологически готовые к общению, не способны быстро овладеть звучащей речью. Для растормаживания и запуска речевых процессов необходимо было создать дополнительные средства общения (жесты, символы), специально адаптированные для детей с мыслительными и двигательными проблемами. Поэтому, взяв за основу русский жестовый язык, мы максимально упростили жесты, придумали узнаваемые символы, и, таким образом, создали Словарь для неговорящих детей. Благодаря этому словарю, ребёнок во время  воспроизведения жеста и, опираясь на изображение символа, вспоминает слово, быстрее запоминает его и произносит. Если сначала ребенок опирается на жест и «держится» как за «спасительную соломинку», то впоследствии слово и жест становятся равноправными и постепенно жест уходит. А ребенок начинает говорить. </vt:lpstr>
      <vt:lpstr>    Цель проекта</vt:lpstr>
      <vt:lpstr>   Задачи проекта</vt:lpstr>
      <vt:lpstr>Социальная значимость</vt:lpstr>
      <vt:lpstr>Презентация PowerPoint</vt:lpstr>
      <vt:lpstr>Презентация PowerPoint</vt:lpstr>
      <vt:lpstr>Принцип построения материала:  - реалистичная картинка с минимумом дополнительных объектов, фона, деталей -  жестовое обозначение слова - символьное обозначение (уход от конкретики)  </vt:lpstr>
      <vt:lpstr>       В разработанном словаре представ            предметного, предикативного и                                                                  темам:                                           «Семья»                                          «Игрушки»                                         «Части тела и лица»                                              «Туалет. Принадлежности»                                          «Фрукты»                                          «Овощи»                                           «Осень: сад-огород»                                          «Ягоды»                                         «Деревья»                                         «Одежда»                                           «Головные уборы»                                           «Обувь»                                          «Зима»                                          «Мебель»                                         «Зимние забавы»      лен  материал по формированию  глагольного словаря по лексическим     «Продукты питания» «Посуда» «Домашние птицы» «Домашние животные» «Дикие птицы» «Дикие животные» «Профессии» «Инструменты» «Школьные принадлежности» «Весна» «Транспорт» «Транспорт» (воздушный) «Цветы» «Насекомые» «Лето»</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Хочу говорить</dc:title>
  <dc:creator>Лариса</dc:creator>
  <cp:lastModifiedBy>DIMA</cp:lastModifiedBy>
  <cp:revision>15</cp:revision>
  <dcterms:created xsi:type="dcterms:W3CDTF">2017-08-18T05:11:45Z</dcterms:created>
  <dcterms:modified xsi:type="dcterms:W3CDTF">2018-01-10T18:10:18Z</dcterms:modified>
</cp:coreProperties>
</file>