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92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57A21E94-2365-4FC7-AAA4-31A45614D51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88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5CCD1B-5681-4B7A-AAE5-72D5F0667C26}" type="slidenum">
              <a:rPr lang="ru-RU"/>
              <a:pPr/>
              <a:t>1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FD28A9-9B9E-4910-BDE9-D0A161AAB11D}" type="slidenum">
              <a:rPr lang="ru-RU"/>
              <a:pPr/>
              <a:t>10</a:t>
            </a:fld>
            <a:endParaRPr lang="ru-RU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A0F0DD-9779-4171-8A2F-ADE280F030D1}" type="slidenum">
              <a:rPr lang="ru-RU"/>
              <a:pPr/>
              <a:t>11</a:t>
            </a:fld>
            <a:endParaRPr lang="ru-RU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CC9CE8-0A31-42F0-B44F-B9CD126D96FF}" type="slidenum">
              <a:rPr lang="ru-RU"/>
              <a:pPr/>
              <a:t>12</a:t>
            </a:fld>
            <a:endParaRPr lang="ru-RU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CDBCCF-BCEC-4865-B9BE-2D5705E2D15A}" type="slidenum">
              <a:rPr lang="ru-RU"/>
              <a:pPr/>
              <a:t>13</a:t>
            </a:fld>
            <a:endParaRPr lang="ru-RU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553BDC-6A38-4968-A686-72D937B32E21}" type="slidenum">
              <a:rPr lang="ru-RU"/>
              <a:pPr/>
              <a:t>14</a:t>
            </a:fld>
            <a:endParaRPr lang="ru-RU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411C87-4FB8-400C-9CAA-462B4EB1603A}" type="slidenum">
              <a:rPr lang="ru-RU"/>
              <a:pPr/>
              <a:t>15</a:t>
            </a:fld>
            <a:endParaRPr lang="ru-RU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8AF7CC-A08B-4550-857B-7A2FD18C9CA8}" type="slidenum">
              <a:rPr lang="ru-RU"/>
              <a:pPr/>
              <a:t>2</a:t>
            </a:fld>
            <a:endParaRPr lang="ru-R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321CA9-3B09-4668-98FF-3FF9B14F57C0}" type="slidenum">
              <a:rPr lang="ru-RU"/>
              <a:pPr/>
              <a:t>3</a:t>
            </a:fld>
            <a:endParaRPr lang="ru-RU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97A182-885C-4FFA-B5D6-2331ECA23803}" type="slidenum">
              <a:rPr lang="ru-RU"/>
              <a:pPr/>
              <a:t>4</a:t>
            </a:fld>
            <a:endParaRPr lang="ru-RU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ED086D-6237-44AB-A7AB-A03540B45A35}" type="slidenum">
              <a:rPr lang="ru-RU"/>
              <a:pPr/>
              <a:t>5</a:t>
            </a:fld>
            <a:endParaRPr lang="ru-RU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C8EF80-979A-48DE-9439-247F7E6B48E3}" type="slidenum">
              <a:rPr lang="ru-RU"/>
              <a:pPr/>
              <a:t>6</a:t>
            </a:fld>
            <a:endParaRPr lang="ru-RU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010B9F-36C7-472B-8270-591616CBE756}" type="slidenum">
              <a:rPr lang="ru-RU"/>
              <a:pPr/>
              <a:t>7</a:t>
            </a:fld>
            <a:endParaRPr lang="ru-RU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820D8C-2251-412B-BFF4-118DD52C901F}" type="slidenum">
              <a:rPr lang="ru-RU"/>
              <a:pPr/>
              <a:t>8</a:t>
            </a:fld>
            <a:endParaRPr lang="ru-RU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A4D17A-97DC-4DCE-A06E-0BC7F692BDB1}" type="slidenum">
              <a:rPr lang="ru-RU"/>
              <a:pPr/>
              <a:t>9</a:t>
            </a:fld>
            <a:endParaRPr lang="ru-RU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78C5ADF-9B13-4A91-AFD4-4AB653B96C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88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FBDA96-9A0D-4C8B-86A0-7D132D03E2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52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92B0DC-8FE4-423F-AEF2-3163C75D85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96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7E9C3DE1-B96A-4B4B-90EE-3D1F83915D1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37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7DAD1A7-5288-40E7-A666-53B6F53D80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ED94B35-24A7-49EE-BDF8-092453CFD9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96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FF8EDA-9ADE-4479-8583-DA9F673790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43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953F48-AA7E-40AD-AAE6-4068140609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28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DEC9B7-688E-4E74-8130-39B5E685E4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84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777FA8-9608-4D02-AD7F-F4AFA794F3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04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743847-9438-4927-9969-E0E53A5884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07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581167E-410D-4E15-840A-F84CD755098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54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27EBE19F-70B2-4835-9ACE-C5391799F51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36575" y="2100263"/>
            <a:ext cx="9070975" cy="22923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9800" b="1" i="1">
                <a:solidFill>
                  <a:srgbClr val="660033"/>
                </a:solidFill>
                <a:latin typeface="Gabriola" pitchFamily="80" charset="0"/>
              </a:rPr>
              <a:t>МАТУШКА    -    ВОДА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33155" y="4643933"/>
            <a:ext cx="892810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spcBef>
                <a:spcPts val="1200"/>
              </a:spcBef>
              <a:spcAft>
                <a:spcPts val="1000"/>
              </a:spcAft>
            </a:pPr>
            <a:r>
              <a:rPr lang="ru-RU" sz="4000" dirty="0" smtClean="0"/>
              <a:t>Рудакова Арина </a:t>
            </a:r>
            <a:endParaRPr lang="ru-RU" sz="4000" dirty="0"/>
          </a:p>
          <a:p>
            <a:pPr algn="r">
              <a:spcBef>
                <a:spcPts val="1200"/>
              </a:spcBef>
              <a:spcAft>
                <a:spcPts val="1000"/>
              </a:spcAft>
            </a:pPr>
            <a:r>
              <a:rPr lang="ru-RU" sz="4000" dirty="0" smtClean="0"/>
              <a:t>МБОУ ДО «ППМС центр </a:t>
            </a:r>
            <a:r>
              <a:rPr lang="ru-RU" sz="4000" dirty="0"/>
              <a:t>«ШАНС</a:t>
            </a:r>
            <a:r>
              <a:rPr lang="ru-RU" sz="4000" dirty="0" smtClean="0"/>
              <a:t>»</a:t>
            </a:r>
          </a:p>
          <a:p>
            <a:pPr algn="r">
              <a:spcBef>
                <a:spcPts val="1200"/>
              </a:spcBef>
              <a:spcAft>
                <a:spcPts val="1000"/>
              </a:spcAft>
            </a:pPr>
            <a:r>
              <a:rPr lang="ru-RU" sz="4000" dirty="0" smtClean="0"/>
              <a:t>Учитель-логопед : Кузьмичева О.Г.</a:t>
            </a:r>
            <a:endParaRPr lang="ru-RU" sz="4000" dirty="0"/>
          </a:p>
          <a:p>
            <a:pPr algn="r">
              <a:spcBef>
                <a:spcPts val="1200"/>
              </a:spcBef>
              <a:spcAft>
                <a:spcPts val="1000"/>
              </a:spcAft>
            </a:pPr>
            <a:endParaRPr lang="ru-RU" sz="1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276225" y="215900"/>
            <a:ext cx="9226550" cy="748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675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ru-RU" sz="3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же важна была для наших предков вода, если они оставили нам такое количество фразеологизмов, включающих это слово! 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</a:pPr>
            <a:endParaRPr lang="ru-RU" sz="36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ru-RU" sz="4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Мутная вода не из чистого озера течёт.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</a:pPr>
            <a:endParaRPr lang="ru-RU" sz="44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ru-RU" sz="44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всякая водица для питья годится. 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ru-RU" sz="1000">
              <a:solidFill>
                <a:srgbClr val="FF99C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1800225"/>
            <a:ext cx="5821362" cy="3276600"/>
          </a:xfrm>
          <a:prstGeom prst="rect">
            <a:avLst/>
          </a:prstGeom>
          <a:noFill/>
          <a:ln>
            <a:noFill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03238"/>
            <a:ext cx="2808288" cy="2197100"/>
          </a:xfrm>
          <a:prstGeom prst="rect">
            <a:avLst/>
          </a:prstGeom>
          <a:noFill/>
          <a:ln>
            <a:noFill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733925"/>
            <a:ext cx="3189288" cy="2393950"/>
          </a:xfrm>
          <a:prstGeom prst="rect">
            <a:avLst/>
          </a:prstGeom>
          <a:noFill/>
          <a:ln>
            <a:noFill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071938" y="3168650"/>
            <a:ext cx="4640262" cy="514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733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sz="4800" b="1"/>
              <a:t> 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ru-RU" sz="100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248150" y="668338"/>
            <a:ext cx="43783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733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sz="4800" b="1"/>
              <a:t>Пришла беда,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49250" y="5688013"/>
            <a:ext cx="58420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733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sz="4800" b="1"/>
              <a:t>разозлилась вода.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176713"/>
            <a:ext cx="4116388" cy="2952750"/>
          </a:xfrm>
          <a:prstGeom prst="rect">
            <a:avLst/>
          </a:prstGeom>
          <a:noFill/>
          <a:ln>
            <a:noFill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360363"/>
            <a:ext cx="3989388" cy="3024187"/>
          </a:xfrm>
          <a:prstGeom prst="rect">
            <a:avLst/>
          </a:prstGeom>
          <a:noFill/>
          <a:ln>
            <a:noFill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040313" y="3598863"/>
            <a:ext cx="4846637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675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</a:pPr>
            <a:endParaRPr lang="ru-RU" sz="3600" b="1">
              <a:solidFill>
                <a:srgbClr val="FF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ru-RU" sz="3600" b="1">
                <a:solidFill>
                  <a:srgbClr val="FF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(Другой вариант: «Не плюй в колодезь: пригодится воды напиться»)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31800" y="1023938"/>
            <a:ext cx="5184775" cy="25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675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ru-RU" sz="3600" b="1">
                <a:solidFill>
                  <a:srgbClr val="FF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Плевать на воду – все равно что матери в глаза.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76263" y="144463"/>
            <a:ext cx="9070975" cy="1874837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/>
              <a:t>Начните уважать наше общее богатство, знакомясь с красотой своего края.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4392613"/>
            <a:ext cx="4183063" cy="3024187"/>
          </a:xfrm>
          <a:prstGeom prst="rect">
            <a:avLst/>
          </a:prstGeom>
          <a:noFill/>
          <a:ln>
            <a:noFill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415213" y="5781675"/>
            <a:ext cx="2293937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8808" rIns="0" bIns="0" anchor="ctr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/>
            <a:r>
              <a:rPr lang="ru-RU" sz="4400"/>
              <a:t>р. Нара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2160588"/>
            <a:ext cx="4608513" cy="2879725"/>
          </a:xfrm>
          <a:prstGeom prst="rect">
            <a:avLst/>
          </a:prstGeom>
          <a:noFill/>
          <a:ln>
            <a:noFill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484313"/>
            <a:ext cx="3095625" cy="3411537"/>
          </a:xfrm>
          <a:prstGeom prst="rect">
            <a:avLst/>
          </a:prstGeom>
          <a:noFill/>
          <a:ln>
            <a:noFill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15900" y="5111750"/>
            <a:ext cx="2808288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sz="2800"/>
              <a:t>Водопад Радужный на реке Нара.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ru-RU" sz="1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3168650"/>
            <a:ext cx="7620000" cy="4076700"/>
          </a:xfrm>
          <a:prstGeom prst="rect">
            <a:avLst/>
          </a:prstGeom>
          <a:noFill/>
          <a:ln>
            <a:noFill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14313"/>
            <a:ext cx="3854450" cy="2809875"/>
          </a:xfrm>
          <a:prstGeom prst="rect">
            <a:avLst/>
          </a:prstGeom>
          <a:noFill/>
          <a:ln>
            <a:noFill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287338"/>
            <a:ext cx="3816350" cy="2663825"/>
          </a:xfrm>
          <a:prstGeom prst="rect">
            <a:avLst/>
          </a:prstGeom>
          <a:noFill/>
          <a:ln>
            <a:noFill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945063" y="3168650"/>
            <a:ext cx="131762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733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endParaRPr lang="ru-RU" sz="4800" b="1"/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ru-RU" sz="100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297363" y="989013"/>
            <a:ext cx="18716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sz="2800" b="1"/>
              <a:t>р.</a:t>
            </a:r>
            <a:r>
              <a:rPr lang="ru-RU" sz="4800" b="1"/>
              <a:t>Ока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392488" y="6551613"/>
            <a:ext cx="344805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793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sz="2600" b="1"/>
              <a:t>порт Серпухов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ru-RU" sz="1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15900" y="6119813"/>
            <a:ext cx="97202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262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ru-RU" sz="5400" b="1">
                <a:solidFill>
                  <a:srgbClr val="0078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4463" y="5111750"/>
            <a:ext cx="9936162" cy="22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endParaRPr lang="ru-RU" sz="1000" dirty="0"/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sz="3200" dirty="0"/>
              <a:t> </a:t>
            </a:r>
            <a:r>
              <a:rPr lang="ru-RU" sz="3200" dirty="0">
                <a:solidFill>
                  <a:srgbClr val="CCFFFF"/>
                </a:solidFill>
              </a:rPr>
              <a:t>Нельзя сказать, что ты необходима для жизни – ты есть сама жизнь. 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sz="3200" dirty="0">
                <a:solidFill>
                  <a:srgbClr val="CCFFFF"/>
                </a:solidFill>
              </a:rPr>
              <a:t>                                    (Антуан де Сент-Экзюпери)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ru-RU" sz="3200" dirty="0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98438" y="287338"/>
            <a:ext cx="97377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sz="3200">
                <a:solidFill>
                  <a:srgbClr val="CCFFFF"/>
                </a:solidFill>
              </a:rPr>
              <a:t>Вода, у тебя нет цвета, нет вкуса, нет запаха, тебя невозможно описать, люди тобою наслаждаются, при этом не ведая, что ты есть такое..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03238" y="233363"/>
            <a:ext cx="3475037" cy="361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sz="2800" b="1" dirty="0">
                <a:solidFill>
                  <a:srgbClr val="FFFF99"/>
                </a:solidFill>
              </a:rPr>
              <a:t>Я и туча, и туман,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sz="2800" b="1" dirty="0">
                <a:solidFill>
                  <a:srgbClr val="FFFF99"/>
                </a:solidFill>
              </a:rPr>
              <a:t>И ручей, и океан,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sz="2800" b="1" dirty="0">
                <a:solidFill>
                  <a:srgbClr val="FFFF99"/>
                </a:solidFill>
              </a:rPr>
              <a:t>И летаю, и бегу,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sz="2800" b="1" dirty="0">
                <a:solidFill>
                  <a:srgbClr val="FFFF99"/>
                </a:solidFill>
              </a:rPr>
              <a:t>И стеклянной </a:t>
            </a:r>
            <a:endParaRPr lang="ru-RU" sz="2800" b="1" dirty="0" smtClean="0">
              <a:solidFill>
                <a:srgbClr val="FFFF99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FFFF99"/>
                </a:solidFill>
              </a:rPr>
              <a:t>быть </a:t>
            </a:r>
            <a:r>
              <a:rPr lang="ru-RU" sz="2800" b="1" dirty="0">
                <a:solidFill>
                  <a:srgbClr val="FFFF99"/>
                </a:solidFill>
              </a:rPr>
              <a:t>могу!</a:t>
            </a:r>
            <a:r>
              <a:rPr lang="ru-RU" sz="2800" dirty="0">
                <a:solidFill>
                  <a:srgbClr val="FFFF99"/>
                </a:solidFill>
              </a:rPr>
              <a:t> 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ru-RU" sz="1000" dirty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541963" y="287338"/>
            <a:ext cx="4322762" cy="245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sz="2800" b="1">
                <a:solidFill>
                  <a:srgbClr val="FFFF99"/>
                </a:solidFill>
              </a:rPr>
              <a:t>Очень добродушная, 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sz="2800" b="1">
                <a:solidFill>
                  <a:srgbClr val="FFFF99"/>
                </a:solidFill>
              </a:rPr>
              <a:t>Я мягкая, послушная, 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sz="2800" b="1">
                <a:solidFill>
                  <a:srgbClr val="FFFF99"/>
                </a:solidFill>
              </a:rPr>
              <a:t>Но когда я захочу, 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sz="2800" b="1">
                <a:solidFill>
                  <a:srgbClr val="FFFF99"/>
                </a:solidFill>
              </a:rPr>
              <a:t>Даже камень источу.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ru-RU" sz="100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247900" y="3600450"/>
            <a:ext cx="6032500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675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ru-RU" sz="3600" b="1">
                <a:solidFill>
                  <a:srgbClr val="CC3300"/>
                </a:solidFill>
              </a:rPr>
              <a:t>В гору не выкатить, 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ru-RU" sz="3600" b="1">
                <a:solidFill>
                  <a:srgbClr val="CC3300"/>
                </a:solidFill>
              </a:rPr>
              <a:t>В решете не унести 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ru-RU" sz="3600" b="1">
                <a:solidFill>
                  <a:srgbClr val="CC3300"/>
                </a:solidFill>
              </a:rPr>
              <a:t>И в руках не удержать?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ru-RU" sz="1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3079750"/>
            <a:ext cx="26257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-38100" y="5886450"/>
            <a:ext cx="1019016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sz="3200" b="1">
                <a:solidFill>
                  <a:srgbClr val="FFFFCC"/>
                </a:solidFill>
              </a:rPr>
              <a:t>Древние люди обожествляли воду, зная, что она обладает огромной силой – как разрушительной, так и созидательной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944562"/>
            <a:ext cx="1655762" cy="1295400"/>
          </a:xfrm>
          <a:prstGeom prst="rect">
            <a:avLst/>
          </a:prstGeom>
          <a:noFill/>
          <a:ln>
            <a:noFill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73" y="2123653"/>
            <a:ext cx="1639888" cy="1439862"/>
          </a:xfrm>
          <a:prstGeom prst="rect">
            <a:avLst/>
          </a:prstGeom>
          <a:noFill/>
          <a:ln>
            <a:noFill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1311275"/>
            <a:ext cx="2797175" cy="2000250"/>
          </a:xfrm>
          <a:prstGeom prst="rect">
            <a:avLst/>
          </a:prstGeom>
          <a:noFill/>
          <a:ln>
            <a:noFill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392613"/>
            <a:ext cx="2139950" cy="1584325"/>
          </a:xfrm>
          <a:prstGeom prst="rect">
            <a:avLst/>
          </a:prstGeom>
          <a:noFill/>
          <a:ln>
            <a:noFill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215900"/>
            <a:ext cx="2246312" cy="1457325"/>
          </a:xfrm>
          <a:prstGeom prst="rect">
            <a:avLst/>
          </a:prstGeom>
          <a:noFill/>
          <a:ln>
            <a:noFill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22" y="3311525"/>
            <a:ext cx="200660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/>
          </p:nvPr>
        </p:nvSpPr>
        <p:spPr>
          <a:xfrm>
            <a:off x="143769" y="4464050"/>
            <a:ext cx="9647932" cy="3024188"/>
          </a:xfrm>
          <a:ln/>
        </p:spPr>
        <p:txBody>
          <a:bodyPr tIns="28224" anchor="t"/>
          <a:lstStyle/>
          <a:p>
            <a:pPr marL="431800" indent="-323850" algn="l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 dirty="0">
                <a:solidFill>
                  <a:srgbClr val="FFFFCC"/>
                </a:solidFill>
              </a:rPr>
              <a:t>Вода всему госпожа: воды и огонь боится.</a:t>
            </a:r>
          </a:p>
          <a:p>
            <a:pPr marL="431800" indent="-323850" algn="l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 dirty="0" smtClean="0">
                <a:solidFill>
                  <a:srgbClr val="FFFFCC"/>
                </a:solidFill>
              </a:rPr>
              <a:t>                            С </a:t>
            </a:r>
            <a:r>
              <a:rPr lang="ru-RU" sz="3200" dirty="0">
                <a:solidFill>
                  <a:srgbClr val="FFFFCC"/>
                </a:solidFill>
              </a:rPr>
              <a:t>водой и огнем не поспоришь.</a:t>
            </a:r>
          </a:p>
          <a:p>
            <a:pPr marL="431800" indent="-323850" algn="l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 dirty="0">
                <a:solidFill>
                  <a:srgbClr val="FFFFCC"/>
                </a:solidFill>
              </a:rPr>
              <a:t>Мир силен, как вода.</a:t>
            </a:r>
          </a:p>
          <a:p>
            <a:pPr marL="431800" indent="-323850" algn="l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 dirty="0" smtClean="0">
                <a:solidFill>
                  <a:srgbClr val="FFFFCC"/>
                </a:solidFill>
              </a:rPr>
              <a:t>                      Жди </a:t>
            </a:r>
            <a:r>
              <a:rPr lang="ru-RU" sz="3200" dirty="0">
                <a:solidFill>
                  <a:srgbClr val="FFFFCC"/>
                </a:solidFill>
              </a:rPr>
              <a:t>большой беды от лихой воды.</a:t>
            </a:r>
          </a:p>
          <a:p>
            <a:pPr marL="431800" indent="-323850" algn="l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 dirty="0">
                <a:solidFill>
                  <a:srgbClr val="FFFFCC"/>
                </a:solidFill>
              </a:rPr>
              <a:t>Вода – сама себе царь.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42875" y="3041650"/>
            <a:ext cx="9985375" cy="153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endParaRPr lang="ru-RU" sz="2400"/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ru-RU" sz="1000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87338" y="720725"/>
            <a:ext cx="5903912" cy="662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705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sz="2500">
                <a:solidFill>
                  <a:srgbClr val="CCFFFF"/>
                </a:solidFill>
              </a:rPr>
              <a:t>Существовали поверья, что вода может унести из жизни человека всё плохое. 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sz="2500">
                <a:solidFill>
                  <a:srgbClr val="CCFFFF"/>
                </a:solidFill>
              </a:rPr>
              <a:t>Роса всегда почиталась как средство омоложения и укрепления человека.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sz="2500">
                <a:solidFill>
                  <a:srgbClr val="CCFFFF"/>
                </a:solidFill>
              </a:rPr>
              <a:t>Если вылепить снеговика, сосредоточившись на каком-то желании, то, когда он весной растает, концентрированное желание уйдёт в землю и даст полезные всходы. 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sz="2500">
                <a:solidFill>
                  <a:srgbClr val="CCFFFF"/>
                </a:solidFill>
              </a:rPr>
              <a:t>От всяческих недугов, особенно от нервных заболеваний, лечились грозовой водой. Считалось полезным окатываться ей после бани как водой, делающей человека сильнее и здоровее.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/>
          </p:nvPr>
        </p:nvSpPr>
        <p:spPr>
          <a:xfrm>
            <a:off x="431800" y="503238"/>
            <a:ext cx="9070975" cy="4989512"/>
          </a:xfrm>
          <a:ln/>
        </p:spPr>
        <p:txBody>
          <a:bodyPr anchor="t"/>
          <a:lstStyle/>
          <a:p>
            <a:pPr algn="l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 dirty="0">
                <a:latin typeface="verdana;arial" charset="0"/>
              </a:rPr>
              <a:t>Уже в древности совершенно </a:t>
            </a:r>
            <a:endParaRPr lang="ru-RU" sz="3200" dirty="0" smtClean="0">
              <a:latin typeface="verdana;arial" charset="0"/>
            </a:endParaRPr>
          </a:p>
          <a:p>
            <a:pPr algn="l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 dirty="0" smtClean="0">
                <a:latin typeface="verdana;arial" charset="0"/>
              </a:rPr>
              <a:t>справедливо </a:t>
            </a:r>
            <a:r>
              <a:rPr lang="ru-RU" sz="3200" dirty="0">
                <a:latin typeface="verdana;arial" charset="0"/>
              </a:rPr>
              <a:t>полагали, </a:t>
            </a:r>
          </a:p>
          <a:p>
            <a:pPr algn="l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 dirty="0">
                <a:latin typeface="verdana;arial" charset="0"/>
              </a:rPr>
              <a:t>что разные водные источники </a:t>
            </a:r>
          </a:p>
          <a:p>
            <a:pPr algn="l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 dirty="0">
                <a:latin typeface="verdana;arial" charset="0"/>
              </a:rPr>
              <a:t>содержат воду, обладающую </a:t>
            </a:r>
          </a:p>
          <a:p>
            <a:pPr algn="l"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 dirty="0">
                <a:latin typeface="verdana;arial" charset="0"/>
              </a:rPr>
              <a:t>различными характеристиками,</a:t>
            </a:r>
          </a:p>
          <a:p>
            <a:pPr algn="l">
              <a:lnSpc>
                <a:spcPct val="101000"/>
              </a:lnSpc>
              <a:spcAft>
                <a:spcPts val="1413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 dirty="0">
                <a:latin typeface="verdana;arial" charset="0"/>
              </a:rPr>
              <a:t>т.е. что природные свойства                     воды зависят от  </a:t>
            </a:r>
            <a:r>
              <a:rPr lang="ru-RU" sz="3200" dirty="0" smtClean="0">
                <a:latin typeface="verdana;arial" charset="0"/>
              </a:rPr>
              <a:t>источника</a:t>
            </a:r>
            <a:r>
              <a:rPr lang="ru-RU" sz="3200" dirty="0">
                <a:latin typeface="verdana;arial" charset="0"/>
              </a:rPr>
              <a:t>!</a:t>
            </a:r>
            <a:r>
              <a:rPr lang="ru-RU" sz="3200" dirty="0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5256213"/>
            <a:ext cx="3048000" cy="203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215900"/>
            <a:ext cx="2495550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4392613"/>
            <a:ext cx="2957513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3024188"/>
            <a:ext cx="2813050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287338" y="623888"/>
            <a:ext cx="9558337" cy="705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ru-RU" sz="3200" b="1" dirty="0"/>
              <a:t>Родники, ключи, т.е. естественные водные источники, считались небесными дарами.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</a:pPr>
            <a:endParaRPr lang="ru-RU" sz="3200" b="1" dirty="0"/>
          </a:p>
          <a:p>
            <a:pPr algn="ctr">
              <a:spcBef>
                <a:spcPts val="1200"/>
              </a:spcBef>
              <a:spcAft>
                <a:spcPts val="1000"/>
              </a:spcAft>
            </a:pPr>
            <a:endParaRPr lang="ru-RU" sz="3200" b="1" dirty="0"/>
          </a:p>
          <a:p>
            <a:pPr algn="ctr">
              <a:spcBef>
                <a:spcPts val="1200"/>
              </a:spcBef>
              <a:spcAft>
                <a:spcPts val="1000"/>
              </a:spcAft>
            </a:pPr>
            <a:endParaRPr lang="ru-RU" sz="3200" b="1" dirty="0"/>
          </a:p>
          <a:p>
            <a:pPr algn="ctr">
              <a:spcBef>
                <a:spcPts val="1200"/>
              </a:spcBef>
              <a:spcAft>
                <a:spcPts val="1000"/>
              </a:spcAft>
            </a:pPr>
            <a:endParaRPr lang="ru-RU" sz="3200" b="1" dirty="0" smtClean="0"/>
          </a:p>
          <a:p>
            <a:pPr algn="ctr">
              <a:spcBef>
                <a:spcPts val="1200"/>
              </a:spcBef>
              <a:spcAft>
                <a:spcPts val="1000"/>
              </a:spcAft>
            </a:pPr>
            <a:endParaRPr lang="ru-RU" sz="3200" b="1" dirty="0"/>
          </a:p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ru-RU" sz="3200" b="1" dirty="0"/>
              <a:t> Люди верили в их целебную и магическую силу и старались правильно их использовать и оберегать от загрязнения. 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ru-RU" sz="1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76263" y="271463"/>
            <a:ext cx="9070975" cy="1362075"/>
          </a:xfrm>
          <a:ln/>
        </p:spPr>
        <p:txBody>
          <a:bodyPr tIns="42336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4800"/>
              <a:t>Богато живем – сполна воду пьем.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223963"/>
            <a:ext cx="2735263" cy="2414587"/>
          </a:xfrm>
          <a:prstGeom prst="rect">
            <a:avLst/>
          </a:prstGeom>
          <a:noFill/>
          <a:ln>
            <a:noFill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4518025"/>
            <a:ext cx="3559175" cy="2681288"/>
          </a:xfrm>
          <a:prstGeom prst="rect">
            <a:avLst/>
          </a:prstGeom>
          <a:noFill/>
          <a:ln>
            <a:noFill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1152525"/>
            <a:ext cx="2655887" cy="2495550"/>
          </a:xfrm>
          <a:prstGeom prst="rect">
            <a:avLst/>
          </a:prstGeom>
          <a:noFill/>
          <a:ln>
            <a:noFill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4535488"/>
            <a:ext cx="3657600" cy="2743200"/>
          </a:xfrm>
          <a:prstGeom prst="rect">
            <a:avLst/>
          </a:prstGeom>
          <a:noFill/>
          <a:ln>
            <a:noFill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1619597"/>
            <a:ext cx="2287904" cy="331758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матушка-вода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матушка-вода</Template>
  <TotalTime>7</TotalTime>
  <Words>437</Words>
  <Application>Microsoft Office PowerPoint</Application>
  <PresentationFormat>Произвольный</PresentationFormat>
  <Paragraphs>76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матушка-вода</vt:lpstr>
      <vt:lpstr>МАТУШКА    -    ВОДА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Богато живем – сполна воду пьем.</vt:lpstr>
      <vt:lpstr>Презентация PowerPoint</vt:lpstr>
      <vt:lpstr>Презентация PowerPoint</vt:lpstr>
      <vt:lpstr>Презентация PowerPoint</vt:lpstr>
      <vt:lpstr>Начните уважать наше общее богатство, знакомясь с красотой своего края. 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МАТУШКА    -    ВОДА</dc:title>
  <dc:creator>DIMA</dc:creator>
  <cp:lastModifiedBy>DIMA</cp:lastModifiedBy>
  <cp:revision>3</cp:revision>
  <cp:lastPrinted>1601-01-01T00:00:00Z</cp:lastPrinted>
  <dcterms:created xsi:type="dcterms:W3CDTF">2018-01-10T16:18:40Z</dcterms:created>
  <dcterms:modified xsi:type="dcterms:W3CDTF">2018-01-15T20:18:22Z</dcterms:modified>
</cp:coreProperties>
</file>