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3" r:id="rId10"/>
    <p:sldId id="272" r:id="rId11"/>
    <p:sldId id="264" r:id="rId12"/>
    <p:sldId id="273" r:id="rId13"/>
    <p:sldId id="265" r:id="rId14"/>
    <p:sldId id="267" r:id="rId15"/>
    <p:sldId id="27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8BD45-A825-42C4-A9FC-2F2A55FE9405}" type="datetimeFigureOut">
              <a:rPr lang="ru-RU" smtClean="0"/>
              <a:pPr/>
              <a:t>07.01.2018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575B-05B5-4B5C-9A27-D9C10C5D76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8BD45-A825-42C4-A9FC-2F2A55FE9405}" type="datetimeFigureOut">
              <a:rPr lang="ru-RU" smtClean="0"/>
              <a:pPr/>
              <a:t>07.01.2018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575B-05B5-4B5C-9A27-D9C10C5D76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8BD45-A825-42C4-A9FC-2F2A55FE9405}" type="datetimeFigureOut">
              <a:rPr lang="ru-RU" smtClean="0"/>
              <a:pPr/>
              <a:t>07.01.2018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575B-05B5-4B5C-9A27-D9C10C5D76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8BD45-A825-42C4-A9FC-2F2A55FE9405}" type="datetimeFigureOut">
              <a:rPr lang="ru-RU" smtClean="0"/>
              <a:pPr/>
              <a:t>07.01.2018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575B-05B5-4B5C-9A27-D9C10C5D76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8BD45-A825-42C4-A9FC-2F2A55FE9405}" type="datetimeFigureOut">
              <a:rPr lang="ru-RU" smtClean="0"/>
              <a:pPr/>
              <a:t>07.01.2018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575B-05B5-4B5C-9A27-D9C10C5D76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8BD45-A825-42C4-A9FC-2F2A55FE9405}" type="datetimeFigureOut">
              <a:rPr lang="ru-RU" smtClean="0"/>
              <a:pPr/>
              <a:t>07.01.2018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575B-05B5-4B5C-9A27-D9C10C5D76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8BD45-A825-42C4-A9FC-2F2A55FE9405}" type="datetimeFigureOut">
              <a:rPr lang="ru-RU" smtClean="0"/>
              <a:pPr/>
              <a:t>07.01.2018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575B-05B5-4B5C-9A27-D9C10C5D76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8BD45-A825-42C4-A9FC-2F2A55FE9405}" type="datetimeFigureOut">
              <a:rPr lang="ru-RU" smtClean="0"/>
              <a:pPr/>
              <a:t>07.01.2018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575B-05B5-4B5C-9A27-D9C10C5D76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8BD45-A825-42C4-A9FC-2F2A55FE9405}" type="datetimeFigureOut">
              <a:rPr lang="ru-RU" smtClean="0"/>
              <a:pPr/>
              <a:t>07.01.2018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575B-05B5-4B5C-9A27-D9C10C5D76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8BD45-A825-42C4-A9FC-2F2A55FE9405}" type="datetimeFigureOut">
              <a:rPr lang="ru-RU" smtClean="0"/>
              <a:pPr/>
              <a:t>07.01.2018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575B-05B5-4B5C-9A27-D9C10C5D76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8BD45-A825-42C4-A9FC-2F2A55FE9405}" type="datetimeFigureOut">
              <a:rPr lang="ru-RU" smtClean="0"/>
              <a:pPr/>
              <a:t>07.01.2018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0575B-05B5-4B5C-9A27-D9C10C5D76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8BD45-A825-42C4-A9FC-2F2A55FE9405}" type="datetimeFigureOut">
              <a:rPr lang="ru-RU" smtClean="0"/>
              <a:pPr/>
              <a:t>07.01.2018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0575B-05B5-4B5C-9A27-D9C10C5D76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14291"/>
            <a:ext cx="8715436" cy="235745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Вес школьного рюкзака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4357694"/>
            <a:ext cx="8858312" cy="228601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Исследовательский проект обучающейся 3 класса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МОУ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Есинской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сш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Егоровой Александры.</a:t>
            </a:r>
          </a:p>
          <a:p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Руководитель проекта Сальникова Анжела Вячеславовна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Istoriya\Documents\рюкзак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2071679"/>
            <a:ext cx="6500858" cy="2047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1875" b="21875"/>
          <a:stretch>
            <a:fillRect/>
          </a:stretch>
        </p:blipFill>
        <p:spPr>
          <a:xfrm>
            <a:off x="3491880" y="13208"/>
            <a:ext cx="2376264" cy="1782199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55576" y="5367338"/>
            <a:ext cx="7632848" cy="804862"/>
          </a:xfrm>
        </p:spPr>
        <p:txBody>
          <a:bodyPr>
            <a:normAutofit fontScale="25000" lnSpcReduction="20000"/>
          </a:bodyPr>
          <a:lstStyle/>
          <a:p>
            <a:r>
              <a:rPr lang="ru-RU" sz="70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Учебные </a:t>
            </a:r>
            <a:r>
              <a:rPr lang="ru-RU" sz="7000" dirty="0">
                <a:solidFill>
                  <a:srgbClr val="00B050"/>
                </a:solidFill>
                <a:cs typeface="Times New Roman" panose="02020603050405020304" pitchFamily="18" charset="0"/>
              </a:rPr>
              <a:t>пособия не превышают норму, но так как по русскому языку и литературному чтению учащиеся вынуждены носить по два учебника, то вес учебных пособий  увеличивается на 530г. Так же по каждому предмету есть печатные тетради, которые тоже увеличивают общий вес. </a:t>
            </a: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74439029"/>
              </p:ext>
            </p:extLst>
          </p:nvPr>
        </p:nvGraphicFramePr>
        <p:xfrm>
          <a:off x="1619672" y="2167252"/>
          <a:ext cx="5832648" cy="27334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98604"/>
                <a:gridCol w="2434044"/>
              </a:tblGrid>
              <a:tr h="39048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Названия учебных пособий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Вес 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048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Русский язык (2ч) +</a:t>
                      </a:r>
                      <a:r>
                        <a:rPr lang="ru-RU" dirty="0" err="1" smtClean="0">
                          <a:latin typeface="+mn-lt"/>
                          <a:cs typeface="Times New Roman" panose="02020603050405020304" pitchFamily="18" charset="0"/>
                        </a:rPr>
                        <a:t>п.т</a:t>
                      </a:r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. + </a:t>
                      </a:r>
                      <a:r>
                        <a:rPr lang="ru-RU" dirty="0" err="1" smtClean="0">
                          <a:latin typeface="+mn-lt"/>
                          <a:cs typeface="Times New Roman" panose="02020603050405020304" pitchFamily="18" charset="0"/>
                        </a:rPr>
                        <a:t>р.т</a:t>
                      </a:r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680г ( 1 учебник 280г)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048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Математика + </a:t>
                      </a:r>
                      <a:r>
                        <a:rPr lang="ru-RU" dirty="0" err="1" smtClean="0">
                          <a:latin typeface="+mn-lt"/>
                          <a:cs typeface="Times New Roman" panose="02020603050405020304" pitchFamily="18" charset="0"/>
                        </a:rPr>
                        <a:t>п.т</a:t>
                      </a:r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. + </a:t>
                      </a:r>
                      <a:r>
                        <a:rPr lang="ru-RU" dirty="0" err="1" smtClean="0">
                          <a:latin typeface="+mn-lt"/>
                          <a:cs typeface="Times New Roman" panose="02020603050405020304" pitchFamily="18" charset="0"/>
                        </a:rPr>
                        <a:t>р.т</a:t>
                      </a:r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380г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048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Литературное чтение (2ч) + </a:t>
                      </a:r>
                      <a:r>
                        <a:rPr lang="ru-RU" dirty="0" err="1" smtClean="0">
                          <a:latin typeface="+mn-lt"/>
                          <a:cs typeface="Times New Roman" panose="02020603050405020304" pitchFamily="18" charset="0"/>
                        </a:rPr>
                        <a:t>п.т</a:t>
                      </a:r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536г</a:t>
                      </a:r>
                      <a:r>
                        <a:rPr lang="ru-RU" baseline="0" dirty="0" smtClean="0">
                          <a:latin typeface="+mn-lt"/>
                          <a:cs typeface="Times New Roman" panose="02020603050405020304" pitchFamily="18" charset="0"/>
                        </a:rPr>
                        <a:t> (1 учебник 250г)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048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Окружающий мир + </a:t>
                      </a:r>
                      <a:r>
                        <a:rPr lang="ru-RU" dirty="0" err="1" smtClean="0">
                          <a:latin typeface="+mn-lt"/>
                          <a:cs typeface="Times New Roman" panose="02020603050405020304" pitchFamily="18" charset="0"/>
                        </a:rPr>
                        <a:t>п.т</a:t>
                      </a:r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290г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048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Немецкий язык + </a:t>
                      </a:r>
                      <a:r>
                        <a:rPr lang="ru-RU" dirty="0" err="1" smtClean="0">
                          <a:latin typeface="+mn-lt"/>
                          <a:cs typeface="Times New Roman" panose="02020603050405020304" pitchFamily="18" charset="0"/>
                        </a:rPr>
                        <a:t>р.т</a:t>
                      </a:r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295г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048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Дневник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n-lt"/>
                          <a:cs typeface="Times New Roman" panose="02020603050405020304" pitchFamily="18" charset="0"/>
                        </a:rPr>
                        <a:t>230г</a:t>
                      </a:r>
                      <a:endParaRPr lang="ru-RU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9" y="-12576"/>
            <a:ext cx="1888185" cy="190806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4850" y="-12576"/>
            <a:ext cx="1789150" cy="18079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5453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Опыт №3.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329642" cy="4943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>
                <a:solidFill>
                  <a:srgbClr val="00B050"/>
                </a:solidFill>
              </a:rPr>
              <a:t>Мы взвесили ранцы без школьных принадлежностей. По нормам </a:t>
            </a:r>
            <a:r>
              <a:rPr lang="ru-RU" sz="4000" dirty="0" err="1" smtClean="0">
                <a:solidFill>
                  <a:srgbClr val="00B050"/>
                </a:solidFill>
              </a:rPr>
              <a:t>СанПин</a:t>
            </a:r>
            <a:r>
              <a:rPr lang="ru-RU" sz="4000" dirty="0" smtClean="0">
                <a:solidFill>
                  <a:srgbClr val="00B050"/>
                </a:solidFill>
              </a:rPr>
              <a:t> его вес должен быть не более 700г.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5536" y="5733256"/>
            <a:ext cx="8352928" cy="112474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B050"/>
                </a:solidFill>
              </a:rPr>
              <a:t>У 10 учащихся (63%)  вес ранца без школьных принадлежностей не соответствует нормам </a:t>
            </a:r>
            <a:r>
              <a:rPr lang="ru-RU" dirty="0" smtClean="0">
                <a:solidFill>
                  <a:srgbClr val="00B050"/>
                </a:solidFill>
              </a:rPr>
              <a:t>САНПИН </a:t>
            </a:r>
            <a:endParaRPr lang="ru-RU" dirty="0">
              <a:solidFill>
                <a:srgbClr val="00B050"/>
              </a:solidFill>
            </a:endParaRPr>
          </a:p>
          <a:p>
            <a:r>
              <a:rPr lang="ru-RU" dirty="0">
                <a:solidFill>
                  <a:srgbClr val="00B050"/>
                </a:solidFill>
              </a:rPr>
              <a:t>у 6 учащихся (37%) соответствует санитарным нормам. </a:t>
            </a:r>
          </a:p>
          <a:p>
            <a:r>
              <a:rPr lang="ru-RU" dirty="0">
                <a:solidFill>
                  <a:srgbClr val="00B050"/>
                </a:solidFill>
              </a:rPr>
              <a:t>Исследование показало, что содержание ранца в норме у 8 учащихся (50%) и у 8 учащихся (50%) содержание ранца не соответствует норме. </a:t>
            </a: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45158908"/>
              </p:ext>
            </p:extLst>
          </p:nvPr>
        </p:nvGraphicFramePr>
        <p:xfrm>
          <a:off x="1043608" y="65686"/>
          <a:ext cx="7118447" cy="5577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79612"/>
                <a:gridCol w="1291091"/>
                <a:gridCol w="1605140"/>
                <a:gridCol w="2442604"/>
              </a:tblGrid>
              <a:tr h="958977"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Ф.И.ученика</a:t>
                      </a:r>
                      <a:endParaRPr lang="ru-RU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Вес школьного ранца без учебных принадлежностей (г)</a:t>
                      </a:r>
                      <a:endParaRPr lang="ru-RU" sz="12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Санитарные требования</a:t>
                      </a:r>
                      <a:endParaRPr lang="ru-RU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Содержание</a:t>
                      </a:r>
                      <a:r>
                        <a:rPr lang="ru-RU" sz="1400" baseline="0" dirty="0" smtClean="0"/>
                        <a:t> рюкзака</a:t>
                      </a:r>
                      <a:endParaRPr lang="ru-RU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61114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Собянина</a:t>
                      </a:r>
                      <a:r>
                        <a:rPr lang="ru-RU" sz="1200" dirty="0" smtClean="0"/>
                        <a:t> 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1.400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Не</a:t>
                      </a:r>
                      <a:r>
                        <a:rPr lang="ru-RU" sz="1200" baseline="0" dirty="0" smtClean="0"/>
                        <a:t> соответствует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111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Чугунова Е.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700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Норма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 норме</a:t>
                      </a:r>
                      <a:endParaRPr lang="ru-RU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114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Кулинич</a:t>
                      </a:r>
                      <a:r>
                        <a:rPr lang="ru-RU" sz="1200" dirty="0" smtClean="0"/>
                        <a:t> М.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 норме</a:t>
                      </a:r>
                      <a:endParaRPr lang="ru-RU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11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Фролов О.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Ниже</a:t>
                      </a:r>
                      <a:r>
                        <a:rPr lang="ru-RU" sz="1200" baseline="0" dirty="0" smtClean="0"/>
                        <a:t> н</a:t>
                      </a:r>
                      <a:r>
                        <a:rPr lang="ru-RU" sz="1200" dirty="0" smtClean="0"/>
                        <a:t>ормы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 норме</a:t>
                      </a:r>
                      <a:endParaRPr lang="ru-RU" sz="1200" dirty="0"/>
                    </a:p>
                  </a:txBody>
                  <a:tcPr/>
                </a:tc>
              </a:tr>
              <a:tr h="261114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Дыбочкин</a:t>
                      </a:r>
                      <a:r>
                        <a:rPr lang="ru-RU" sz="1200" dirty="0" smtClean="0"/>
                        <a:t> И.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Не соответствует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111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Соснина 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 норме</a:t>
                      </a:r>
                      <a:endParaRPr lang="ru-RU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11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Сальников 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 норме</a:t>
                      </a:r>
                      <a:endParaRPr lang="ru-RU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11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Шурыгин 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Ниже нормы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Не соответствует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1114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Агаджанян</a:t>
                      </a:r>
                      <a:r>
                        <a:rPr lang="ru-RU" sz="1200" dirty="0" smtClean="0"/>
                        <a:t> М.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1.000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 норме</a:t>
                      </a:r>
                      <a:endParaRPr lang="ru-RU" sz="1200" dirty="0"/>
                    </a:p>
                  </a:txBody>
                  <a:tcPr/>
                </a:tc>
              </a:tr>
              <a:tr h="43518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Аникин К.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300 </a:t>
                      </a:r>
                      <a:r>
                        <a:rPr lang="ru-RU" sz="1200" dirty="0" smtClean="0">
                          <a:solidFill>
                            <a:srgbClr val="00B050"/>
                          </a:solidFill>
                        </a:rPr>
                        <a:t>(сумка через плечо)</a:t>
                      </a:r>
                      <a:endParaRPr lang="ru-RU" sz="1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Не соответствует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Не соответствует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111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Царёва 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 норме</a:t>
                      </a:r>
                      <a:endParaRPr lang="ru-RU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11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Егорова 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Ниже нормы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 норме</a:t>
                      </a:r>
                      <a:endParaRPr lang="ru-RU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111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Румянцев Д.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Ниже нормы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Не соответствует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111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Телегина 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700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Норма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Не соответствует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1114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Собянин</a:t>
                      </a:r>
                      <a:r>
                        <a:rPr lang="ru-RU" sz="1200" dirty="0" smtClean="0"/>
                        <a:t> 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1.400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Не соответствует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111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Журавлёва Д.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1.200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Не соответствует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9176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 по нашему исследованию.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786874" cy="51149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4000" dirty="0" smtClean="0"/>
              <a:t>1. У 69% учащихся нашего класса вес рюкзака с учебными принадлежностями превышает норму.</a:t>
            </a:r>
          </a:p>
          <a:p>
            <a:pPr>
              <a:buNone/>
            </a:pPr>
            <a:r>
              <a:rPr lang="ru-RU" sz="4000" dirty="0" smtClean="0"/>
              <a:t>    2. На основании этих выводов мы  разработали памятку для учащихся.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Памятка для учащихся.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dirty="0" smtClean="0"/>
          </a:p>
          <a:p>
            <a:pPr lvl="0"/>
            <a:r>
              <a:rPr lang="ru-RU" dirty="0" smtClean="0">
                <a:solidFill>
                  <a:srgbClr val="7030A0"/>
                </a:solidFill>
              </a:rPr>
              <a:t>Не носить лишнего в ранцах.</a:t>
            </a:r>
          </a:p>
          <a:p>
            <a:pPr lvl="0"/>
            <a:r>
              <a:rPr lang="ru-RU" dirty="0" smtClean="0">
                <a:solidFill>
                  <a:srgbClr val="7030A0"/>
                </a:solidFill>
              </a:rPr>
              <a:t>Проверять ранец ежедневно, оставляя учебные принадлежности конкретного дня.</a:t>
            </a:r>
          </a:p>
          <a:p>
            <a:pPr lvl="0"/>
            <a:r>
              <a:rPr lang="ru-RU" dirty="0" smtClean="0">
                <a:solidFill>
                  <a:srgbClr val="7030A0"/>
                </a:solidFill>
              </a:rPr>
              <a:t>Спортивную форму и сменную обувь лучше носить в отдельной сумке в руках.</a:t>
            </a:r>
          </a:p>
          <a:p>
            <a:pPr lvl="0"/>
            <a:r>
              <a:rPr lang="ru-RU" dirty="0" smtClean="0">
                <a:solidFill>
                  <a:srgbClr val="7030A0"/>
                </a:solidFill>
              </a:rPr>
              <a:t>Следить за весом своих рюкзаков.</a:t>
            </a:r>
          </a:p>
          <a:p>
            <a:pPr lvl="0"/>
            <a:r>
              <a:rPr lang="ru-RU" dirty="0" smtClean="0">
                <a:solidFill>
                  <a:srgbClr val="7030A0"/>
                </a:solidFill>
              </a:rPr>
              <a:t>Помнить, что от тяжёлых нагрузок портится наша осанка.</a:t>
            </a:r>
          </a:p>
          <a:p>
            <a:pPr lvl="0"/>
            <a:r>
              <a:rPr lang="ru-RU" dirty="0" smtClean="0">
                <a:solidFill>
                  <a:srgbClr val="7030A0"/>
                </a:solidFill>
              </a:rPr>
              <a:t>Регулярно заниматься физкультурой, потому что физические упражнения укрепляют мышцы и скелет.</a:t>
            </a:r>
          </a:p>
          <a:p>
            <a:pPr lvl="0"/>
            <a:r>
              <a:rPr lang="ru-RU" dirty="0" smtClean="0">
                <a:solidFill>
                  <a:srgbClr val="7030A0"/>
                </a:solidFill>
              </a:rPr>
              <a:t>Родителям следует покупать лёгкие ранцы и школьные принадлежности.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7444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rot="20883491">
            <a:off x="624581" y="870154"/>
            <a:ext cx="7931224" cy="2853275"/>
          </a:xfrm>
        </p:spPr>
        <p:txBody>
          <a:bodyPr>
            <a:normAutofit/>
          </a:bodyPr>
          <a:lstStyle/>
          <a:p>
            <a:r>
              <a:rPr lang="ru-RU" sz="600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Спасибо за внимание !</a:t>
            </a:r>
            <a:endParaRPr lang="ru-RU" sz="6000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Рисунок 6" descr="http://coeurdesvalleesenaction.com/wp-content/uploads/2013/10/Depositphotos_2260062_m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3664">
            <a:off x="4305128" y="3445240"/>
            <a:ext cx="3637747" cy="24011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64882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Актуальность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Мы решили проверить, соответствуют ли рюкзаки (ранцы), которые носят наши одноклассники требованиям САНПИН.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Гипотеза.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Если школьный рюкзак(ранец) не соответствует требованиям САНПИН, то это вредит здоровью школьника.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Цель работы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Доказать, что тяжелый ранец (рюкзак) с комплектом учебников и письменных принадлежностей влияет на здоровье учащихся.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Задачи.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Собрать информацию о школьном рюкзаке, о влиянии его веса на здоровье ребёнка…</a:t>
            </a:r>
          </a:p>
          <a:p>
            <a:pPr lvl="0"/>
            <a:r>
              <a:rPr lang="ru-RU" dirty="0" smtClean="0"/>
              <a:t>Изучить требования к школьному рюкзаку.</a:t>
            </a:r>
          </a:p>
          <a:p>
            <a:pPr lvl="0"/>
            <a:r>
              <a:rPr lang="ru-RU" dirty="0" smtClean="0"/>
              <a:t>Провести исследования : </a:t>
            </a:r>
          </a:p>
          <a:p>
            <a:r>
              <a:rPr lang="ru-RU" dirty="0" smtClean="0"/>
              <a:t>         а) веса  школьников      </a:t>
            </a:r>
          </a:p>
          <a:p>
            <a:r>
              <a:rPr lang="ru-RU" dirty="0" smtClean="0"/>
              <a:t>         б) веса рюкзаков школьников</a:t>
            </a:r>
          </a:p>
          <a:p>
            <a:r>
              <a:rPr lang="ru-RU" dirty="0" smtClean="0"/>
              <a:t>         в) веса учебных пособий</a:t>
            </a:r>
          </a:p>
          <a:p>
            <a:pPr lvl="0"/>
            <a:r>
              <a:rPr lang="ru-RU" dirty="0" smtClean="0"/>
              <a:t>По итогам исследования дать рекомендации школьникам.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Методы нашего исследования</a:t>
            </a:r>
            <a:r>
              <a:rPr lang="ru-RU" dirty="0" smtClean="0"/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4525963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Изучение литературы, проведение замеров массы школьников, рюкзака, учебных пособий, анализ полученных данных.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Опыт №1.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28800"/>
            <a:ext cx="8858312" cy="4943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  </a:t>
            </a:r>
            <a:r>
              <a:rPr lang="ru-RU" sz="4000" dirty="0" smtClean="0">
                <a:solidFill>
                  <a:srgbClr val="00B050"/>
                </a:solidFill>
              </a:rPr>
              <a:t>Мы взвесили всех учеников класса и их ранцы с учебными   принадлежностями. Вес ранца не должен превышать 1/10 массы тела.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50518"/>
            <a:ext cx="5486400" cy="4114800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55576" y="5805264"/>
            <a:ext cx="7704856" cy="93610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 </a:t>
            </a:r>
            <a:r>
              <a:rPr lang="ru-RU" sz="1800" dirty="0">
                <a:solidFill>
                  <a:srgbClr val="00B050"/>
                </a:solidFill>
              </a:rPr>
              <a:t>Мы увидели, что вес ранца с учебными принадлежностями далеко не соответствуют его реальному весу.</a:t>
            </a:r>
          </a:p>
          <a:p>
            <a:r>
              <a:rPr lang="ru-RU" sz="1800" dirty="0">
                <a:solidFill>
                  <a:srgbClr val="00B050"/>
                </a:solidFill>
              </a:rPr>
              <a:t> У 11 учащихся   ( 69%)  вес превышает норму на 200- 1000г.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84274879"/>
              </p:ext>
            </p:extLst>
          </p:nvPr>
        </p:nvGraphicFramePr>
        <p:xfrm>
          <a:off x="775916" y="166653"/>
          <a:ext cx="7704855" cy="5422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6214"/>
                <a:gridCol w="1397449"/>
                <a:gridCol w="1737369"/>
                <a:gridCol w="2643823"/>
              </a:tblGrid>
              <a:tr h="922894"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Ф.И.ученика</a:t>
                      </a:r>
                      <a:endParaRPr lang="ru-RU" sz="16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Вес ученика</a:t>
                      </a:r>
                    </a:p>
                    <a:p>
                      <a:r>
                        <a:rPr lang="ru-RU" sz="1600" dirty="0" smtClean="0"/>
                        <a:t>(кг)</a:t>
                      </a:r>
                      <a:endParaRPr lang="ru-RU" sz="16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Вес ранца с учебными принадлежностями</a:t>
                      </a:r>
                    </a:p>
                    <a:p>
                      <a:r>
                        <a:rPr lang="ru-RU" sz="1400" dirty="0" smtClean="0"/>
                        <a:t>(кг)</a:t>
                      </a:r>
                      <a:endParaRPr lang="ru-RU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Требования </a:t>
                      </a:r>
                      <a:r>
                        <a:rPr lang="ru-RU" sz="1600" dirty="0" err="1" smtClean="0"/>
                        <a:t>СанПин</a:t>
                      </a:r>
                      <a:endParaRPr lang="ru-RU" sz="16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79857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Собянина</a:t>
                      </a:r>
                      <a:r>
                        <a:rPr lang="ru-RU" sz="1200" dirty="0" smtClean="0"/>
                        <a:t> 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35.200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4.600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3.520         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985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Чугунова Е.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32.200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4.100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3.220         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9857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Кулинич</a:t>
                      </a:r>
                      <a:r>
                        <a:rPr lang="ru-RU" sz="1200" dirty="0" smtClean="0"/>
                        <a:t> М.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36.000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3.800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3.600         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985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Фролов О.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56.500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3.600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5.650         норма</a:t>
                      </a:r>
                      <a:endParaRPr lang="ru-RU" sz="1200" dirty="0"/>
                    </a:p>
                  </a:txBody>
                  <a:tcPr/>
                </a:tc>
              </a:tr>
              <a:tr h="279857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Дыбочкин</a:t>
                      </a:r>
                      <a:r>
                        <a:rPr lang="ru-RU" sz="1200" dirty="0" smtClean="0"/>
                        <a:t> И.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98.300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5.100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9.830         норма</a:t>
                      </a:r>
                      <a:endParaRPr lang="ru-RU" sz="1200" dirty="0"/>
                    </a:p>
                  </a:txBody>
                  <a:tcPr/>
                </a:tc>
              </a:tr>
              <a:tr h="27985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Соснина 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24.000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4.100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2.400         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985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Сальников 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32.100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4.100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3.210         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985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Шурыгин 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42.000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3.800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4.200         норма</a:t>
                      </a:r>
                      <a:endParaRPr lang="ru-RU" sz="1200" dirty="0"/>
                    </a:p>
                  </a:txBody>
                  <a:tcPr/>
                </a:tc>
              </a:tr>
              <a:tr h="279857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Агаджанян</a:t>
                      </a:r>
                      <a:r>
                        <a:rPr lang="ru-RU" sz="1200" dirty="0" smtClean="0"/>
                        <a:t> М.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36.200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3.700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3.620         норма</a:t>
                      </a:r>
                      <a:endParaRPr lang="ru-RU" sz="1200" dirty="0"/>
                    </a:p>
                  </a:txBody>
                  <a:tcPr/>
                </a:tc>
              </a:tr>
              <a:tr h="27985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Аникин К.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31.200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4.500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3.120         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985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Царёва 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29.800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3.600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2.980         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985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Егорова 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28.700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3.500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2.870         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985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Румянцев Д.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27.200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4.200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2.720         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985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Телегина 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48.100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3.600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4.810         норма</a:t>
                      </a:r>
                      <a:endParaRPr lang="ru-RU" sz="1200" dirty="0"/>
                    </a:p>
                  </a:txBody>
                  <a:tcPr/>
                </a:tc>
              </a:tr>
              <a:tr h="279857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Собянин</a:t>
                      </a:r>
                      <a:r>
                        <a:rPr lang="ru-RU" sz="1200" dirty="0" smtClean="0"/>
                        <a:t> 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35.800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4.600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3.580         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7985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Журавлёва Д.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31.200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4.900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3.120         выше нормы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0969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Опыт №2.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445224"/>
            <a:ext cx="8715436" cy="12699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rgbClr val="00B050"/>
                </a:solidFill>
              </a:rPr>
              <a:t>Мы проверили соответствуют ли учебные пособия требованиям </a:t>
            </a:r>
            <a:r>
              <a:rPr lang="ru-RU" sz="2400" dirty="0" err="1" smtClean="0">
                <a:solidFill>
                  <a:srgbClr val="00B050"/>
                </a:solidFill>
              </a:rPr>
              <a:t>СанПин</a:t>
            </a:r>
            <a:r>
              <a:rPr lang="ru-RU" sz="2400" dirty="0" smtClean="0">
                <a:solidFill>
                  <a:srgbClr val="00B050"/>
                </a:solidFill>
              </a:rPr>
              <a:t>. Вес учебника не должен быть более 300г.</a:t>
            </a:r>
            <a:endParaRPr lang="ru-RU" sz="2400" dirty="0">
              <a:solidFill>
                <a:srgbClr val="00B05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5241" y="1357298"/>
            <a:ext cx="4206397" cy="3799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357298"/>
            <a:ext cx="3786674" cy="3799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792</Words>
  <Application>Microsoft Office PowerPoint</Application>
  <PresentationFormat>Экран (4:3)</PresentationFormat>
  <Paragraphs>199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Вес школьного рюкзака</vt:lpstr>
      <vt:lpstr>Актуальность</vt:lpstr>
      <vt:lpstr>Гипотеза.</vt:lpstr>
      <vt:lpstr>Цель работы</vt:lpstr>
      <vt:lpstr>Задачи.</vt:lpstr>
      <vt:lpstr> Методы нашего исследования.</vt:lpstr>
      <vt:lpstr>Опыт №1. </vt:lpstr>
      <vt:lpstr>Слайд 8</vt:lpstr>
      <vt:lpstr>Опыт №2. </vt:lpstr>
      <vt:lpstr>Слайд 10</vt:lpstr>
      <vt:lpstr>Опыт №3. </vt:lpstr>
      <vt:lpstr>Слайд 12</vt:lpstr>
      <vt:lpstr>Вывод по нашему исследованию.</vt:lpstr>
      <vt:lpstr>Памятка для учащихся.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Почему мой школьный рюкзак не соответствует нормам САНПИНа?</dc:title>
  <dc:creator>Istoriya</dc:creator>
  <cp:lastModifiedBy>Галина</cp:lastModifiedBy>
  <cp:revision>28</cp:revision>
  <dcterms:created xsi:type="dcterms:W3CDTF">2016-04-01T10:08:18Z</dcterms:created>
  <dcterms:modified xsi:type="dcterms:W3CDTF">2018-01-07T02:02:20Z</dcterms:modified>
</cp:coreProperties>
</file>