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56" r:id="rId4"/>
    <p:sldId id="257" r:id="rId5"/>
    <p:sldId id="283" r:id="rId6"/>
    <p:sldId id="259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7" r:id="rId17"/>
    <p:sldId id="278" r:id="rId18"/>
    <p:sldId id="284" r:id="rId19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996600"/>
    <a:srgbClr val="0033CC"/>
    <a:srgbClr val="000099"/>
    <a:srgbClr val="FF9900"/>
    <a:srgbClr val="990033"/>
    <a:srgbClr val="CC0099"/>
    <a:srgbClr val="99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7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5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2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2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6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8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1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8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4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39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microsoft.com/office/2007/relationships/hdphoto" Target="../media/hdphoto10.wdp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microsoft.com/office/2007/relationships/hdphoto" Target="../media/hdphoto15.wdp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microsoft.com/office/2007/relationships/hdphoto" Target="../media/hdphoto16.wdp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7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4320480" cy="64807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«Дымковская игрушка»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2565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9"/>
            <a:ext cx="6798735" cy="1281017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993366"/>
                </a:solidFill>
              </a:rPr>
              <a:t>Сейчас игрушки расписывают колонковыми и хорьковыми кисточками. Раньше мастерицы делали кисти сами из тряпок, наматывая продёрнутый холщовый лоскут на палочку,  также лучинки </a:t>
            </a:r>
            <a:r>
              <a:rPr lang="ru-RU" sz="1800" b="1" dirty="0" smtClean="0">
                <a:solidFill>
                  <a:srgbClr val="993366"/>
                </a:solidFill>
              </a:rPr>
              <a:t>для </a:t>
            </a:r>
            <a:r>
              <a:rPr lang="ru-RU" sz="1800" b="1" dirty="0">
                <a:solidFill>
                  <a:srgbClr val="993366"/>
                </a:solidFill>
              </a:rPr>
              <a:t>наведения глаз. Торцом ровно срезанного прутика наносили пятна.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2099022"/>
            <a:ext cx="3159776" cy="1917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1" y="2024195"/>
            <a:ext cx="2736304" cy="2026306"/>
          </a:xfrm>
          <a:prstGeom prst="rect">
            <a:avLst/>
          </a:prstGeom>
        </p:spPr>
      </p:pic>
      <p:pic>
        <p:nvPicPr>
          <p:cNvPr id="2050" name="Picture 2" descr="C:\Users\User\Downloads\дымка\kisti_kolon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2" y="4213983"/>
            <a:ext cx="3171825" cy="18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6" y="4222908"/>
            <a:ext cx="2736304" cy="18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4" cy="864095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Дымковские узоры </a:t>
            </a:r>
            <a:r>
              <a:rPr lang="ru-RU" sz="2000" b="1" dirty="0">
                <a:solidFill>
                  <a:srgbClr val="0070C0"/>
                </a:solidFill>
              </a:rPr>
              <a:t>имеют простые геометрические формы: кружки, кольца, полоски, змейки.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5528" y="1556792"/>
            <a:ext cx="3312368" cy="3024336"/>
          </a:xfrm>
          <a:ln w="28575">
            <a:solidFill>
              <a:srgbClr val="0033CC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</a:rPr>
              <a:t>Все игрушки не простые,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А волшебно расписные,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Белоснежны, как </a:t>
            </a:r>
            <a:r>
              <a:rPr lang="ru-RU" sz="2000" b="1" dirty="0" smtClean="0">
                <a:solidFill>
                  <a:srgbClr val="0070C0"/>
                </a:solidFill>
              </a:rPr>
              <a:t>березки,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Кружочки</a:t>
            </a:r>
            <a:r>
              <a:rPr lang="ru-RU" sz="2000" b="1" dirty="0">
                <a:solidFill>
                  <a:srgbClr val="0070C0"/>
                </a:solidFill>
              </a:rPr>
              <a:t>, клеточки, полоски –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Простой, казалось бы узор,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Но отвести не в силах взор</a:t>
            </a:r>
            <a:r>
              <a:rPr lang="ru-RU" sz="2000" b="1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1026" name="Picture 2" descr="C:\Users\User\Downloads\dymka-ornament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37" y="3284984"/>
            <a:ext cx="3510811" cy="29134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63" y="1319618"/>
            <a:ext cx="3284277" cy="18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</a:rPr>
              <a:t>Кроме </a:t>
            </a:r>
            <a:r>
              <a:rPr lang="ru-RU" sz="1800" b="1" dirty="0">
                <a:solidFill>
                  <a:srgbClr val="0033CC"/>
                </a:solidFill>
              </a:rPr>
              <a:t>геометрического </a:t>
            </a:r>
            <a:r>
              <a:rPr lang="ru-RU" sz="1800" b="1" dirty="0" smtClean="0">
                <a:solidFill>
                  <a:srgbClr val="0033CC"/>
                </a:solidFill>
              </a:rPr>
              <a:t>узора раньше наклеивали  </a:t>
            </a:r>
            <a:r>
              <a:rPr lang="ru-RU" sz="1800" b="1" dirty="0">
                <a:solidFill>
                  <a:srgbClr val="0033CC"/>
                </a:solidFill>
              </a:rPr>
              <a:t>кусочки золотистой фольги. Мастерица смачивала  кисточку в яичном белке, легко касалась золотистого квадратика и прикрепляла его на кокошники водоноскам и нянькам, на шляпы барыням и т.д.  Теперь используют медный поташ.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31" y="2492896"/>
            <a:ext cx="65140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848872" cy="1080120"/>
          </a:xfrm>
          <a:ln w="28575">
            <a:solidFill>
              <a:srgbClr val="CC0099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1800" b="1" dirty="0">
                <a:solidFill>
                  <a:srgbClr val="CC0099"/>
                </a:solidFill>
              </a:rPr>
              <a:t>У няньки и водоноски на голове кокошник, а у барыни – шляпа. У няньки и водоноски поверх юбки, одет фартук с оборками, чтобы не замарать юбку, а у барыни юбка с оборками. У водоноски </a:t>
            </a:r>
            <a:r>
              <a:rPr lang="ru-RU" sz="1800" b="1" dirty="0" smtClean="0">
                <a:solidFill>
                  <a:srgbClr val="CC0099"/>
                </a:solidFill>
              </a:rPr>
              <a:t>на юбке – </a:t>
            </a:r>
            <a:r>
              <a:rPr lang="ru-RU" sz="1800" b="1" dirty="0">
                <a:solidFill>
                  <a:srgbClr val="CC0099"/>
                </a:solidFill>
              </a:rPr>
              <a:t>полоски, у няньки – клетки, у барыни – кольца, кружки</a:t>
            </a:r>
            <a:r>
              <a:rPr lang="ru-RU" sz="1600" dirty="0">
                <a:solidFill>
                  <a:srgbClr val="CC0099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24333"/>
            <a:ext cx="2664296" cy="3746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24333"/>
            <a:ext cx="2232248" cy="3746848"/>
          </a:xfrm>
          <a:prstGeom prst="rect">
            <a:avLst/>
          </a:prstGeom>
        </p:spPr>
      </p:pic>
      <p:pic>
        <p:nvPicPr>
          <p:cNvPr id="10242" name="Picture 2" descr="C:\Users\User\Downloads\4ebba9c360e55df81d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24333"/>
            <a:ext cx="2173982" cy="37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695352"/>
          </a:xfrm>
          <a:ln w="28575"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996600"/>
                </a:solidFill>
              </a:rPr>
              <a:t>Пластику </a:t>
            </a:r>
            <a:r>
              <a:rPr lang="ru-RU" sz="2000" b="1" dirty="0">
                <a:solidFill>
                  <a:srgbClr val="996600"/>
                </a:solidFill>
              </a:rPr>
              <a:t>коров, козлов, баранов, оленей от </a:t>
            </a:r>
            <a:r>
              <a:rPr lang="ru-RU" sz="2000" b="1" dirty="0" smtClean="0">
                <a:solidFill>
                  <a:srgbClr val="996600"/>
                </a:solidFill>
              </a:rPr>
              <a:t>коней отличает лишь </a:t>
            </a:r>
            <a:r>
              <a:rPr lang="ru-RU" sz="2000" b="1" dirty="0">
                <a:solidFill>
                  <a:srgbClr val="996600"/>
                </a:solidFill>
              </a:rPr>
              <a:t>форма рогов и рисунок морды.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39976"/>
            <a:ext cx="1913561" cy="2287928"/>
          </a:xfrm>
          <a:prstGeom prst="rect">
            <a:avLst/>
          </a:prstGeom>
        </p:spPr>
      </p:pic>
      <p:pic>
        <p:nvPicPr>
          <p:cNvPr id="3074" name="Picture 2" descr="C:\Users\User\Downloads\козё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84" y="2060848"/>
            <a:ext cx="2093976" cy="22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2213"/>
            <a:ext cx="1656184" cy="2311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22213"/>
            <a:ext cx="1913561" cy="23115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4" y="3839977"/>
            <a:ext cx="1620248" cy="22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052736"/>
            <a:ext cx="3024336" cy="3816424"/>
          </a:xfrm>
          <a:ln w="28575">
            <a:solidFill>
              <a:srgbClr val="000099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000099"/>
                </a:solidFill>
              </a:rPr>
              <a:t>За студеною водицей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Водоноска - молодица,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Как </a:t>
            </a:r>
            <a:r>
              <a:rPr lang="ru-RU" sz="1800" b="1" dirty="0" smtClean="0">
                <a:solidFill>
                  <a:srgbClr val="000099"/>
                </a:solidFill>
              </a:rPr>
              <a:t>лебёдушка </a:t>
            </a:r>
            <a:r>
              <a:rPr lang="ru-RU" sz="1800" b="1" dirty="0">
                <a:solidFill>
                  <a:srgbClr val="000099"/>
                </a:solidFill>
              </a:rPr>
              <a:t>плывет,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Вёдра </a:t>
            </a:r>
            <a:r>
              <a:rPr lang="ru-RU" sz="1800" b="1" dirty="0">
                <a:solidFill>
                  <a:srgbClr val="000099"/>
                </a:solidFill>
              </a:rPr>
              <a:t>красные несет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На коромысле не спеша.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Посмотри, как хороша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Эта девица - краса,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Тугая черная коса,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Щёчки </a:t>
            </a:r>
            <a:r>
              <a:rPr lang="ru-RU" sz="1800" b="1" dirty="0">
                <a:solidFill>
                  <a:srgbClr val="000099"/>
                </a:solidFill>
              </a:rPr>
              <a:t>алые горят,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Удивительный наряд: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Сидит кокошник горделиво,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Как </a:t>
            </a:r>
            <a:r>
              <a:rPr lang="ru-RU" sz="1800" b="1" dirty="0" smtClean="0">
                <a:solidFill>
                  <a:srgbClr val="000099"/>
                </a:solidFill>
              </a:rPr>
              <a:t>лебёдушка </a:t>
            </a:r>
            <a:r>
              <a:rPr lang="ru-RU" sz="1800" b="1" dirty="0">
                <a:solidFill>
                  <a:srgbClr val="000099"/>
                </a:solidFill>
              </a:rPr>
              <a:t>плывет, 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Песню тихую поет</a:t>
            </a:r>
            <a:r>
              <a:rPr lang="ru-RU" sz="1800" dirty="0"/>
              <a:t>. </a:t>
            </a:r>
          </a:p>
        </p:txBody>
      </p:sp>
      <p:pic>
        <p:nvPicPr>
          <p:cNvPr id="8195" name="Picture 3" descr="C:\Users\User\Downloads\4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9768"/>
            <a:ext cx="46438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User\Downloads\69a0e6f47034cfb403ab6655cacfa1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71355"/>
            <a:ext cx="7488832" cy="42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620688"/>
            <a:ext cx="2880320" cy="1143000"/>
          </a:xfrm>
          <a:ln w="28575">
            <a:solidFill>
              <a:srgbClr val="990033"/>
            </a:solidFill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990033"/>
                </a:solidFill>
              </a:rPr>
              <a:t>С лентами да бантами, </a:t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>Да под ручку с франтами </a:t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>Мы гуляем парами, </a:t>
            </a:r>
            <a:br>
              <a:rPr lang="ru-RU" sz="1800" b="1" dirty="0">
                <a:solidFill>
                  <a:srgbClr val="990033"/>
                </a:solidFill>
              </a:rPr>
            </a:br>
            <a:r>
              <a:rPr lang="ru-RU" sz="1800" b="1" dirty="0">
                <a:solidFill>
                  <a:srgbClr val="990033"/>
                </a:solidFill>
              </a:rPr>
              <a:t>Проплываем павами.</a:t>
            </a:r>
          </a:p>
        </p:txBody>
      </p:sp>
    </p:spTree>
    <p:extLst>
      <p:ext uri="{BB962C8B-B14F-4D97-AF65-F5344CB8AC3E}">
        <p14:creationId xmlns:p14="http://schemas.microsoft.com/office/powerpoint/2010/main" val="3350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1046554_826735780743191_41721875737130818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68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457879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Спасибо за внимание !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2448272" cy="2117811"/>
          </a:xfrm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6600"/>
                </a:solidFill>
              </a:rPr>
              <a:t/>
            </a:r>
            <a:br>
              <a:rPr lang="ru-RU" sz="1800" b="1" dirty="0" smtClean="0">
                <a:solidFill>
                  <a:srgbClr val="006600"/>
                </a:solidFill>
              </a:rPr>
            </a:br>
            <a:r>
              <a:rPr lang="ru-RU" sz="1400" b="1" dirty="0" smtClean="0">
                <a:solidFill>
                  <a:srgbClr val="006600"/>
                </a:solidFill>
              </a:rPr>
              <a:t>Весёлая </a:t>
            </a:r>
            <a:r>
              <a:rPr lang="ru-RU" sz="1400" b="1" dirty="0">
                <a:solidFill>
                  <a:srgbClr val="006600"/>
                </a:solidFill>
              </a:rPr>
              <a:t>белая глина,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Кружочки, полоски на ней,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Козлы и барашки смешные,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Табун разноцветных коней.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Кормилицы и водоноски, 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И всадники, и ребятня,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Собаки, гусары и рыбки, </a:t>
            </a:r>
            <a:br>
              <a:rPr lang="ru-RU" sz="1400" b="1" dirty="0">
                <a:solidFill>
                  <a:srgbClr val="006600"/>
                </a:solidFill>
              </a:rPr>
            </a:br>
            <a:r>
              <a:rPr lang="ru-RU" sz="1400" b="1" dirty="0">
                <a:solidFill>
                  <a:srgbClr val="006600"/>
                </a:solidFill>
              </a:rPr>
              <a:t>А ну, отгадайте, кто я</a:t>
            </a:r>
            <a:r>
              <a:rPr lang="ru-RU" sz="1600" b="1" dirty="0">
                <a:solidFill>
                  <a:srgbClr val="006600"/>
                </a:solidFill>
              </a:rPr>
              <a:t>?</a:t>
            </a:r>
            <a:br>
              <a:rPr lang="ru-RU" sz="16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48477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336704" cy="576064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Город Киров. Музей Дымковской игрушки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7800"/>
          <a:stretch/>
        </p:blipFill>
        <p:spPr>
          <a:xfrm>
            <a:off x="4716016" y="1196752"/>
            <a:ext cx="3922008" cy="2459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4048164" cy="2376264"/>
          </a:xfrm>
          <a:prstGeom prst="rect">
            <a:avLst/>
          </a:prstGeom>
        </p:spPr>
      </p:pic>
      <p:pic>
        <p:nvPicPr>
          <p:cNvPr id="3074" name="Picture 2" descr="C:\Users\User\Downloads\скачанные файлы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8" y="1196752"/>
            <a:ext cx="3666744" cy="24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696744" cy="648072"/>
          </a:xfrm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Уличные скульптуры в Кирове  выполнены по всем канонам Дымковской игрушки.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960440" cy="301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3283"/>
            <a:ext cx="33305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3672408" cy="1152128"/>
          </a:xfrm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Дымковские игрушки делают только женщины и передают своё ремесло дочерям и внучкам.</a:t>
            </a:r>
            <a:endParaRPr lang="ru-RU" sz="1400" b="1" dirty="0">
              <a:solidFill>
                <a:srgbClr val="0066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58"/>
          <a:stretch/>
        </p:blipFill>
        <p:spPr bwMode="auto">
          <a:xfrm>
            <a:off x="683568" y="3187844"/>
            <a:ext cx="2374987" cy="304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Downloads\Безымянны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4"/>
          <a:stretch/>
        </p:blipFill>
        <p:spPr bwMode="auto">
          <a:xfrm>
            <a:off x="3154241" y="3187844"/>
            <a:ext cx="2785911" cy="30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38" y="3204397"/>
            <a:ext cx="2349848" cy="3040786"/>
          </a:xfrm>
          <a:prstGeom prst="rect">
            <a:avLst/>
          </a:prstGeom>
          <a:noFill/>
          <a:ln w="28575">
            <a:solidFill>
              <a:srgbClr val="99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dHJpcDJydXMucnUvc2l0ZXMvZGVmYXVsdC9maWxlcy9pbWFnZXMvdnlhdGthMjEuanBnP19faWQ9NTAzNjM=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324420" cy="22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903" y="188640"/>
            <a:ext cx="8281561" cy="1152128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С </a:t>
            </a:r>
            <a:r>
              <a:rPr lang="ru-RU" sz="1800" b="1" dirty="0">
                <a:solidFill>
                  <a:srgbClr val="FF0000"/>
                </a:solidFill>
              </a:rPr>
              <a:t>весенним </a:t>
            </a:r>
            <a:r>
              <a:rPr lang="ru-RU" sz="1800" b="1" dirty="0" smtClean="0">
                <a:solidFill>
                  <a:srgbClr val="FF0000"/>
                </a:solidFill>
              </a:rPr>
              <a:t>праздником Вятская </a:t>
            </a:r>
            <a:r>
              <a:rPr lang="ru-RU" sz="1800" b="1" dirty="0">
                <a:solidFill>
                  <a:srgbClr val="FF0000"/>
                </a:solidFill>
              </a:rPr>
              <a:t>свистунья, </a:t>
            </a:r>
            <a:r>
              <a:rPr lang="ru-RU" sz="1800" b="1" dirty="0" smtClean="0">
                <a:solidFill>
                  <a:srgbClr val="FF0000"/>
                </a:solidFill>
              </a:rPr>
              <a:t>Свистопляска, </a:t>
            </a:r>
            <a:r>
              <a:rPr lang="ru-RU" sz="1800" b="1" dirty="0">
                <a:solidFill>
                  <a:srgbClr val="FF0000"/>
                </a:solidFill>
              </a:rPr>
              <a:t>связывают возникновение промысла «Дымковская  игрушка»? </a:t>
            </a:r>
            <a:r>
              <a:rPr lang="ru-RU" sz="1800" b="1" dirty="0" smtClean="0">
                <a:solidFill>
                  <a:srgbClr val="FF0000"/>
                </a:solidFill>
              </a:rPr>
              <a:t>Первыми </a:t>
            </a:r>
            <a:r>
              <a:rPr lang="ru-RU" sz="1800" b="1" dirty="0">
                <a:solidFill>
                  <a:srgbClr val="FF0000"/>
                </a:solidFill>
              </a:rPr>
              <a:t>дымковскими игрушками были свистульки в виде баранов, коней, козлов, уточек, которые изготавливались </a:t>
            </a:r>
            <a:r>
              <a:rPr lang="ru-RU" sz="1800" b="1" dirty="0" smtClean="0">
                <a:solidFill>
                  <a:srgbClr val="FF0000"/>
                </a:solidFill>
              </a:rPr>
              <a:t>зимой и ранней весной к этой ежегодной ярмарке.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9" y="3861048"/>
            <a:ext cx="1946447" cy="142086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039353" cy="1427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084998"/>
            <a:ext cx="1940530" cy="21969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1656184" cy="224722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88899"/>
            <a:ext cx="1490435" cy="19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15832"/>
            <a:ext cx="6798735" cy="1382492"/>
          </a:xfrm>
          <a:ln w="28575"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1800" b="1" dirty="0">
                <a:solidFill>
                  <a:srgbClr val="006600"/>
                </a:solidFill>
              </a:rPr>
              <a:t>Дымковские игрушки лепят из местной ярко – красной глины, которую перемешивают с мелким коричневым речным песком. Фигурки лепят по частям, затем идёт сборка, недостающие детали прикрепляют, примазывая, используя для связки и заглаживания жидкую красную глину. После чего просушивают несколько дней и обжигают в печи</a:t>
            </a:r>
            <a:r>
              <a:rPr lang="ru-RU" sz="2000" b="1" dirty="0">
                <a:solidFill>
                  <a:srgbClr val="006600"/>
                </a:solidFill>
              </a:rPr>
              <a:t>.</a:t>
            </a:r>
            <a:endParaRPr lang="ru-RU" sz="1800" dirty="0"/>
          </a:p>
        </p:txBody>
      </p:sp>
      <p:pic>
        <p:nvPicPr>
          <p:cNvPr id="1026" name="Picture 2" descr="C:\Users\User\Downloads\дымка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5" y="4140570"/>
            <a:ext cx="1943087" cy="18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дымка\Posle-obzhiga-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09" y="3861048"/>
            <a:ext cx="2438201" cy="2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дымка\скачанные файлы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63" y="4114802"/>
            <a:ext cx="2619375" cy="18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дымка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5" y="22048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дымка\863465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дымка\скачанные файлы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2" y="2218332"/>
            <a:ext cx="2207494" cy="1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70" y="620687"/>
            <a:ext cx="7564662" cy="807641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еред росписью мастерицы покрывают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вынутые из печи остывшие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игрушки ослепительно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белым мелом разведённым 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снятом молоке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481576" cy="267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50" y="3611896"/>
            <a:ext cx="1948038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9" y="1774887"/>
            <a:ext cx="2775198" cy="1562100"/>
          </a:xfrm>
          <a:prstGeom prst="rect">
            <a:avLst/>
          </a:prstGeom>
        </p:spPr>
      </p:pic>
      <p:pic>
        <p:nvPicPr>
          <p:cNvPr id="1026" name="Picture 2" descr="C:\Users\User\Downloads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07" y="1428329"/>
            <a:ext cx="35283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48681"/>
            <a:ext cx="6798735" cy="1368151"/>
          </a:xfrm>
          <a:solidFill>
            <a:schemeClr val="bg1"/>
          </a:solidFill>
          <a:ln w="28575">
            <a:solidFill>
              <a:srgbClr val="9966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996600"/>
                </a:solidFill>
              </a:rPr>
              <a:t>Раньше мастерицы сухие анилиновые краски растирали на яйце, разведённом уксусом или перекисшим квасом. В настоящее время гуашевые краски разводят на яйце или используют темперные и специальные краски для керамики. Для росписи используют 4 – 10 ярких цветов.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/>
        </p:blipFill>
        <p:spPr>
          <a:xfrm>
            <a:off x="1835696" y="2040714"/>
            <a:ext cx="3194689" cy="2016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7" y="4177031"/>
            <a:ext cx="3218178" cy="2088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53798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1180</TotalTime>
  <Words>397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«Дымковская игрушка»</vt:lpstr>
      <vt:lpstr> Весёлая белая глина, Кружочки, полоски на ней, Козлы и барашки смешные, Табун разноцветных коней. Кормилицы и водоноски,  И всадники, и ребятня, Собаки, гусары и рыбки,  А ну, отгадайте, кто я? </vt:lpstr>
      <vt:lpstr>Город Киров. Музей Дымковской игрушки.</vt:lpstr>
      <vt:lpstr>Уличные скульптуры в Кирове  выполнены по всем канонам Дымковской игрушки.</vt:lpstr>
      <vt:lpstr>Дымковские игрушки делают только женщины и передают своё ремесло дочерям и внучкам.</vt:lpstr>
      <vt:lpstr>С весенним праздником Вятская свистунья, Свистопляска, связывают возникновение промысла «Дымковская  игрушка»? Первыми дымковскими игрушками были свистульки в виде баранов, коней, козлов, уточек, которые изготавливались зимой и ранней весной к этой ежегодной ярмарке.</vt:lpstr>
      <vt:lpstr>Дымковские игрушки лепят из местной ярко – красной глины, которую перемешивают с мелким коричневым речным песком. Фигурки лепят по частям, затем идёт сборка, недостающие детали прикрепляют, примазывая, используя для связки и заглаживания жидкую красную глину. После чего просушивают несколько дней и обжигают в печи.</vt:lpstr>
      <vt:lpstr>Перед росписью мастерицы покрывают  вынутые из печи остывшие игрушки ослепительно белым мелом разведённым на снятом молоке.</vt:lpstr>
      <vt:lpstr>Раньше мастерицы сухие анилиновые краски растирали на яйце, разведённом уксусом или перекисшим квасом. В настоящее время гуашевые краски разводят на яйце или используют темперные и специальные краски для керамики. Для росписи используют 4 – 10 ярких цветов.</vt:lpstr>
      <vt:lpstr>Сейчас игрушки расписывают колонковыми и хорьковыми кисточками. Раньше мастерицы делали кисти сами из тряпок, наматывая продёрнутый холщовый лоскут на палочку,  также лучинки для наведения глаз. Торцом ровно срезанного прутика наносили пятна.</vt:lpstr>
      <vt:lpstr>Дымковские узоры имеют простые геометрические формы: кружки, кольца, полоски, змейки.</vt:lpstr>
      <vt:lpstr>Кроме геометрического узора раньше наклеивали  кусочки золотистой фольги. Мастерица смачивала  кисточку в яичном белке, легко касалась золотистого квадратика и прикрепляла его на кокошники водоноскам и нянькам, на шляпы барыням и т.д.  Теперь используют медный поташ.</vt:lpstr>
      <vt:lpstr>У няньки и водоноски на голове кокошник, а у барыни – шляпа. У няньки и водоноски поверх юбки, одет фартук с оборками, чтобы не замарать юбку, а у барыни юбка с оборками. У водоноски на юбке – полоски, у няньки – клетки, у барыни – кольца, кружки.</vt:lpstr>
      <vt:lpstr>Пластику коров, козлов, баранов, оленей от коней отличает лишь форма рогов и рисунок морды. </vt:lpstr>
      <vt:lpstr>За студеною водицей Водоноска - молодица,  Как лебёдушка плывет, Вёдра красные несет  На коромысле не спеша.  Посмотри, как хороша  Эта девица - краса,  Тугая черная коса,  Щёчки алые горят,  Удивительный наряд:  Сидит кокошник горделиво,  Как лебёдушка плывет,  Песню тихую поет. </vt:lpstr>
      <vt:lpstr>С лентами да бантами,  Да под ручку с франтами  Мы гуляем парами,  Проплываем павами.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Киров. Музей Дымковской игрушки.</dc:title>
  <dc:creator>User</dc:creator>
  <cp:lastModifiedBy>pc</cp:lastModifiedBy>
  <cp:revision>78</cp:revision>
  <dcterms:created xsi:type="dcterms:W3CDTF">2017-01-22T08:26:22Z</dcterms:created>
  <dcterms:modified xsi:type="dcterms:W3CDTF">2018-01-09T17:41:54Z</dcterms:modified>
</cp:coreProperties>
</file>