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CCECFF"/>
    <a:srgbClr val="FFE1FF"/>
    <a:srgbClr val="F4F4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82FB3-15DD-4517-9B36-650A0B332C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DD1F9-B73B-4CA0-9B2A-85F669F381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588C9-F358-44B3-847D-E82A6842FA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05D4F-5840-4A67-B42E-FB7017C8A5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C188F-C28D-4096-9A54-9583D94D9A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D6BCB-F4DF-47B0-879A-C67660504D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3750E-1031-42D0-82C2-5C08CFAEE4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479C6-AC6D-4457-923B-FE6862367B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F4C95-F19E-4125-91ED-1F61691CB8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D73CF-6A37-43DB-84C0-F834A41BA5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F0C03-0EA1-49C0-AA29-C6EDB11EF4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790C9D-3449-4028-A9C1-B3302F591C7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219700" y="692150"/>
            <a:ext cx="3638580" cy="52371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61645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55650" y="1196975"/>
            <a:ext cx="4392613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 dirty="0"/>
              <a:t>«История создания костюма        Воронежской губернии»</a:t>
            </a:r>
            <a:r>
              <a:rPr lang="ru-RU" sz="48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22"/>
          <a:stretch>
            <a:fillRect/>
          </a:stretch>
        </p:blipFill>
        <p:spPr bwMode="auto">
          <a:xfrm>
            <a:off x="5429256" y="857232"/>
            <a:ext cx="32623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55650" y="1628775"/>
            <a:ext cx="80645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/>
              <a:t>           </a:t>
            </a:r>
            <a:r>
              <a:rPr lang="ru-RU" sz="2400"/>
              <a:t>Познакомить учащихся с историей возникновения костюма Воронежской губернии.</a:t>
            </a:r>
          </a:p>
          <a:p>
            <a:pPr marL="342900" indent="-342900"/>
            <a:endParaRPr lang="ru-RU" sz="2400"/>
          </a:p>
          <a:p>
            <a:pPr marL="342900" indent="-342900"/>
            <a:endParaRPr lang="ru-RU" sz="2400"/>
          </a:p>
          <a:p>
            <a:pPr marL="342900" indent="-342900"/>
            <a:r>
              <a:rPr lang="ru-RU" sz="2400"/>
              <a:t>Задачи: </a:t>
            </a:r>
            <a:r>
              <a:rPr lang="ru-RU" sz="2400" i="1"/>
              <a:t>образовательная:</a:t>
            </a:r>
            <a:r>
              <a:rPr lang="ru-RU" sz="2400"/>
              <a:t> расширить кругозор</a:t>
            </a:r>
          </a:p>
          <a:p>
            <a:pPr marL="342900" indent="-342900"/>
            <a:r>
              <a:rPr lang="ru-RU" sz="2400"/>
              <a:t>              учащихся в  знании местных традиций;</a:t>
            </a:r>
          </a:p>
          <a:p>
            <a:pPr marL="342900" indent="-342900"/>
            <a:r>
              <a:rPr lang="ru-RU" sz="2400"/>
              <a:t>              </a:t>
            </a:r>
            <a:r>
              <a:rPr lang="ru-RU" sz="2400" i="1"/>
              <a:t>развивающая</a:t>
            </a:r>
            <a:r>
              <a:rPr lang="ru-RU" sz="2400"/>
              <a:t>: развить творческие </a:t>
            </a:r>
          </a:p>
          <a:p>
            <a:pPr marL="342900" indent="-342900"/>
            <a:r>
              <a:rPr lang="ru-RU" sz="2400"/>
              <a:t>               способности при изучении костюма,</a:t>
            </a:r>
          </a:p>
          <a:p>
            <a:pPr marL="342900" indent="-342900"/>
            <a:r>
              <a:rPr lang="ru-RU" sz="2400"/>
              <a:t>               оформления, отделки;</a:t>
            </a:r>
            <a:endParaRPr lang="ru-RU" sz="2400" i="1"/>
          </a:p>
          <a:p>
            <a:pPr marL="342900" indent="-342900"/>
            <a:r>
              <a:rPr lang="ru-RU" sz="2400" i="1"/>
              <a:t>              воспитательная</a:t>
            </a:r>
            <a:r>
              <a:rPr lang="ru-RU" sz="2400"/>
              <a:t>: повысить интерес к истокам</a:t>
            </a:r>
          </a:p>
          <a:p>
            <a:pPr marL="342900" indent="-342900"/>
            <a:r>
              <a:rPr lang="ru-RU" sz="2400"/>
              <a:t>               народной  культуры, её творчеству.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76375" y="476250"/>
            <a:ext cx="5688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Цель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23850" y="1341438"/>
            <a:ext cx="3600450" cy="3743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chemeClr val="accent2"/>
                </a:solidFill>
              </a:rPr>
              <a:t>Из истории…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557338"/>
            <a:ext cx="3159125" cy="3240087"/>
          </a:xfrm>
          <a:noFill/>
          <a:ln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211638" y="2924175"/>
            <a:ext cx="4356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18 век - формирование воронежского костюма. 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932363" y="3933825"/>
            <a:ext cx="32400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- традиционное одеяние постепенно ассимилировалось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708400" y="1557338"/>
            <a:ext cx="3455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Появление костюма Воронежской губернии связано в с историей заселения края. 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619250" y="5300663"/>
            <a:ext cx="64817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Крестьяне Воронежской Губернии носили два типа одежды: </a:t>
            </a:r>
          </a:p>
          <a:p>
            <a:r>
              <a:rPr lang="ru-RU"/>
              <a:t>женщины – поневный тип; </a:t>
            </a:r>
          </a:p>
          <a:p>
            <a:r>
              <a:rPr lang="ru-RU"/>
              <a:t>девушки – сарафанный тип;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chemeClr val="accent2"/>
                </a:solidFill>
              </a:rPr>
              <a:t>Сарафанный тип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 sz="2400"/>
              <a:t>много клиньевого сарафана из тонкой шерсти черно цвета;</a:t>
            </a:r>
          </a:p>
          <a:p>
            <a:pPr marL="609600" indent="-609600"/>
            <a:r>
              <a:rPr lang="ru-RU" sz="2400"/>
              <a:t>девичьей рубахи;</a:t>
            </a:r>
          </a:p>
          <a:p>
            <a:pPr marL="609600" indent="-609600"/>
            <a:r>
              <a:rPr lang="ru-RU" sz="2400"/>
              <a:t>пояса -  кушака;</a:t>
            </a:r>
          </a:p>
          <a:p>
            <a:pPr marL="609600" indent="-609600"/>
            <a:r>
              <a:rPr lang="ru-RU" sz="2400"/>
              <a:t>головного убора (обруч или лента);</a:t>
            </a:r>
          </a:p>
          <a:p>
            <a:pPr marL="609600" indent="-609600"/>
            <a:r>
              <a:rPr lang="ru-RU" sz="2400"/>
              <a:t>набора платков;</a:t>
            </a:r>
          </a:p>
          <a:p>
            <a:pPr marL="609600" indent="-609600"/>
            <a:r>
              <a:rPr lang="ru-RU" sz="2400"/>
              <a:t>украшения (бути, монисты);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chemeClr val="accent2"/>
                </a:solidFill>
              </a:rPr>
              <a:t>Понёвный тип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/>
              <a:t>рубахи домотанной холстины;</a:t>
            </a:r>
          </a:p>
          <a:p>
            <a:r>
              <a:rPr lang="ru-RU" sz="2400"/>
              <a:t>поневы;</a:t>
            </a:r>
          </a:p>
          <a:p>
            <a:r>
              <a:rPr lang="ru-RU" sz="2400"/>
              <a:t>фартука;</a:t>
            </a:r>
          </a:p>
          <a:p>
            <a:r>
              <a:rPr lang="ru-RU" sz="2400"/>
              <a:t>пояса – кушака;</a:t>
            </a:r>
          </a:p>
          <a:p>
            <a:r>
              <a:rPr lang="ru-RU" sz="2400"/>
              <a:t>бусы, серьги, головной убор;</a:t>
            </a:r>
          </a:p>
          <a:p>
            <a:r>
              <a:rPr lang="ru-RU" sz="2400"/>
              <a:t>набор обуви.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8229600" cy="1143000"/>
          </a:xfrm>
        </p:spPr>
        <p:txBody>
          <a:bodyPr/>
          <a:lstStyle/>
          <a:p>
            <a:r>
              <a:rPr lang="ru-RU"/>
              <a:t>Понева 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1619250" y="1989138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619250" y="1989138"/>
            <a:ext cx="5329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6948488" y="1989138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1619250" y="4868863"/>
            <a:ext cx="5329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11188" y="1700213"/>
            <a:ext cx="431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длина </a:t>
            </a:r>
          </a:p>
          <a:p>
            <a:pPr>
              <a:spcBef>
                <a:spcPct val="50000"/>
              </a:spcBef>
            </a:pPr>
            <a:r>
              <a:rPr lang="ru-RU"/>
              <a:t>и з делия</a:t>
            </a:r>
            <a:endParaRPr lang="ru-RU" sz="1200"/>
          </a:p>
          <a:p>
            <a:pPr>
              <a:spcBef>
                <a:spcPct val="50000"/>
              </a:spcBef>
            </a:pPr>
            <a:endParaRPr lang="ru-RU" sz="1200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411413" y="148431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сборка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348038" y="1989138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076825" y="1989138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763713" y="2781300"/>
            <a:ext cx="1439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1 полотнище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635375" y="3284538"/>
            <a:ext cx="1100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2 полотнище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508625" y="2781300"/>
            <a:ext cx="1100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3 полотнище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555875" y="5445125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Измерения фигуры:  Ст, Сб, 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i="1">
                <a:solidFill>
                  <a:schemeClr val="accent2"/>
                </a:solidFill>
              </a:rPr>
              <a:t>Головные уборы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/>
              <a:t>кички или сороки,</a:t>
            </a:r>
          </a:p>
          <a:p>
            <a:r>
              <a:rPr lang="ru-RU" sz="2400"/>
              <a:t> кокошника</a:t>
            </a:r>
          </a:p>
          <a:p>
            <a:r>
              <a:rPr lang="ru-RU" sz="2400"/>
              <a:t>и богатого набора платков, шалей и подшальников.</a:t>
            </a:r>
          </a:p>
          <a:p>
            <a:r>
              <a:rPr lang="ru-RU" sz="2400"/>
              <a:t>трех прядную косу</a:t>
            </a:r>
            <a:r>
              <a:rPr lang="ru-RU"/>
              <a:t>  </a:t>
            </a:r>
            <a:r>
              <a:rPr lang="ru-RU" sz="2400"/>
              <a:t>у незамужних девушек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chemeClr val="accent2"/>
                </a:solidFill>
              </a:rPr>
              <a:t>Соляные знаки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412875"/>
            <a:ext cx="1371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268413"/>
            <a:ext cx="22129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67175" y="3933825"/>
            <a:ext cx="858838" cy="1257300"/>
          </a:xfrm>
          <a:noFill/>
          <a:ln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3141663"/>
            <a:ext cx="12573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341438"/>
            <a:ext cx="14859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835150" y="148431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вечность, бесконечность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835150" y="2276475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знаки солнца, свет, снег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835150" y="2924175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плодородная земля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835150" y="4724400"/>
            <a:ext cx="1296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вода, река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908175" y="3789363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вечность, бесконечность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635375" y="299720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мирское и духовное, путь к любви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227763" y="2636838"/>
            <a:ext cx="2520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Приход весны, птицы павы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419475" y="5589588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дерево жизни, цветущее весь год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524750" y="32845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символ души, вестник мира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7451725" y="4076700"/>
            <a:ext cx="11525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Олень – символ возрождения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7380288" y="501332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Медведь – бог Велес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7308850" y="5876925"/>
            <a:ext cx="14398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Конь – символ солнца, похвала небу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763713" y="5805488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солнце, солнцеворот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1835150" y="5300663"/>
            <a:ext cx="1081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плодородие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269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Слайд 1</vt:lpstr>
      <vt:lpstr>Слайд 2</vt:lpstr>
      <vt:lpstr>Из истории…</vt:lpstr>
      <vt:lpstr>Сарафанный тип</vt:lpstr>
      <vt:lpstr>Понёвный тип</vt:lpstr>
      <vt:lpstr>Понева </vt:lpstr>
      <vt:lpstr>Головные уборы</vt:lpstr>
      <vt:lpstr>Соляные знаки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Galina</cp:lastModifiedBy>
  <cp:revision>12</cp:revision>
  <dcterms:created xsi:type="dcterms:W3CDTF">2008-03-23T20:45:44Z</dcterms:created>
  <dcterms:modified xsi:type="dcterms:W3CDTF">2018-01-09T12:42:10Z</dcterms:modified>
</cp:coreProperties>
</file>