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9" r:id="rId6"/>
    <p:sldId id="280" r:id="rId7"/>
    <p:sldId id="260" r:id="rId8"/>
    <p:sldId id="261" r:id="rId9"/>
    <p:sldId id="262" r:id="rId10"/>
    <p:sldId id="278" r:id="rId11"/>
    <p:sldId id="263" r:id="rId12"/>
    <p:sldId id="264" r:id="rId13"/>
    <p:sldId id="265" r:id="rId14"/>
    <p:sldId id="274" r:id="rId15"/>
    <p:sldId id="276" r:id="rId16"/>
    <p:sldId id="275" r:id="rId17"/>
    <p:sldId id="28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7" autoAdjust="0"/>
    <p:restoredTop sz="96433" autoAdjust="0"/>
  </p:normalViewPr>
  <p:slideViewPr>
    <p:cSldViewPr snapToGrid="0">
      <p:cViewPr varScale="1">
        <p:scale>
          <a:sx n="88" d="100"/>
          <a:sy n="88" d="100"/>
        </p:scale>
        <p:origin x="-60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36A2CC-29CF-4784-BECF-526EFCFBAC3E}" type="doc">
      <dgm:prSet loTypeId="urn:microsoft.com/office/officeart/2005/8/layout/arrow6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EC0CB7A-B550-4C2D-BC60-D60241B05118}">
      <dgm:prSet phldrT="[Текст]" custT="1"/>
      <dgm:spPr/>
      <dgm:t>
        <a:bodyPr/>
        <a:lstStyle/>
        <a:p>
          <a:pPr algn="l"/>
          <a:r>
            <a:rPr lang="ru-RU" sz="2300" dirty="0" smtClean="0">
              <a:latin typeface="Courier New" panose="02070309020205020404" pitchFamily="49" charset="0"/>
              <a:cs typeface="Courier New" panose="02070309020205020404" pitchFamily="49" charset="0"/>
            </a:rPr>
            <a:t>Нет человека, у которого в школьные </a:t>
          </a:r>
          <a:r>
            <a:rPr lang="ru-RU" sz="2300" smtClean="0">
              <a:latin typeface="Courier New" panose="02070309020205020404" pitchFamily="49" charset="0"/>
              <a:cs typeface="Courier New" panose="02070309020205020404" pitchFamily="49" charset="0"/>
            </a:rPr>
            <a:t>годы не возникал бы вопрос:</a:t>
          </a:r>
          <a:endParaRPr lang="ru-RU" sz="2300" dirty="0"/>
        </a:p>
      </dgm:t>
    </dgm:pt>
    <dgm:pt modelId="{8028B944-5085-45C6-AF45-FB20FF1CD3BF}" type="parTrans" cxnId="{38E490DC-ABD7-44FD-B4B0-AF5F25A8D22C}">
      <dgm:prSet/>
      <dgm:spPr/>
      <dgm:t>
        <a:bodyPr/>
        <a:lstStyle/>
        <a:p>
          <a:endParaRPr lang="ru-RU"/>
        </a:p>
      </dgm:t>
    </dgm:pt>
    <dgm:pt modelId="{43456A16-503E-4EDB-8F67-41EC56627271}" type="sibTrans" cxnId="{38E490DC-ABD7-44FD-B4B0-AF5F25A8D22C}">
      <dgm:prSet/>
      <dgm:spPr/>
      <dgm:t>
        <a:bodyPr/>
        <a:lstStyle/>
        <a:p>
          <a:endParaRPr lang="ru-RU"/>
        </a:p>
      </dgm:t>
    </dgm:pt>
    <dgm:pt modelId="{F6290DFD-EB39-4587-99AA-D921D11F2A4C}">
      <dgm:prSet phldrT="[Текст]"/>
      <dgm:spPr/>
      <dgm:t>
        <a:bodyPr/>
        <a:lstStyle/>
        <a:p>
          <a:pPr algn="l"/>
          <a:r>
            <a:rPr lang="ru-RU" dirty="0" smtClean="0">
              <a:latin typeface="Courier New" panose="02070309020205020404" pitchFamily="49" charset="0"/>
              <a:cs typeface="Courier New" panose="02070309020205020404" pitchFamily="49" charset="0"/>
            </a:rPr>
            <a:t> «Спросят меня сегодня или нет? Ведь в классе 30 человек, урок длится 45 минут, а стихотворение большое на его рассказ необходимо ≈ 3 минуты». </a:t>
          </a:r>
          <a:endParaRPr lang="ru-RU" dirty="0"/>
        </a:p>
      </dgm:t>
    </dgm:pt>
    <dgm:pt modelId="{FE8F2D54-22FE-49C7-8E27-8E37407B6EB6}" type="parTrans" cxnId="{21A65987-2B3F-4850-AFB1-E85B39D2AB7C}">
      <dgm:prSet/>
      <dgm:spPr/>
      <dgm:t>
        <a:bodyPr/>
        <a:lstStyle/>
        <a:p>
          <a:endParaRPr lang="ru-RU"/>
        </a:p>
      </dgm:t>
    </dgm:pt>
    <dgm:pt modelId="{8549BA4C-1127-41B4-81D7-867D06F77BCB}" type="sibTrans" cxnId="{21A65987-2B3F-4850-AFB1-E85B39D2AB7C}">
      <dgm:prSet/>
      <dgm:spPr/>
      <dgm:t>
        <a:bodyPr/>
        <a:lstStyle/>
        <a:p>
          <a:endParaRPr lang="ru-RU"/>
        </a:p>
      </dgm:t>
    </dgm:pt>
    <dgm:pt modelId="{663477D6-5710-4C68-8DB9-C65EDC78FA31}" type="pres">
      <dgm:prSet presAssocID="{DB36A2CC-29CF-4784-BECF-526EFCFBAC3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09D443-BDFA-4249-B1AD-7E9597E5DBC4}" type="pres">
      <dgm:prSet presAssocID="{DB36A2CC-29CF-4784-BECF-526EFCFBAC3E}" presName="ribbon" presStyleLbl="node1" presStyleIdx="0" presStyleCnt="1" custScaleY="126148" custLinFactNeighborX="73" custLinFactNeighborY="5009"/>
      <dgm:spPr/>
    </dgm:pt>
    <dgm:pt modelId="{22D41811-A5CD-472A-8BC1-B834BE4AE8BC}" type="pres">
      <dgm:prSet presAssocID="{DB36A2CC-29CF-4784-BECF-526EFCFBAC3E}" presName="leftArrowText" presStyleLbl="node1" presStyleIdx="0" presStyleCnt="1" custScaleX="124396" custLinFactNeighborX="-6886" custLinFactNeighborY="22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DC45D-0F48-435F-8A4A-448AE76AE784}" type="pres">
      <dgm:prSet presAssocID="{DB36A2CC-29CF-4784-BECF-526EFCFBAC3E}" presName="rightArrowText" presStyleLbl="node1" presStyleIdx="0" presStyleCnt="1" custLinFactNeighborX="2012" custLinFactNeighborY="221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A65987-2B3F-4850-AFB1-E85B39D2AB7C}" srcId="{DB36A2CC-29CF-4784-BECF-526EFCFBAC3E}" destId="{F6290DFD-EB39-4587-99AA-D921D11F2A4C}" srcOrd="1" destOrd="0" parTransId="{FE8F2D54-22FE-49C7-8E27-8E37407B6EB6}" sibTransId="{8549BA4C-1127-41B4-81D7-867D06F77BCB}"/>
    <dgm:cxn modelId="{F636F51E-53E7-4556-9579-230F4206A2D1}" type="presOf" srcId="{DB36A2CC-29CF-4784-BECF-526EFCFBAC3E}" destId="{663477D6-5710-4C68-8DB9-C65EDC78FA31}" srcOrd="0" destOrd="0" presId="urn:microsoft.com/office/officeart/2005/8/layout/arrow6"/>
    <dgm:cxn modelId="{38E490DC-ABD7-44FD-B4B0-AF5F25A8D22C}" srcId="{DB36A2CC-29CF-4784-BECF-526EFCFBAC3E}" destId="{0EC0CB7A-B550-4C2D-BC60-D60241B05118}" srcOrd="0" destOrd="0" parTransId="{8028B944-5085-45C6-AF45-FB20FF1CD3BF}" sibTransId="{43456A16-503E-4EDB-8F67-41EC56627271}"/>
    <dgm:cxn modelId="{170942F7-DB84-444F-83B3-9B45221CCDFE}" type="presOf" srcId="{0EC0CB7A-B550-4C2D-BC60-D60241B05118}" destId="{22D41811-A5CD-472A-8BC1-B834BE4AE8BC}" srcOrd="0" destOrd="0" presId="urn:microsoft.com/office/officeart/2005/8/layout/arrow6"/>
    <dgm:cxn modelId="{5D49285B-84E6-4EEA-A95D-0CA8C6A7D8E3}" type="presOf" srcId="{F6290DFD-EB39-4587-99AA-D921D11F2A4C}" destId="{FBFDC45D-0F48-435F-8A4A-448AE76AE784}" srcOrd="0" destOrd="0" presId="urn:microsoft.com/office/officeart/2005/8/layout/arrow6"/>
    <dgm:cxn modelId="{70D047DE-AE1A-40EE-A5C0-553F036571EE}" type="presParOf" srcId="{663477D6-5710-4C68-8DB9-C65EDC78FA31}" destId="{7A09D443-BDFA-4249-B1AD-7E9597E5DBC4}" srcOrd="0" destOrd="0" presId="urn:microsoft.com/office/officeart/2005/8/layout/arrow6"/>
    <dgm:cxn modelId="{A879C364-7D4D-46C6-A2B5-1C355A5E0D00}" type="presParOf" srcId="{663477D6-5710-4C68-8DB9-C65EDC78FA31}" destId="{22D41811-A5CD-472A-8BC1-B834BE4AE8BC}" srcOrd="1" destOrd="0" presId="urn:microsoft.com/office/officeart/2005/8/layout/arrow6"/>
    <dgm:cxn modelId="{134B9390-4F26-45C2-B9BA-7898E0A1183E}" type="presParOf" srcId="{663477D6-5710-4C68-8DB9-C65EDC78FA31}" destId="{FBFDC45D-0F48-435F-8A4A-448AE76AE78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B81B57-7CBE-4DB9-ABFA-71EAD50E852C}" type="doc">
      <dgm:prSet loTypeId="urn:microsoft.com/office/officeart/2005/8/layout/hProcess9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0D865B-4945-4EEB-A2DD-B1246A7B4B39}">
      <dgm:prSet/>
      <dgm:spPr/>
      <dgm:t>
        <a:bodyPr/>
        <a:lstStyle/>
        <a:p>
          <a:pPr rtl="0"/>
          <a:r>
            <a:rPr lang="ru-RU" dirty="0" smtClean="0"/>
            <a:t>Когда ты очень хорошо знаешь урок, тебя мучает вопрос: «Успеют меня спросить или нет?». А, когда готовимся к зачету или экзамены,  вряд ли мы найдем школьника или студента, который не задавал бы себе вопрос: «Выпадет ли мне то, что я не выучил?»</a:t>
          </a:r>
          <a:endParaRPr lang="ru-RU" dirty="0"/>
        </a:p>
      </dgm:t>
    </dgm:pt>
    <dgm:pt modelId="{4A50A85F-CAEE-4A9B-B486-18C27D56D30E}" type="parTrans" cxnId="{77E48091-78DF-4D19-8A20-9F0E82DDC220}">
      <dgm:prSet/>
      <dgm:spPr/>
      <dgm:t>
        <a:bodyPr/>
        <a:lstStyle/>
        <a:p>
          <a:endParaRPr lang="ru-RU"/>
        </a:p>
      </dgm:t>
    </dgm:pt>
    <dgm:pt modelId="{BE38257B-D070-4100-AB25-2B988CD6F54F}" type="sibTrans" cxnId="{77E48091-78DF-4D19-8A20-9F0E82DDC220}">
      <dgm:prSet/>
      <dgm:spPr/>
      <dgm:t>
        <a:bodyPr/>
        <a:lstStyle/>
        <a:p>
          <a:endParaRPr lang="ru-RU"/>
        </a:p>
      </dgm:t>
    </dgm:pt>
    <dgm:pt modelId="{262528DA-3B1E-47AE-9D6D-A232940D78B9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ru-RU" dirty="0"/>
        </a:p>
      </dgm:t>
    </dgm:pt>
    <dgm:pt modelId="{B14ED3EA-F4D5-482F-84AC-EBC1027C345C}" type="sibTrans" cxnId="{EB866ADA-1C68-405E-AA3B-7C6F4A2E5E1F}">
      <dgm:prSet/>
      <dgm:spPr/>
      <dgm:t>
        <a:bodyPr/>
        <a:lstStyle/>
        <a:p>
          <a:endParaRPr lang="ru-RU"/>
        </a:p>
      </dgm:t>
    </dgm:pt>
    <dgm:pt modelId="{D80D2F76-1826-4EC6-9E2C-AC362CF84F3E}" type="parTrans" cxnId="{EB866ADA-1C68-405E-AA3B-7C6F4A2E5E1F}">
      <dgm:prSet/>
      <dgm:spPr/>
      <dgm:t>
        <a:bodyPr/>
        <a:lstStyle/>
        <a:p>
          <a:endParaRPr lang="ru-RU"/>
        </a:p>
      </dgm:t>
    </dgm:pt>
    <dgm:pt modelId="{6CBCC034-48E0-430E-A5CE-E545AFC708A2}" type="pres">
      <dgm:prSet presAssocID="{E7B81B57-7CBE-4DB9-ABFA-71EAD50E852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1195EF-5F9C-496E-9501-9FC6CAFEBB00}" type="pres">
      <dgm:prSet presAssocID="{E7B81B57-7CBE-4DB9-ABFA-71EAD50E852C}" presName="arrow" presStyleLbl="bgShp" presStyleIdx="0" presStyleCnt="1" custLinFactNeighborX="5597" custLinFactNeighborY="828"/>
      <dgm:spPr/>
    </dgm:pt>
    <dgm:pt modelId="{216F3457-6B99-41E1-AA60-54A18297481E}" type="pres">
      <dgm:prSet presAssocID="{E7B81B57-7CBE-4DB9-ABFA-71EAD50E852C}" presName="linearProcess" presStyleCnt="0"/>
      <dgm:spPr/>
    </dgm:pt>
    <dgm:pt modelId="{9452F474-94F3-4566-964A-E2EC28C5143F}" type="pres">
      <dgm:prSet presAssocID="{A10D865B-4945-4EEB-A2DD-B1246A7B4B39}" presName="textNode" presStyleLbl="node1" presStyleIdx="0" presStyleCnt="2" custScaleY="126327" custLinFactNeighborX="75192" custLinFactNeighborY="1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6735F-6E9F-4DC4-A178-3F2DBB57E6ED}" type="pres">
      <dgm:prSet presAssocID="{BE38257B-D070-4100-AB25-2B988CD6F54F}" presName="sibTrans" presStyleCnt="0"/>
      <dgm:spPr/>
    </dgm:pt>
    <dgm:pt modelId="{E4438487-7E00-4808-A4F8-31E4926152FB}" type="pres">
      <dgm:prSet presAssocID="{262528DA-3B1E-47AE-9D6D-A232940D78B9}" presName="textNode" presStyleLbl="node1" presStyleIdx="1" presStyleCnt="2" custScaleY="129376" custLinFactNeighborX="-48788" custLinFactNeighborY="2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352B33-446C-405B-A11B-3DEE752A90EB}" type="presOf" srcId="{262528DA-3B1E-47AE-9D6D-A232940D78B9}" destId="{E4438487-7E00-4808-A4F8-31E4926152FB}" srcOrd="0" destOrd="0" presId="urn:microsoft.com/office/officeart/2005/8/layout/hProcess9"/>
    <dgm:cxn modelId="{EB866ADA-1C68-405E-AA3B-7C6F4A2E5E1F}" srcId="{E7B81B57-7CBE-4DB9-ABFA-71EAD50E852C}" destId="{262528DA-3B1E-47AE-9D6D-A232940D78B9}" srcOrd="1" destOrd="0" parTransId="{D80D2F76-1826-4EC6-9E2C-AC362CF84F3E}" sibTransId="{B14ED3EA-F4D5-482F-84AC-EBC1027C345C}"/>
    <dgm:cxn modelId="{C8532B70-ACDC-448B-AA88-A0BF4BDFD832}" type="presOf" srcId="{E7B81B57-7CBE-4DB9-ABFA-71EAD50E852C}" destId="{6CBCC034-48E0-430E-A5CE-E545AFC708A2}" srcOrd="0" destOrd="0" presId="urn:microsoft.com/office/officeart/2005/8/layout/hProcess9"/>
    <dgm:cxn modelId="{2F543B75-E1AC-43E5-9408-5B4430CB6A75}" type="presOf" srcId="{A10D865B-4945-4EEB-A2DD-B1246A7B4B39}" destId="{9452F474-94F3-4566-964A-E2EC28C5143F}" srcOrd="0" destOrd="0" presId="urn:microsoft.com/office/officeart/2005/8/layout/hProcess9"/>
    <dgm:cxn modelId="{77E48091-78DF-4D19-8A20-9F0E82DDC220}" srcId="{E7B81B57-7CBE-4DB9-ABFA-71EAD50E852C}" destId="{A10D865B-4945-4EEB-A2DD-B1246A7B4B39}" srcOrd="0" destOrd="0" parTransId="{4A50A85F-CAEE-4A9B-B486-18C27D56D30E}" sibTransId="{BE38257B-D070-4100-AB25-2B988CD6F54F}"/>
    <dgm:cxn modelId="{8B710C14-D06D-44E0-B663-17F4D6AC953C}" type="presParOf" srcId="{6CBCC034-48E0-430E-A5CE-E545AFC708A2}" destId="{721195EF-5F9C-496E-9501-9FC6CAFEBB00}" srcOrd="0" destOrd="0" presId="urn:microsoft.com/office/officeart/2005/8/layout/hProcess9"/>
    <dgm:cxn modelId="{24FB27ED-BA39-4D04-9600-71DCD42CA0B6}" type="presParOf" srcId="{6CBCC034-48E0-430E-A5CE-E545AFC708A2}" destId="{216F3457-6B99-41E1-AA60-54A18297481E}" srcOrd="1" destOrd="0" presId="urn:microsoft.com/office/officeart/2005/8/layout/hProcess9"/>
    <dgm:cxn modelId="{B502C497-94E7-4B29-A416-43D830EE6A06}" type="presParOf" srcId="{216F3457-6B99-41E1-AA60-54A18297481E}" destId="{9452F474-94F3-4566-964A-E2EC28C5143F}" srcOrd="0" destOrd="0" presId="urn:microsoft.com/office/officeart/2005/8/layout/hProcess9"/>
    <dgm:cxn modelId="{2535FC9B-644E-470C-87BF-55167F8EAF63}" type="presParOf" srcId="{216F3457-6B99-41E1-AA60-54A18297481E}" destId="{D5C6735F-6E9F-4DC4-A178-3F2DBB57E6ED}" srcOrd="1" destOrd="0" presId="urn:microsoft.com/office/officeart/2005/8/layout/hProcess9"/>
    <dgm:cxn modelId="{76779EED-FBDD-4219-B1FA-6E1E87CDB7F9}" type="presParOf" srcId="{216F3457-6B99-41E1-AA60-54A18297481E}" destId="{E4438487-7E00-4808-A4F8-31E4926152FB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9D443-BDFA-4249-B1AD-7E9597E5DBC4}">
      <dsp:nvSpPr>
        <dsp:cNvPr id="0" name=""/>
        <dsp:cNvSpPr/>
      </dsp:nvSpPr>
      <dsp:spPr>
        <a:xfrm>
          <a:off x="0" y="696879"/>
          <a:ext cx="11689345" cy="5898349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41811-A5CD-472A-8BC1-B834BE4AE8BC}">
      <dsp:nvSpPr>
        <dsp:cNvPr id="0" name=""/>
        <dsp:cNvSpPr/>
      </dsp:nvSpPr>
      <dsp:spPr>
        <a:xfrm>
          <a:off x="666559" y="1942636"/>
          <a:ext cx="4798555" cy="2291111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1788" rIns="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Нет человека, у которого в школьные </a:t>
          </a:r>
          <a:r>
            <a:rPr lang="ru-RU" sz="2300" kern="1200" smtClean="0">
              <a:latin typeface="Courier New" panose="02070309020205020404" pitchFamily="49" charset="0"/>
              <a:cs typeface="Courier New" panose="02070309020205020404" pitchFamily="49" charset="0"/>
            </a:rPr>
            <a:t>годы не возникал бы вопрос:</a:t>
          </a:r>
          <a:endParaRPr lang="ru-RU" sz="2300" kern="1200" dirty="0"/>
        </a:p>
      </dsp:txBody>
      <dsp:txXfrm>
        <a:off x="666559" y="1942636"/>
        <a:ext cx="4798555" cy="2291111"/>
      </dsp:txXfrm>
    </dsp:sp>
    <dsp:sp modelId="{FBFDC45D-0F48-435F-8A4A-448AE76AE784}">
      <dsp:nvSpPr>
        <dsp:cNvPr id="0" name=""/>
        <dsp:cNvSpPr/>
      </dsp:nvSpPr>
      <dsp:spPr>
        <a:xfrm>
          <a:off x="5936396" y="3148198"/>
          <a:ext cx="4558844" cy="2291111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1788" rIns="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 «Спросят меня сегодня или нет? Ведь в классе 30 человек, урок длится 45 минут, а стихотворение большое на его рассказ необходимо ≈ 3 минуты». </a:t>
          </a:r>
          <a:endParaRPr lang="ru-RU" sz="2300" kern="1200" dirty="0"/>
        </a:p>
      </dsp:txBody>
      <dsp:txXfrm>
        <a:off x="5936396" y="3148198"/>
        <a:ext cx="4558844" cy="22911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195EF-5F9C-496E-9501-9FC6CAFEBB00}">
      <dsp:nvSpPr>
        <dsp:cNvPr id="0" name=""/>
        <dsp:cNvSpPr/>
      </dsp:nvSpPr>
      <dsp:spPr>
        <a:xfrm>
          <a:off x="1746176" y="0"/>
          <a:ext cx="12108962" cy="736220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52F474-94F3-4566-964A-E2EC28C5143F}">
      <dsp:nvSpPr>
        <dsp:cNvPr id="0" name=""/>
        <dsp:cNvSpPr/>
      </dsp:nvSpPr>
      <dsp:spPr>
        <a:xfrm>
          <a:off x="261429" y="1873253"/>
          <a:ext cx="6949019" cy="3720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Когда ты очень хорошо знаешь урок, тебя мучает вопрос: «Успеют меня спросить или нет?». А, когда готовимся к зачету или экзамены,  вряд ли мы найдем школьника или студента, который не задавал бы себе вопрос: «Выпадет ли мне то, что я не выучил?»</a:t>
          </a:r>
          <a:endParaRPr lang="ru-RU" sz="3000" kern="1200" dirty="0"/>
        </a:p>
      </dsp:txBody>
      <dsp:txXfrm>
        <a:off x="443033" y="2054857"/>
        <a:ext cx="6585811" cy="3356971"/>
      </dsp:txXfrm>
    </dsp:sp>
    <dsp:sp modelId="{E4438487-7E00-4808-A4F8-31E4926152FB}">
      <dsp:nvSpPr>
        <dsp:cNvPr id="0" name=""/>
        <dsp:cNvSpPr/>
      </dsp:nvSpPr>
      <dsp:spPr>
        <a:xfrm>
          <a:off x="7127130" y="1844820"/>
          <a:ext cx="6949019" cy="380996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7313117" y="2030807"/>
        <a:ext cx="6577045" cy="3437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A7436-F6D0-4D05-A186-12BB033CECA7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C8D54-A4E1-4C7C-AB5B-30773850A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2468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C8D54-A4E1-4C7C-AB5B-30773850A85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835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D0E197E4-CFF6-4967-9BBD-816ADF248076}" type="datetimeFigureOut">
              <a:rPr lang="ru-RU" smtClean="0"/>
              <a:pPr/>
              <a:t>19.01.2018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4F26C94A-5C5B-482F-826F-ECB130B632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5731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97E4-CFF6-4967-9BBD-816ADF248076}" type="datetimeFigureOut">
              <a:rPr lang="ru-RU" smtClean="0"/>
              <a:pPr/>
              <a:t>19.01.2018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C94A-5C5B-482F-826F-ECB130B632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326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97E4-CFF6-4967-9BBD-816ADF248076}" type="datetimeFigureOut">
              <a:rPr lang="ru-RU" smtClean="0"/>
              <a:pPr/>
              <a:t>19.01.2018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C94A-5C5B-482F-826F-ECB130B632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5619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97E4-CFF6-4967-9BBD-816ADF248076}" type="datetimeFigureOut">
              <a:rPr lang="ru-RU" smtClean="0"/>
              <a:pPr/>
              <a:t>19.01.2018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C94A-5C5B-482F-826F-ECB130B632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3329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97E4-CFF6-4967-9BBD-816ADF248076}" type="datetimeFigureOut">
              <a:rPr lang="ru-RU" smtClean="0"/>
              <a:pPr/>
              <a:t>19.01.2018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C94A-5C5B-482F-826F-ECB130B632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6082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97E4-CFF6-4967-9BBD-816ADF248076}" type="datetimeFigureOut">
              <a:rPr lang="ru-RU" smtClean="0"/>
              <a:pPr/>
              <a:t>19.01.2018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C94A-5C5B-482F-826F-ECB130B632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2410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97E4-CFF6-4967-9BBD-816ADF248076}" type="datetimeFigureOut">
              <a:rPr lang="ru-RU" smtClean="0"/>
              <a:pPr/>
              <a:t>19.01.2018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C94A-5C5B-482F-826F-ECB130B632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8100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97E4-CFF6-4967-9BBD-816ADF248076}" type="datetimeFigureOut">
              <a:rPr lang="ru-RU" smtClean="0"/>
              <a:pPr/>
              <a:t>19.01.2018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C94A-5C5B-482F-826F-ECB130B632D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4894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97E4-CFF6-4967-9BBD-816ADF248076}" type="datetimeFigureOut">
              <a:rPr lang="ru-RU" smtClean="0"/>
              <a:pPr/>
              <a:t>19.01.2018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C94A-5C5B-482F-826F-ECB130B632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5058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97E4-CFF6-4967-9BBD-816ADF248076}" type="datetimeFigureOut">
              <a:rPr lang="ru-RU" smtClean="0"/>
              <a:pPr/>
              <a:t>19.01.2018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C94A-5C5B-482F-826F-ECB130B632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644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97E4-CFF6-4967-9BBD-816ADF248076}" type="datetimeFigureOut">
              <a:rPr lang="ru-RU" smtClean="0"/>
              <a:pPr/>
              <a:t>19.01.2018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C94A-5C5B-482F-826F-ECB130B632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486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97E4-CFF6-4967-9BBD-816ADF248076}" type="datetimeFigureOut">
              <a:rPr lang="ru-RU" smtClean="0"/>
              <a:pPr/>
              <a:t>19.01.2018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C94A-5C5B-482F-826F-ECB130B632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5090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97E4-CFF6-4967-9BBD-816ADF248076}" type="datetimeFigureOut">
              <a:rPr lang="ru-RU" smtClean="0"/>
              <a:pPr/>
              <a:t>19.01.2018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C94A-5C5B-482F-826F-ECB130B632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3211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97E4-CFF6-4967-9BBD-816ADF248076}" type="datetimeFigureOut">
              <a:rPr lang="ru-RU" smtClean="0"/>
              <a:pPr/>
              <a:t>19.01.2018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C94A-5C5B-482F-826F-ECB130B632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1694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97E4-CFF6-4967-9BBD-816ADF248076}" type="datetimeFigureOut">
              <a:rPr lang="ru-RU" smtClean="0"/>
              <a:pPr/>
              <a:t>19.01.2018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C94A-5C5B-482F-826F-ECB130B632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438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97E4-CFF6-4967-9BBD-816ADF248076}" type="datetimeFigureOut">
              <a:rPr lang="ru-RU" smtClean="0"/>
              <a:pPr/>
              <a:t>19.01.2018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C94A-5C5B-482F-826F-ECB130B632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49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97E4-CFF6-4967-9BBD-816ADF248076}" type="datetimeFigureOut">
              <a:rPr lang="ru-RU" smtClean="0"/>
              <a:pPr/>
              <a:t>19.01.2018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C94A-5C5B-482F-826F-ECB130B632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472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E197E4-CFF6-4967-9BBD-816ADF248076}" type="datetimeFigureOut">
              <a:rPr lang="ru-RU" smtClean="0"/>
              <a:pPr/>
              <a:t>19.01.2018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26C94A-5C5B-482F-826F-ECB130B632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05261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0132" y="1757200"/>
            <a:ext cx="7197726" cy="2421464"/>
          </a:xfrm>
        </p:spPr>
        <p:txBody>
          <a:bodyPr/>
          <a:lstStyle/>
          <a:p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Теория вероятности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229" y="4351849"/>
            <a:ext cx="2498919" cy="21431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8341" y="564896"/>
            <a:ext cx="1921004" cy="1921004"/>
          </a:xfrm>
          <a:prstGeom prst="rect">
            <a:avLst/>
          </a:prstGeom>
        </p:spPr>
      </p:pic>
      <p:sp>
        <p:nvSpPr>
          <p:cNvPr id="8" name="Горизонтальный свиток 7"/>
          <p:cNvSpPr/>
          <p:nvPr/>
        </p:nvSpPr>
        <p:spPr>
          <a:xfrm>
            <a:off x="3428131" y="497738"/>
            <a:ext cx="3825379" cy="1071109"/>
          </a:xfrm>
          <a:prstGeom prst="horizontalScroll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Муниципальное </a:t>
            </a:r>
            <a:r>
              <a:rPr lang="ru-RU" dirty="0" smtClean="0"/>
              <a:t>бюджетное </a:t>
            </a:r>
            <a:r>
              <a:rPr lang="ru-RU" dirty="0"/>
              <a:t>о</a:t>
            </a:r>
            <a:r>
              <a:rPr lang="ru-RU" dirty="0" smtClean="0"/>
              <a:t>бщеобразовательное </a:t>
            </a:r>
            <a:r>
              <a:rPr lang="ru-RU" dirty="0"/>
              <a:t>у</a:t>
            </a:r>
            <a:r>
              <a:rPr lang="ru-RU" dirty="0" smtClean="0"/>
              <a:t>чреждение  «Лицей №1» города Воронежа</a:t>
            </a:r>
            <a:endParaRPr lang="ru-RU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6868995" y="4797468"/>
            <a:ext cx="4442008" cy="1697085"/>
          </a:xfrm>
          <a:prstGeom prst="horizontalScroll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Макаров </a:t>
            </a:r>
            <a:r>
              <a:rPr lang="ru-RU" dirty="0"/>
              <a:t>Никита </a:t>
            </a:r>
            <a:r>
              <a:rPr lang="ru-RU" dirty="0" smtClean="0"/>
              <a:t>Олегович, ученик 6г  класса</a:t>
            </a:r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7260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798" y="868744"/>
            <a:ext cx="8253099" cy="515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Яркими примерами могут служить задачи определения траектории движения планет или определение прогноза погоды, вероятность встретить знакомого человека во время пути на работу и определение высоты прыжка спортсмена. Так же теория вероятности оказывает большую помощь брокерам на фондовых биржах</a:t>
            </a:r>
            <a:r>
              <a:rPr lang="ru-RU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 algn="just">
              <a:buNone/>
            </a:pPr>
            <a:r>
              <a:rPr lang="ru-RU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Задача по </a:t>
            </a:r>
            <a:r>
              <a:rPr lang="ru-RU" sz="2600" b="1" i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теории вероятности</a:t>
            </a:r>
            <a:r>
              <a:rPr lang="ru-RU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, с решением </a:t>
            </a:r>
            <a:r>
              <a:rPr lang="ru-RU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которой </a:t>
            </a:r>
            <a:r>
              <a:rPr lang="ru-RU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раньше возникало много проблем, </a:t>
            </a:r>
            <a:r>
              <a:rPr lang="ru-RU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станет </a:t>
            </a:r>
            <a:r>
              <a:rPr lang="ru-RU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для вас сущим пустяком </a:t>
            </a:r>
            <a:r>
              <a:rPr lang="ru-RU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после нашего объяснения.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874" y="2892128"/>
            <a:ext cx="2264260" cy="237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8730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4454" y="1814345"/>
            <a:ext cx="4981399" cy="386420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286" y="529840"/>
            <a:ext cx="6255522" cy="60504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Несмотря на то, что события в нашей жизни могут быть трех видов (</a:t>
            </a:r>
            <a:r>
              <a:rPr lang="ru-RU" sz="2600" b="1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Невозможные. Достоверные. Случайные</a:t>
            </a:r>
            <a:r>
              <a:rPr lang="ru-RU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теория вероятности занимается только со случайными событиями. А с ними все немного сложнее: в ходе опыта оно может произойти или нет, например, вытащить туз из карточной колоды, сделав не более трех попыток. Результат можно получить как с первой попытки, так и, вообще, не получить. Именно вероятность происхождения события и изучает наука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7155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2" y="2142067"/>
            <a:ext cx="7184875" cy="332724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Вероятность – это в общем смысле оценка возможности удачного исхода опыта, при котором наступает событие. Вероятность оценивается на качественном уровне, особенно если количественная оценка невозможна или затруднительна. Задача по теории вероятности с решением, точнее с оценкой вероятности события, подразумевает нахождение той самой возможной доли благополучного исхода.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939" y="2142067"/>
            <a:ext cx="2770926" cy="224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2303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2" y="444381"/>
            <a:ext cx="6740494" cy="53468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Вероятность в математике – это числовая характеристики события. Она принимает значения от нуля до единицы, обозначается буквой </a:t>
            </a:r>
            <a:r>
              <a:rPr lang="ru-RU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. Если </a:t>
            </a:r>
            <a:r>
              <a:rPr lang="ru-RU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равняется нулю, то событие произойти не может, если единице, то событие произойдет со стопроцентной вероятностью. Чем больше </a:t>
            </a:r>
            <a:r>
              <a:rPr lang="ru-RU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приближается к единице, тем сильнее вероятность благополучного исхода, и наоборот, если близко к нулю, то и событие произойдет с малой вероятностью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6296" y="136733"/>
            <a:ext cx="4140397" cy="663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40601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282011"/>
                <a:ext cx="8509474" cy="6093152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r>
                  <a:rPr lang="ru-RU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С помощью </a:t>
                </a:r>
                <a:r>
                  <a:rPr lang="ru-RU" sz="2800" b="1" dirty="0" smtClean="0">
                    <a:solidFill>
                      <a:srgbClr val="FFFF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«Теории вероятности»</a:t>
                </a:r>
                <a:r>
                  <a:rPr lang="ru-RU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я решил нашу </a:t>
                </a:r>
                <a:r>
                  <a:rPr lang="ru-RU" sz="2800" dirty="0" smtClean="0">
                    <a:latin typeface="Courier New" panose="02070309020205020404" pitchFamily="49" charset="0"/>
                    <a:cs typeface="Courier New" panose="02070309020205020404" pitchFamily="49" charset="0"/>
                    <a:hlinkClick r:id="rId2" action="ppaction://hlinksldjump"/>
                  </a:rPr>
                  <a:t>задачу</a:t>
                </a:r>
                <a:r>
                  <a:rPr lang="ru-RU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endParaRPr lang="en-US" sz="28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ru-RU" sz="2800" dirty="0" smtClean="0">
                    <a:solidFill>
                      <a:srgbClr val="FFFF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Решение</a:t>
                </a:r>
                <a:r>
                  <a:rPr lang="ru-RU" sz="28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 </a:t>
                </a:r>
                <a:r>
                  <a:rPr lang="ru-RU" sz="2800" b="1" dirty="0">
                    <a:solidFill>
                      <a:srgbClr val="FFFF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а) </a:t>
                </a:r>
                <a:r>
                  <a:rPr lang="ru-RU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Число способов выбрать по одному варианту ответов из пяти в четырех заданиях равно </a:t>
                </a:r>
                <a:r>
                  <a:rPr lang="ru-RU" sz="2800" b="1" dirty="0">
                    <a:solidFill>
                      <a:srgbClr val="FFFF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5⋅5⋅5⋅5=625</a:t>
                </a:r>
                <a:r>
                  <a:rPr lang="ru-RU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 При этом имеется только </a:t>
                </a:r>
                <a:r>
                  <a:rPr lang="ru-RU" sz="2800" b="1" dirty="0">
                    <a:solidFill>
                      <a:srgbClr val="FFFF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1⋅1⋅1⋅1=1 </a:t>
                </a:r>
                <a:r>
                  <a:rPr lang="ru-RU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набор номеров верных ответов, приводящий к получению отметки </a:t>
                </a:r>
                <a:r>
                  <a:rPr lang="ru-RU" sz="2800" b="1" dirty="0">
                    <a:solidFill>
                      <a:srgbClr val="FFFF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«5». </a:t>
                </a:r>
                <a:r>
                  <a:rPr lang="ru-RU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Поэтому вероятность получения отметки </a:t>
                </a:r>
                <a:r>
                  <a:rPr lang="ru-RU" sz="2800" b="1" dirty="0">
                    <a:solidFill>
                      <a:srgbClr val="FFFF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«5» </a:t>
                </a:r>
                <a:r>
                  <a:rPr lang="ru-RU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равна: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1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1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𝟔𝟐𝟓</m:t>
                        </m:r>
                      </m:den>
                    </m:f>
                  </m:oMath>
                </a14:m>
                <a:r>
                  <a:rPr lang="en-US" sz="3100" b="1" dirty="0" smtClean="0">
                    <a:solidFill>
                      <a:srgbClr val="FFFF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=0,0016</a:t>
                </a:r>
                <a:r>
                  <a:rPr lang="ru-RU" sz="31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ru-RU" sz="2800" b="1" dirty="0">
                    <a:solidFill>
                      <a:srgbClr val="FFFF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б) </a:t>
                </a:r>
                <a:r>
                  <a:rPr lang="ru-RU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Число способов выбрать верный ответ в трех задачах и неверный в оставшейся четвертой равно </a:t>
                </a:r>
                <a:r>
                  <a:rPr lang="ru-RU" sz="2800" b="1" dirty="0">
                    <a:solidFill>
                      <a:srgbClr val="FFFF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1⋅1⋅1⋅4+1⋅1⋅4⋅1+1⋅4⋅1⋅1+4⋅1⋅1⋅1=16</a:t>
                </a:r>
                <a:r>
                  <a:rPr lang="ru-RU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 Поэтому вероятность получения отметки </a:t>
                </a:r>
                <a:r>
                  <a:rPr lang="ru-RU" sz="2800" b="1" dirty="0">
                    <a:solidFill>
                      <a:srgbClr val="FFFF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«4» </a:t>
                </a:r>
                <a:r>
                  <a:rPr lang="ru-RU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равна: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1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31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𝟔𝟐𝟓</m:t>
                        </m:r>
                      </m:den>
                    </m:f>
                  </m:oMath>
                </a14:m>
                <a:r>
                  <a:rPr lang="en-US" sz="3100" b="1" dirty="0" smtClean="0">
                    <a:solidFill>
                      <a:srgbClr val="FFFF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=0,0256</a:t>
                </a:r>
                <a:r>
                  <a:rPr lang="ru-RU" sz="28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  <a:endParaRPr lang="ru-RU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ru-RU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в) Число способов выбрать верный ответ в двух задачах и неверный в оставшихся двух равно </a:t>
                </a:r>
                <a:r>
                  <a:rPr lang="ru-RU" sz="2800" b="1" dirty="0">
                    <a:solidFill>
                      <a:srgbClr val="FFFF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1⋅1⋅4⋅4+1⋅4⋅1⋅4+1⋅4⋅4⋅1+4⋅1⋅1⋅4+4⋅1⋅4⋅1+4⋅4⋅1⋅1=96</a:t>
                </a:r>
                <a:r>
                  <a:rPr lang="ru-RU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 Поэтому вероятность получения отметки </a:t>
                </a:r>
                <a:r>
                  <a:rPr lang="ru-RU" sz="2800" b="1" dirty="0">
                    <a:solidFill>
                      <a:srgbClr val="FFFF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«3» </a:t>
                </a:r>
                <a:r>
                  <a:rPr lang="ru-RU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равна: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1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1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𝟗𝟔</m:t>
                        </m:r>
                      </m:num>
                      <m:den>
                        <m:r>
                          <a:rPr lang="ru-RU" sz="31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𝟔𝟐𝟓</m:t>
                        </m:r>
                      </m:den>
                    </m:f>
                  </m:oMath>
                </a14:m>
                <a:r>
                  <a:rPr lang="ru-RU" sz="3100" b="1" dirty="0" smtClean="0">
                    <a:solidFill>
                      <a:srgbClr val="FFFF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=0,1536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/>
                  <a:t/>
                </a:r>
                <a:br>
                  <a:rPr lang="ru-RU" dirty="0"/>
                </a:b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82011"/>
                <a:ext cx="8509474" cy="6093152"/>
              </a:xfrm>
              <a:blipFill rotWithShape="0">
                <a:blip r:embed="rId3"/>
                <a:stretch>
                  <a:fillRect l="-7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475" y="1127190"/>
            <a:ext cx="3537484" cy="435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2172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470735"/>
                <a:ext cx="10131425" cy="51898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b="1" dirty="0">
                    <a:solidFill>
                      <a:srgbClr val="FFFF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г)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Число способов выбрать верный ответ в трех задаче и неверный в оставшейся трёх равно </a:t>
                </a:r>
                <a:r>
                  <a:rPr lang="ru-RU" sz="2400" b="1" dirty="0">
                    <a:solidFill>
                      <a:srgbClr val="FFFF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1⋅4⋅4⋅4+4⋅1⋅4⋅4+4⋅4⋅1⋅4+4⋅4⋅4⋅4=256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Поэтому вероятность получения отметки </a:t>
                </a:r>
                <a:r>
                  <a:rPr lang="ru-RU" sz="2400" b="1" dirty="0">
                    <a:solidFill>
                      <a:srgbClr val="FFFF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«2»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равна: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6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𝟐𝟓𝟔</m:t>
                        </m:r>
                      </m:num>
                      <m:den>
                        <m:r>
                          <a:rPr lang="ru-RU" sz="26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𝟔𝟐𝟓</m:t>
                        </m:r>
                      </m:den>
                    </m:f>
                  </m:oMath>
                </a14:m>
                <a:r>
                  <a:rPr lang="ru-RU" sz="2600" b="1" dirty="0">
                    <a:solidFill>
                      <a:srgbClr val="FFFF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=0,4096</a:t>
                </a:r>
              </a:p>
              <a:p>
                <a:pPr marL="0" indent="0">
                  <a:buNone/>
                </a:pPr>
                <a:r>
                  <a:rPr lang="ru-RU" sz="2400" b="1" dirty="0">
                    <a:solidFill>
                      <a:srgbClr val="FFFF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д)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Число способов выбрать неверный ответ в каждой из четырёх задач равно </a:t>
                </a:r>
                <a:r>
                  <a:rPr lang="ru-RU" sz="2400" b="1" dirty="0">
                    <a:solidFill>
                      <a:srgbClr val="FFFF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4⋅4⋅4⋅4=256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Поэтому вероятность получения отметки </a:t>
                </a:r>
                <a:r>
                  <a:rPr lang="ru-RU" sz="2400" b="1" dirty="0">
                    <a:solidFill>
                      <a:srgbClr val="FFFF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«1»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равна: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6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𝟐𝟓𝟔</m:t>
                        </m:r>
                      </m:num>
                      <m:den>
                        <m:r>
                          <a:rPr lang="ru-RU" sz="26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𝟔𝟐𝟓</m:t>
                        </m:r>
                      </m:den>
                    </m:f>
                  </m:oMath>
                </a14:m>
                <a:r>
                  <a:rPr lang="ru-RU" sz="2600" b="1" dirty="0">
                    <a:solidFill>
                      <a:srgbClr val="FFFF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=0,4096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470735"/>
                <a:ext cx="10131425" cy="5189838"/>
              </a:xfrm>
              <a:blipFill rotWithShape="0">
                <a:blip r:embed="rId2"/>
                <a:stretch>
                  <a:fillRect l="-903" r="-18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5022" y="2012038"/>
            <a:ext cx="2372643" cy="299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0574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chu_vse_zn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45" y="752029"/>
            <a:ext cx="6304596" cy="496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5341" y="179461"/>
            <a:ext cx="5748472" cy="642643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500" dirty="0">
                <a:latin typeface="Courier New" panose="02070309020205020404" pitchFamily="49" charset="0"/>
                <a:cs typeface="Courier New" panose="02070309020205020404" pitchFamily="49" charset="0"/>
              </a:rPr>
              <a:t>Может быть если бы мы раньше учились вычислять вероятность получения в качестве контрольного вопроса, именно тот, который мы не выучили, может быть, мы готовились бы более тщательно к проверке своих знаний.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4581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1" y="2387600"/>
            <a:ext cx="11315699" cy="22987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  <a:endParaRPr lang="ru-RU" sz="6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745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229278"/>
            <a:ext cx="10452872" cy="622692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4800" b="1" i="1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«Многие </a:t>
            </a:r>
            <a:r>
              <a:rPr lang="ru-RU" sz="4800" b="1" i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вещи нам непонятны не потому, что наши понятия слабы;</a:t>
            </a:r>
            <a:br>
              <a:rPr lang="ru-RU" sz="4800" b="1" i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4800" b="1" i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но потому, что сии вещи не входят в круг наших </a:t>
            </a:r>
            <a:r>
              <a:rPr lang="ru-RU" sz="4800" b="1" i="1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понятий».</a:t>
            </a:r>
            <a:endParaRPr lang="ru-RU" sz="4800" b="1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ru-RU" sz="4800" b="1" i="1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ru-RU" sz="4800" b="1" i="1" dirty="0" err="1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Козьма</a:t>
            </a:r>
            <a:r>
              <a:rPr lang="ru-RU" sz="4800" b="1" i="1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4800" b="1" i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Прутков</a:t>
            </a:r>
            <a:endParaRPr lang="ru-RU" sz="4800" b="1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40224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3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8429" y="277861"/>
            <a:ext cx="2674834" cy="272324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1" name="Схема 40"/>
          <p:cNvGraphicFramePr/>
          <p:nvPr>
            <p:extLst>
              <p:ext uri="{D42A27DB-BD31-4B8C-83A1-F6EECF244321}">
                <p14:modId xmlns:p14="http://schemas.microsoft.com/office/powerpoint/2010/main" xmlns="" val="2713058758"/>
              </p:ext>
            </p:extLst>
          </p:nvPr>
        </p:nvGraphicFramePr>
        <p:xfrm>
          <a:off x="128186" y="124037"/>
          <a:ext cx="11689345" cy="6823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6797073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44565626"/>
              </p:ext>
            </p:extLst>
          </p:nvPr>
        </p:nvGraphicFramePr>
        <p:xfrm>
          <a:off x="-1213502" y="-504202"/>
          <a:ext cx="14245838" cy="7362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245279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8961" y="242887"/>
            <a:ext cx="9518265" cy="554831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600" b="1" dirty="0" smtClean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ru-RU" sz="2600" b="1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ru-RU" sz="2600" b="1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Вот например: </a:t>
            </a:r>
            <a:r>
              <a:rPr lang="ru-RU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Имеется тест из четырех заданий.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Вопрос </a:t>
            </a:r>
            <a:r>
              <a:rPr lang="ru-RU" sz="2000" b="1" dirty="0">
                <a:solidFill>
                  <a:srgbClr val="FFFF00"/>
                </a:solidFill>
              </a:rPr>
              <a:t>№ 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>
                <a:solidFill>
                  <a:srgbClr val="FFFF00"/>
                </a:solidFill>
              </a:rPr>
              <a:t>1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У числа 123,456 в разряде сотых находится цифра...</a:t>
            </a:r>
          </a:p>
          <a:p>
            <a:pPr marL="0" indent="0">
              <a:buNone/>
            </a:pPr>
            <a:r>
              <a:rPr lang="ru-RU" sz="2000" dirty="0" smtClean="0"/>
              <a:t>1)</a:t>
            </a:r>
            <a:r>
              <a:rPr lang="ru-RU" sz="2000" dirty="0"/>
              <a:t> 1</a:t>
            </a:r>
            <a:br>
              <a:rPr lang="ru-RU" sz="2000" dirty="0"/>
            </a:br>
            <a:r>
              <a:rPr lang="ru-RU" sz="2000" dirty="0" smtClean="0"/>
              <a:t>2) 2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3) 3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4) 4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5) 5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</a:t>
            </a:r>
            <a:r>
              <a:rPr lang="ru-RU" sz="2000" b="1" dirty="0" smtClean="0">
                <a:solidFill>
                  <a:srgbClr val="FFFF00"/>
                </a:solidFill>
              </a:rPr>
              <a:t>Вопрос </a:t>
            </a:r>
            <a:r>
              <a:rPr lang="ru-RU" sz="2000" b="1" dirty="0">
                <a:solidFill>
                  <a:srgbClr val="FFFF00"/>
                </a:solidFill>
              </a:rPr>
              <a:t>№ 2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Один пуд равен 16,38 кг. Сколько в 1 пуде килограммов, если результат округлить до десятых?</a:t>
            </a:r>
          </a:p>
          <a:p>
            <a:pPr marL="0" indent="0">
              <a:buNone/>
            </a:pPr>
            <a:r>
              <a:rPr lang="ru-RU" sz="2000" dirty="0" smtClean="0"/>
              <a:t>1) </a:t>
            </a:r>
            <a:r>
              <a:rPr lang="ru-RU" sz="2000" dirty="0"/>
              <a:t> 20 кг</a:t>
            </a:r>
            <a:br>
              <a:rPr lang="ru-RU" sz="2000" dirty="0"/>
            </a:br>
            <a:r>
              <a:rPr lang="ru-RU" sz="2000" dirty="0"/>
              <a:t> </a:t>
            </a:r>
            <a:r>
              <a:rPr lang="ru-RU" sz="2000" dirty="0" smtClean="0"/>
              <a:t>2) 16,3 </a:t>
            </a:r>
            <a:r>
              <a:rPr lang="ru-RU" sz="2000" dirty="0"/>
              <a:t>кг</a:t>
            </a:r>
            <a:br>
              <a:rPr lang="ru-RU" sz="2000" dirty="0"/>
            </a:br>
            <a:r>
              <a:rPr lang="ru-RU" sz="2000" dirty="0"/>
              <a:t> </a:t>
            </a:r>
            <a:r>
              <a:rPr lang="ru-RU" sz="2000" dirty="0" smtClean="0"/>
              <a:t>3) 16,38 </a:t>
            </a:r>
            <a:r>
              <a:rPr lang="ru-RU" sz="2000" dirty="0"/>
              <a:t>кг</a:t>
            </a:r>
            <a:br>
              <a:rPr lang="ru-RU" sz="2000" dirty="0"/>
            </a:br>
            <a:r>
              <a:rPr lang="ru-RU" sz="2000" dirty="0"/>
              <a:t> </a:t>
            </a:r>
            <a:r>
              <a:rPr lang="ru-RU" sz="2000" dirty="0" smtClean="0"/>
              <a:t>4) 16 </a:t>
            </a:r>
            <a:r>
              <a:rPr lang="ru-RU" sz="2000" dirty="0"/>
              <a:t>кг</a:t>
            </a:r>
            <a:br>
              <a:rPr lang="ru-RU" sz="2000" dirty="0"/>
            </a:br>
            <a:r>
              <a:rPr lang="ru-RU" sz="2000" dirty="0"/>
              <a:t> </a:t>
            </a:r>
            <a:r>
              <a:rPr lang="ru-RU" sz="2000" dirty="0" smtClean="0"/>
              <a:t>5) 16,4 </a:t>
            </a:r>
            <a:r>
              <a:rPr lang="ru-RU" sz="2000" dirty="0"/>
              <a:t>кг</a:t>
            </a:r>
          </a:p>
          <a:p>
            <a:pPr marL="0" indent="0" algn="just">
              <a:buNone/>
            </a:pP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5907" y="1726251"/>
            <a:ext cx="3072958" cy="316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85458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8961" y="242887"/>
            <a:ext cx="9518265" cy="55483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FFFF00"/>
                </a:solidFill>
              </a:rPr>
              <a:t>Вопрос № 3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Округлите число до 120, 3864 до сотых:</a:t>
            </a:r>
          </a:p>
          <a:p>
            <a:pPr marL="0" indent="0">
              <a:buNone/>
            </a:pPr>
            <a:r>
              <a:rPr lang="ru-RU" sz="2000" dirty="0"/>
              <a:t> </a:t>
            </a:r>
            <a:r>
              <a:rPr lang="ru-RU" sz="2000" dirty="0" smtClean="0"/>
              <a:t>1) 120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</a:t>
            </a:r>
            <a:r>
              <a:rPr lang="ru-RU" sz="2000" dirty="0" smtClean="0"/>
              <a:t>2) 120,4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</a:t>
            </a:r>
            <a:r>
              <a:rPr lang="ru-RU" sz="2000" dirty="0" smtClean="0"/>
              <a:t>3) 120,39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</a:t>
            </a:r>
            <a:r>
              <a:rPr lang="ru-RU" sz="2000" dirty="0" smtClean="0"/>
              <a:t>4) 120,38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</a:t>
            </a:r>
            <a:r>
              <a:rPr lang="ru-RU" sz="2000" dirty="0" smtClean="0"/>
              <a:t>5) другой ответ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Вопрос № 4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Морская миля равна 1852 м. Округлите это число до тысяч метров:</a:t>
            </a:r>
          </a:p>
          <a:p>
            <a:pPr marL="0" indent="0">
              <a:buNone/>
            </a:pPr>
            <a:r>
              <a:rPr lang="ru-RU" sz="2000" dirty="0"/>
              <a:t> </a:t>
            </a:r>
            <a:r>
              <a:rPr lang="ru-RU" sz="2000" dirty="0" smtClean="0"/>
              <a:t>1) 1850 </a:t>
            </a:r>
            <a:r>
              <a:rPr lang="ru-RU" sz="2000" dirty="0"/>
              <a:t>м</a:t>
            </a:r>
            <a:br>
              <a:rPr lang="ru-RU" sz="2000" dirty="0"/>
            </a:br>
            <a:r>
              <a:rPr lang="ru-RU" sz="2000" dirty="0"/>
              <a:t> </a:t>
            </a:r>
            <a:r>
              <a:rPr lang="ru-RU" sz="2000" dirty="0" smtClean="0"/>
              <a:t>2) 2000 </a:t>
            </a:r>
            <a:r>
              <a:rPr lang="ru-RU" sz="2000" dirty="0"/>
              <a:t>м</a:t>
            </a:r>
            <a:br>
              <a:rPr lang="ru-RU" sz="2000" dirty="0"/>
            </a:br>
            <a:r>
              <a:rPr lang="ru-RU" sz="2000" dirty="0"/>
              <a:t> </a:t>
            </a:r>
            <a:r>
              <a:rPr lang="ru-RU" sz="2000" dirty="0" smtClean="0"/>
              <a:t>3) 1900 </a:t>
            </a:r>
            <a:r>
              <a:rPr lang="ru-RU" sz="2000" dirty="0"/>
              <a:t>м</a:t>
            </a:r>
            <a:br>
              <a:rPr lang="ru-RU" sz="2000" dirty="0"/>
            </a:br>
            <a:r>
              <a:rPr lang="ru-RU" sz="2000" dirty="0"/>
              <a:t> </a:t>
            </a:r>
            <a:r>
              <a:rPr lang="ru-RU" sz="2000" dirty="0" smtClean="0"/>
              <a:t>4) 1000 </a:t>
            </a:r>
            <a:r>
              <a:rPr lang="ru-RU" sz="2000" dirty="0"/>
              <a:t>м</a:t>
            </a:r>
            <a:br>
              <a:rPr lang="ru-RU" sz="2000" dirty="0"/>
            </a:br>
            <a:r>
              <a:rPr lang="ru-RU" sz="2000" dirty="0"/>
              <a:t> </a:t>
            </a:r>
            <a:r>
              <a:rPr lang="ru-RU" sz="2000" dirty="0" smtClean="0"/>
              <a:t>5) другой </a:t>
            </a:r>
            <a:r>
              <a:rPr lang="ru-RU" sz="2000" dirty="0"/>
              <a:t>ответ</a:t>
            </a:r>
          </a:p>
          <a:p>
            <a:pPr marL="0" indent="0">
              <a:buNone/>
            </a:pPr>
            <a:endParaRPr lang="ru-RU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2500" y="0"/>
            <a:ext cx="4140397" cy="663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0626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862" y="251434"/>
            <a:ext cx="9502924" cy="637222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 b="1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 </a:t>
            </a:r>
            <a:r>
              <a:rPr lang="ru-RU" sz="26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каждому из заданий даны 5 ответов для выбора. </a:t>
            </a:r>
            <a:r>
              <a:rPr lang="ru-RU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Контролирующее устройство проверяет работу ученика по номерам выбранных ответов и выставляет оценку: «5» — за выбор верных ответов во всех четырех заданиях; «4» — за выбор верных ответов в любых трех заданиях; «3» — за выбор верных ответов в любых двух заданиях; «2» — за выбор верного ответа лишь в одном задании; «1» — за выбор неверных ответов во всех четырех заданиях. Ученик, не выполняя заданий, решил случайным образом указать номера верных ответов в каждом из них. Вычислите вероятность таким способом получить отметку: а) «5»; б) «4»; в) «3»; г) «2»; д) «1».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Управляющая кнопка: домой 1">
            <a:hlinkClick r:id="" action="ppaction://hlinkshowjump?jump=lastslideviewed" highlightClick="1"/>
          </p:cNvPr>
          <p:cNvSpPr/>
          <p:nvPr/>
        </p:nvSpPr>
        <p:spPr>
          <a:xfrm>
            <a:off x="11057641" y="6249971"/>
            <a:ext cx="169683" cy="23567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1091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016_01_15_3d4ea1-1024x10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4758" y="2710931"/>
            <a:ext cx="2986265" cy="298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Как раз на этот вопрос, и не только на этот вопрос нам может дать ответ </a:t>
            </a:r>
            <a:r>
              <a:rPr lang="ru-RU" sz="2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«Теория вероятности»</a:t>
            </a:r>
            <a:r>
              <a:rPr lang="ru-RU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sz="2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Теория </a:t>
            </a:r>
            <a:r>
              <a:rPr lang="ru-RU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вероятности – это один из разделов математики, который изучает случайные явления и величины. Так же она рассматривает закономерности, свойства и операции, совершаемые с этими случайными величинами. Для чего она нужна? Широкое распространение наука получила в изучении природных явлений. Любые природные и </a:t>
            </a:r>
            <a:r>
              <a:rPr lang="ru-RU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физи</a:t>
            </a:r>
            <a:r>
              <a:rPr lang="ru-RU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ческие</a:t>
            </a:r>
            <a:r>
              <a:rPr lang="ru-RU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процессы не обходятся без </a:t>
            </a:r>
            <a:r>
              <a:rPr lang="ru-RU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присутст</a:t>
            </a:r>
            <a:r>
              <a:rPr lang="ru-RU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вия </a:t>
            </a:r>
            <a:r>
              <a:rPr lang="ru-RU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случайности. Даже если во время </a:t>
            </a:r>
            <a:r>
              <a:rPr lang="ru-RU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опыта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были </a:t>
            </a:r>
            <a:r>
              <a:rPr lang="ru-RU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максимально точно зарегистрированы результаты, при повторе того же испытания, результат с большой вероятностью не будет таким же. </a:t>
            </a:r>
            <a:endParaRPr lang="ru-RU" sz="2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ru-RU" sz="2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ru-RU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636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923" y="652627"/>
            <a:ext cx="6364076" cy="54699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Исход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зависит от множества различных факторов, которые практически невозможно учесть или зарегистрировать, но тем не менее они оказывают огромнейшее влияние на исход опыта. </a:t>
            </a:r>
            <a:endParaRPr lang="ru-RU" dirty="0" smtClean="0"/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5122" y="1298959"/>
            <a:ext cx="4854012" cy="364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65266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1231</TotalTime>
  <Words>592</Words>
  <Application>Microsoft Office PowerPoint</Application>
  <PresentationFormat>Произвольный</PresentationFormat>
  <Paragraphs>38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Небесная</vt:lpstr>
      <vt:lpstr>Теория вероятности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       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Теория вероятности</dc:title>
  <dc:creator>Мама</dc:creator>
  <cp:lastModifiedBy>User</cp:lastModifiedBy>
  <cp:revision>72</cp:revision>
  <dcterms:created xsi:type="dcterms:W3CDTF">2017-02-01T15:23:08Z</dcterms:created>
  <dcterms:modified xsi:type="dcterms:W3CDTF">2018-01-19T18:22:28Z</dcterms:modified>
</cp:coreProperties>
</file>