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68" r:id="rId4"/>
    <p:sldId id="272" r:id="rId5"/>
    <p:sldId id="260" r:id="rId6"/>
    <p:sldId id="257" r:id="rId7"/>
    <p:sldId id="273" r:id="rId8"/>
    <p:sldId id="263" r:id="rId9"/>
    <p:sldId id="266" r:id="rId10"/>
    <p:sldId id="264" r:id="rId11"/>
    <p:sldId id="261" r:id="rId12"/>
    <p:sldId id="271" r:id="rId13"/>
    <p:sldId id="269" r:id="rId14"/>
    <p:sldId id="274" r:id="rId15"/>
    <p:sldId id="275" r:id="rId16"/>
    <p:sldId id="276" r:id="rId17"/>
    <p:sldId id="277" r:id="rId18"/>
    <p:sldId id="270" r:id="rId19"/>
    <p:sldId id="267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8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60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3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4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5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v>не знаю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4999999999999956E-2"/>
                  <c:y val="-6.09026331996764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Лист1!$P$5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</c:ser>
        <c:ser>
          <c:idx val="1"/>
          <c:order val="1"/>
          <c:tx>
            <c:v>имею представление</c:v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4999999999999956E-2"/>
                  <c:y val="-5.22022570282940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Лист1!$P$6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2"/>
          <c:order val="2"/>
          <c:tx>
            <c:v>знаю</c:v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3.888888888888889E-2"/>
                  <c:y val="-5.655244511398531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Лист1!$P$7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hape val="box"/>
        <c:axId val="139899648"/>
        <c:axId val="139901568"/>
        <c:axId val="0"/>
      </c:bar3DChart>
      <c:catAx>
        <c:axId val="13989964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1</a:t>
                </a:r>
                <a:r>
                  <a:rPr lang="ru-RU" baseline="0"/>
                  <a:t> вопрос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majorTickMark val="none"/>
        <c:tickLblPos val="none"/>
        <c:crossAx val="139901568"/>
        <c:crosses val="autoZero"/>
        <c:auto val="1"/>
        <c:lblAlgn val="ctr"/>
        <c:lblOffset val="100"/>
      </c:catAx>
      <c:valAx>
        <c:axId val="1399015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50"/>
                  <a:t>Колличество опрошенных в %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89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>
        <c:manualLayout>
          <c:xMode val="edge"/>
          <c:yMode val="edge"/>
          <c:x val="0.10841666666666666"/>
          <c:y val="0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v>согласен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5.2777777777777792E-2"/>
                  <c:y val="-9.24092409240925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Лист1!$P$27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</c:ser>
        <c:ser>
          <c:idx val="1"/>
          <c:order val="1"/>
          <c:tx>
            <c:v>не интересовался</c:v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4.4444444444444481E-2"/>
                  <c:y val="-9.240924092409234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Лист1!$P$28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hape val="box"/>
        <c:axId val="141919744"/>
        <c:axId val="141921664"/>
        <c:axId val="0"/>
      </c:bar3DChart>
      <c:catAx>
        <c:axId val="14191974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aseline="0"/>
                  <a:t>2 вопрос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majorTickMark val="none"/>
        <c:tickLblPos val="none"/>
        <c:crossAx val="141921664"/>
        <c:crosses val="autoZero"/>
        <c:auto val="1"/>
        <c:lblAlgn val="ctr"/>
        <c:lblOffset val="100"/>
      </c:catAx>
      <c:valAx>
        <c:axId val="1419216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50"/>
                  <a:t>Колличество опрошенных в %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91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v>требуется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3.888888888888889E-2"/>
                  <c:y val="-6.535947712418302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Лист1!$P$48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1"/>
          <c:order val="1"/>
          <c:tx>
            <c:v>достаточно знать формулу</c:v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3.6111111111111129E-2"/>
                  <c:y val="-5.22875816993464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Лист1!$P$49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2"/>
          <c:order val="2"/>
          <c:tx>
            <c:v>не требуется</c:v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4.7222222222222249E-2"/>
                  <c:y val="-5.66448801742919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Лист1!$P$50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hape val="box"/>
        <c:axId val="142532992"/>
        <c:axId val="142534912"/>
        <c:axId val="0"/>
      </c:bar3DChart>
      <c:catAx>
        <c:axId val="14253299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aseline="0"/>
                  <a:t>3 вопрос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majorTickMark val="none"/>
        <c:tickLblPos val="none"/>
        <c:crossAx val="142534912"/>
        <c:crosses val="autoZero"/>
        <c:auto val="1"/>
        <c:lblAlgn val="ctr"/>
        <c:lblOffset val="100"/>
      </c:catAx>
      <c:valAx>
        <c:axId val="1425349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50"/>
                  <a:t>Колличество опрошенных в %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53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v>Да, хотел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0.05"/>
                  <c:y val="-6.926406926406926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Лист1!$P$68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</c:ser>
        <c:ser>
          <c:idx val="1"/>
          <c:order val="1"/>
          <c:tx>
            <c:v>Затрудняюсь ответить</c:v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5.5555555555555518E-2"/>
                  <c:y val="-9.090909090909102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Лист1!$P$69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hape val="box"/>
        <c:axId val="142885632"/>
        <c:axId val="142887552"/>
        <c:axId val="0"/>
      </c:bar3DChart>
      <c:catAx>
        <c:axId val="14288563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aseline="0"/>
                  <a:t>4 вопрос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majorTickMark val="none"/>
        <c:tickLblPos val="none"/>
        <c:crossAx val="142887552"/>
        <c:crosses val="autoZero"/>
        <c:auto val="1"/>
        <c:lblAlgn val="ctr"/>
        <c:lblOffset val="100"/>
      </c:catAx>
      <c:valAx>
        <c:axId val="1428875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50"/>
                  <a:t>Колличество опрошенных в %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88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>
        <c:manualLayout>
          <c:xMode val="edge"/>
          <c:yMode val="edge"/>
          <c:x val="0.12923600174978128"/>
          <c:y val="1.6186138038444001E-2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v>пока нет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5000000000000001E-2"/>
                  <c:y val="-5.24590163934427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Лист1!$P$88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1"/>
          <c:order val="1"/>
          <c:tx>
            <c:v>подожду 3 года</c:v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3.6111111111111184E-2"/>
                  <c:y val="-4.808743169398907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Лист1!$P$89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2"/>
          <c:order val="2"/>
          <c:tx>
            <c:v>подумаю</c:v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3.6111111111111129E-2"/>
                  <c:y val="-5.245901639344271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Лист1!$P$90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3"/>
          <c:order val="3"/>
          <c:tx>
            <c:v>да, буду</c:v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4.1666666666666664E-2"/>
                  <c:y val="-4.808743169398907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Лист1!$P$91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hape val="box"/>
        <c:axId val="142946304"/>
        <c:axId val="142948224"/>
        <c:axId val="0"/>
      </c:bar3DChart>
      <c:catAx>
        <c:axId val="14294630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aseline="0"/>
                  <a:t>5 вопрос</a:t>
                </a:r>
              </a:p>
            </c:rich>
          </c:tx>
          <c:spPr>
            <a:noFill/>
            <a:ln>
              <a:noFill/>
            </a:ln>
            <a:effectLst/>
          </c:spPr>
        </c:title>
        <c:majorTickMark val="none"/>
        <c:tickLblPos val="none"/>
        <c:crossAx val="142948224"/>
        <c:crosses val="autoZero"/>
        <c:auto val="1"/>
        <c:lblAlgn val="ctr"/>
        <c:lblOffset val="100"/>
      </c:catAx>
      <c:valAx>
        <c:axId val="1429482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50"/>
                  <a:t>Колличество опрошенных в %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94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7E1DF-0395-4562-BDB6-62D1FF7E94C1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0CBE1-3404-49B9-9DDE-015C6549B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4255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CBE1-3404-49B9-9DDE-015C6549BE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681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CBE1-3404-49B9-9DDE-015C6549BE3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6242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E4D1-0F81-4E9E-B4AD-1931C8EAFF3E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5B9B-FF7E-4A19-AEDB-470F5FE848FE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91D8-D5D3-45BC-8DD4-5CA9DB7D7D43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4C03-31C8-4760-AF1C-0F767C8D9DB3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16A9-4D74-4493-82B8-972F199BAF63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539B-2BF3-45BE-BAD7-1754964D0F1A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A3E5-1D5E-4551-8E63-DA6D47CD791F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40E6-6473-4695-8081-C488369EDF2B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49E9-6B40-4602-8F73-CCC14D8E2049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15F6-501B-43AD-BD91-7366A6FE5EF0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41C6-8433-490F-8831-A0E740AA2279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70EC-4F18-4966-A872-0DD2D55DFEDB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F8B9-6670-47B5-B330-43C62D0B93FE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967D-13C4-470F-B322-4CC6E6A9B8E2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E78F-249F-4D66-A0F1-3F8288FEAB1E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1F35-970D-430B-BAA3-0423E1C7E961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7556-96C3-4988-9F08-4558A877B3DA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7895AF-9C30-4E64-891F-12808FBE4DC4}" type="datetime1">
              <a:rPr lang="en-US" smtClean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343" y="2057400"/>
            <a:ext cx="11136086" cy="201209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>Исследовательская работа</a:t>
            </a:r>
            <a:br>
              <a:rPr lang="ru-RU" sz="5300" dirty="0" smtClean="0"/>
            </a:br>
            <a:r>
              <a:rPr lang="ru-RU" sz="5300" dirty="0"/>
              <a:t/>
            </a:r>
            <a:br>
              <a:rPr lang="ru-RU" sz="5300" dirty="0"/>
            </a:br>
            <a:r>
              <a:rPr lang="ru-RU" sz="4000" dirty="0" smtClean="0"/>
              <a:t>«Расчет ОДН по холодному водоснабжению в МКД»</a:t>
            </a:r>
            <a:br>
              <a:rPr lang="ru-RU" sz="4000" dirty="0" smtClean="0"/>
            </a:br>
            <a:r>
              <a:rPr lang="ru-RU" sz="4000" dirty="0" smtClean="0"/>
              <a:t>или «Правильно ли мы платим за воду?»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60973" y="4719308"/>
            <a:ext cx="4794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Выполнил: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еник 7 «Б» класса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Слинчук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Данил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6955" y="364322"/>
            <a:ext cx="9102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«Лицей №1»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0973" y="5616207"/>
            <a:ext cx="4942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Руководитель: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математики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Казьменко Елена Александровна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61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7459" y="223789"/>
            <a:ext cx="10018713" cy="9312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Переплата за ОДН с квартиры за 2014г. и 2015 г.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309616" y="2870182"/>
            <a:ext cx="2011266" cy="520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2014 год</a:t>
            </a:r>
            <a:endParaRPr lang="ru-RU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0855" y="3628170"/>
            <a:ext cx="3568787" cy="1742772"/>
          </a:xfrm>
          <a:prstGeom prst="rect">
            <a:avLst/>
          </a:prstGeom>
          <a:solidFill>
            <a:schemeClr val="accent1">
              <a:lumMod val="60000"/>
              <a:lumOff val="40000"/>
              <a:alpha val="34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175,10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67,11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/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107,99 руб.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96563" y="3628170"/>
            <a:ext cx="3568787" cy="1742772"/>
          </a:xfrm>
          <a:prstGeom prst="rect">
            <a:avLst/>
          </a:prstGeom>
          <a:solidFill>
            <a:schemeClr val="accent1">
              <a:lumMod val="60000"/>
              <a:lumOff val="40000"/>
              <a:alpha val="34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261,14 -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72,75 =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188,39 </a:t>
            </a:r>
            <a:r>
              <a:rPr lang="ru-RU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руб.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775324" y="2870182"/>
            <a:ext cx="2011266" cy="520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 год</a:t>
            </a:r>
            <a:endParaRPr lang="ru-RU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24156" y="1257480"/>
            <a:ext cx="96053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Рассчитаем суммарную переплату за каждый год. Для этого будем учитывать как положительные, так и отрицательные отклонения платежей.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24156" y="1965366"/>
            <a:ext cx="9605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Возьмем из таблицы суммарный платеж за каждый год и суммарный норматив, вычислим разницу и получим суммарную переплату за каждый год.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379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08" y="1022982"/>
            <a:ext cx="10018713" cy="5435483"/>
          </a:xfrm>
        </p:spPr>
        <p:txBody>
          <a:bodyPr>
            <a:normAutofit/>
          </a:bodyPr>
          <a:lstStyle/>
          <a:p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видно из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расчетов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за 2014 год переплата за ОДН составила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107,99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рублей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, а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уже в 2015 году –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188,39 рублей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Вычислим увеличение переплаты за ОДН с 2014 на 2015 год:</a:t>
            </a: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Увеличение переплаты в 2015 составило 80,4 рублей. Рассчитаем увеличение переплаты в процентном соотношении: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Переплата в 2015 году увеличилась почти на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75%.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13394" y="2560378"/>
            <a:ext cx="5560540" cy="571367"/>
          </a:xfrm>
          <a:prstGeom prst="rect">
            <a:avLst/>
          </a:prstGeom>
          <a:solidFill>
            <a:schemeClr val="accent1">
              <a:lumMod val="60000"/>
              <a:lumOff val="40000"/>
              <a:alpha val="34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188,39 - 107,99 =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80,4 рублей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3394" y="4467546"/>
            <a:ext cx="5560540" cy="571367"/>
          </a:xfrm>
          <a:prstGeom prst="rect">
            <a:avLst/>
          </a:prstGeom>
          <a:solidFill>
            <a:schemeClr val="accent1">
              <a:lumMod val="60000"/>
              <a:lumOff val="40000"/>
              <a:alpha val="34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80,4/107,99 * 100% =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74,45%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84308" y="91738"/>
            <a:ext cx="10018713" cy="9312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Переплата за ОДН с 2014 на 2015 год в процентах</a:t>
            </a:r>
          </a:p>
        </p:txBody>
      </p:sp>
    </p:spTree>
    <p:extLst>
      <p:ext uri="{BB962C8B-B14F-4D97-AF65-F5344CB8AC3E}">
        <p14:creationId xmlns:p14="http://schemas.microsoft.com/office/powerpoint/2010/main" xmlns="" val="3601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84438"/>
            <a:ext cx="10018713" cy="1752599"/>
          </a:xfrm>
        </p:spPr>
        <p:txBody>
          <a:bodyPr/>
          <a:lstStyle/>
          <a:p>
            <a:r>
              <a:rPr lang="ru-RU" b="1" dirty="0" smtClean="0"/>
              <a:t>Суммы переплаты по ОДН на дом: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09" y="1068058"/>
            <a:ext cx="10336988" cy="40525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Сумма переплаты на одну квартиру может и не большая, но если учесть, что только в одном доме 120 кв., их общая площадь составляет -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7347,73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кв.м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Вычислим переплату на каждый кв. м. и найдем общую переплату на дом.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785617" y="2546039"/>
            <a:ext cx="2011266" cy="520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2014 год</a:t>
            </a:r>
            <a:endParaRPr lang="ru-RU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617" y="3251824"/>
            <a:ext cx="7281381" cy="57136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107,99/67,4 = 1,6 руб. – переплата с 1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кв.м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616" y="3967646"/>
            <a:ext cx="7281382" cy="57136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7347,73*1,6 =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11756 руб.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переплата с дома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785617" y="4604813"/>
            <a:ext cx="2011266" cy="520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 год</a:t>
            </a:r>
            <a:endParaRPr lang="ru-RU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85616" y="5204203"/>
            <a:ext cx="8879175" cy="57136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11756 + 11756*74,45%  =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20508 руб.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переплата с дома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21206" y="4665041"/>
            <a:ext cx="9605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рассчитаем, используя полученное ранее процентное увеличение переплаты.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01555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348048"/>
            <a:ext cx="10018713" cy="1752599"/>
          </a:xfrm>
        </p:spPr>
        <p:txBody>
          <a:bodyPr>
            <a:normAutofit/>
          </a:bodyPr>
          <a:lstStyle/>
          <a:p>
            <a:r>
              <a:rPr lang="ru-RU" sz="3600" dirty="0"/>
              <a:t>1. Знаете ли Вы как </a:t>
            </a:r>
            <a:r>
              <a:rPr lang="ru-RU" sz="3600" dirty="0" smtClean="0"/>
              <a:t>рассчитать </a:t>
            </a:r>
            <a:r>
              <a:rPr lang="ru-RU" sz="3600" dirty="0"/>
              <a:t>норматив ОДН по холодной воде своей квартиры</a:t>
            </a:r>
            <a:r>
              <a:rPr lang="ru-RU" sz="3600" dirty="0" smtClean="0"/>
              <a:t>?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70610189"/>
              </p:ext>
            </p:extLst>
          </p:nvPr>
        </p:nvGraphicFramePr>
        <p:xfrm>
          <a:off x="1993901" y="2100649"/>
          <a:ext cx="8171592" cy="4131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236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62465"/>
            <a:ext cx="10018713" cy="2075934"/>
          </a:xfrm>
        </p:spPr>
        <p:txBody>
          <a:bodyPr>
            <a:normAutofit/>
          </a:bodyPr>
          <a:lstStyle/>
          <a:p>
            <a:r>
              <a:rPr lang="ru-RU" sz="3600" dirty="0"/>
              <a:t>2. Согласны ли Вы, что выставленные суммы за ОДН по холодной воде не соответствуют реальным</a:t>
            </a:r>
            <a:r>
              <a:rPr lang="ru-RU" sz="3600" dirty="0" smtClean="0"/>
              <a:t>?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95589817"/>
              </p:ext>
            </p:extLst>
          </p:nvPr>
        </p:nvGraphicFramePr>
        <p:xfrm>
          <a:off x="2265405" y="2438399"/>
          <a:ext cx="8369644" cy="4036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06305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3. Требуется ли Вам помощь в расчете ОДН на холодную воду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44143631"/>
              </p:ext>
            </p:extLst>
          </p:nvPr>
        </p:nvGraphicFramePr>
        <p:xfrm>
          <a:off x="2199503" y="2667000"/>
          <a:ext cx="8752353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64911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4. Хотите ли Вы узнать нормативы для расчета ОДН за отопление и электроэнергию</a:t>
            </a:r>
            <a:r>
              <a:rPr lang="ru-RU" sz="3600" dirty="0" smtClean="0"/>
              <a:t>?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88507055"/>
              </p:ext>
            </p:extLst>
          </p:nvPr>
        </p:nvGraphicFramePr>
        <p:xfrm>
          <a:off x="2545491" y="2331308"/>
          <a:ext cx="7784757" cy="4366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14225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5. Будете ли Вы писать заявление на перерасчет сумм, выставленных за ОДН по холодной воде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34549976"/>
              </p:ext>
            </p:extLst>
          </p:nvPr>
        </p:nvGraphicFramePr>
        <p:xfrm>
          <a:off x="2125361" y="2667000"/>
          <a:ext cx="8386119" cy="3832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18037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84438"/>
            <a:ext cx="10018713" cy="1752599"/>
          </a:xfrm>
        </p:spPr>
        <p:txBody>
          <a:bodyPr/>
          <a:lstStyle/>
          <a:p>
            <a:r>
              <a:rPr lang="ru-RU" b="1" dirty="0"/>
              <a:t>Вывод: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08" y="1837037"/>
            <a:ext cx="10018713" cy="4610501"/>
          </a:xfrm>
        </p:spPr>
        <p:txBody>
          <a:bodyPr>
            <a:normAutofit/>
          </a:bodyPr>
          <a:lstStyle/>
          <a:p>
            <a:pPr algn="just"/>
            <a:r>
              <a:rPr lang="ru-RU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Расчеты показали, что управляющая компания завышает нормативы потребления ОДН по холодной воде и с каждым годом эти превышения растут.</a:t>
            </a:r>
          </a:p>
          <a:p>
            <a:pPr algn="just"/>
            <a:r>
              <a:rPr lang="ru-RU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данной работе рассмотрен расчет ОДН только по холодной воде, а платим ОДН и за отопление и за электроэнергию.</a:t>
            </a: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77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444" y="1158659"/>
            <a:ext cx="10018713" cy="1752599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Спасибо за внимание!</a:t>
            </a:r>
            <a:endParaRPr lang="ru-RU" sz="6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158" y="3071089"/>
            <a:ext cx="4907284" cy="294470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51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139456" y="2087463"/>
            <a:ext cx="9087983" cy="3178347"/>
          </a:xfrm>
          <a:prstGeom prst="rect">
            <a:avLst/>
          </a:prstGeom>
          <a:solidFill>
            <a:schemeClr val="bg1">
              <a:lumMod val="85000"/>
              <a:alpha val="88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59756" y="643673"/>
            <a:ext cx="6096000" cy="8826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Цель работы: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62475" y="2087463"/>
            <a:ext cx="9064964" cy="30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математически рассчитать нормативную  величину общедомовых нужд по холодному водоснабжению и выяснить правильно 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 мы за них платим, или управляющая компания </a:t>
            </a:r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завышает 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суммы </a:t>
            </a:r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платежей.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0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66552" y="416419"/>
            <a:ext cx="93364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общедомовые нужды - это коммунальные услуги, потребляемые в процессе использования  общего имущества в многоквартирном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доме (МКД).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48753715"/>
              </p:ext>
            </p:extLst>
          </p:nvPr>
        </p:nvGraphicFramePr>
        <p:xfrm>
          <a:off x="2168893" y="3530639"/>
          <a:ext cx="9615638" cy="2445563"/>
        </p:xfrm>
        <a:graphic>
          <a:graphicData uri="http://schemas.openxmlformats.org/drawingml/2006/table">
            <a:tbl>
              <a:tblPr firstRow="1" firstCol="1" bandRow="1"/>
              <a:tblGrid>
                <a:gridCol w="4807316"/>
                <a:gridCol w="4808322"/>
              </a:tblGrid>
              <a:tr h="18847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 потребления коммунальной услуги по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холодному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водоснабжению на 1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общей площади помещений, входящих в состав общего имущества в многоквартирном доме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 потребления коммунальной услуги по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горячему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водоснабжению на 1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общей площади помещений, входящих в состав общего имущества в многоквартирном доме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0,025 </a:t>
                      </a:r>
                      <a:r>
                        <a:rPr lang="ru-RU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куб.м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0,025 </a:t>
                      </a:r>
                      <a:r>
                        <a:rPr lang="ru-RU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куб.м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166552" y="2231386"/>
            <a:ext cx="9605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приказу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12 июля 2013г. №120 «Об утверждении нормативов потребления коммунальных услуг по горячему, холодному водоснабжению на общедомовые нужды на территории Воронежской области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устанавливаются следующие нормативы: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11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877" y="267235"/>
            <a:ext cx="5777684" cy="634877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841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18713" cy="1752599"/>
          </a:xfrm>
        </p:spPr>
        <p:txBody>
          <a:bodyPr/>
          <a:lstStyle/>
          <a:p>
            <a:r>
              <a:rPr lang="ru-RU" b="1" dirty="0" smtClean="0"/>
              <a:t>Данные для расчета норматива ОДН: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4449" y="2438399"/>
            <a:ext cx="10018713" cy="312420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жилых помещений в доме  - 7347,73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помещений общего пользования – 1070,42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реальной квартиры составляет – 67,4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взяты с официального сайта управляющей компании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СтройТехника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дома по улице 60-й Армии 22 Б.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83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896496" y="1277287"/>
            <a:ext cx="6364035" cy="1509684"/>
          </a:xfrm>
          <a:prstGeom prst="rect">
            <a:avLst/>
          </a:prstGeom>
          <a:solidFill>
            <a:schemeClr val="bg1">
              <a:lumMod val="85000"/>
              <a:alpha val="88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3514" y="271827"/>
            <a:ext cx="950646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Расчет ОДН для данной квартиры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96496" y="5513486"/>
            <a:ext cx="6096000" cy="3921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96496" y="2178643"/>
            <a:ext cx="6096000" cy="410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 для помещений общего пользования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08940" y="1442491"/>
            <a:ext cx="4841815" cy="622603"/>
          </a:xfrm>
          <a:prstGeom prst="rect">
            <a:avLst/>
          </a:prstGeom>
          <a:solidFill>
            <a:schemeClr val="accent1">
              <a:alpha val="34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0,025*1070,42=</a:t>
            </a: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26,76 </a:t>
            </a:r>
            <a:r>
              <a:rPr lang="ru-RU" sz="2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куб.м</a:t>
            </a:r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96496" y="2952175"/>
            <a:ext cx="6364035" cy="1509684"/>
          </a:xfrm>
          <a:prstGeom prst="rect">
            <a:avLst/>
          </a:prstGeom>
          <a:solidFill>
            <a:schemeClr val="bg1">
              <a:lumMod val="85000"/>
              <a:alpha val="88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96496" y="3707017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отношение площади квартиры к площади всех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жилых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помещений в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доме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08940" y="3117379"/>
            <a:ext cx="4841815" cy="622603"/>
          </a:xfrm>
          <a:prstGeom prst="rect">
            <a:avLst/>
          </a:prstGeom>
          <a:solidFill>
            <a:schemeClr val="accent1">
              <a:alpha val="34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67,4/7347,73*100=</a:t>
            </a: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0,9%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96496" y="4758644"/>
            <a:ext cx="6364035" cy="1509684"/>
          </a:xfrm>
          <a:prstGeom prst="rect">
            <a:avLst/>
          </a:prstGeom>
          <a:solidFill>
            <a:schemeClr val="bg1">
              <a:lumMod val="85000"/>
              <a:alpha val="88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08939" y="4896512"/>
            <a:ext cx="4841815" cy="622603"/>
          </a:xfrm>
          <a:prstGeom prst="rect">
            <a:avLst/>
          </a:prstGeom>
          <a:solidFill>
            <a:schemeClr val="accent1">
              <a:alpha val="34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26,76 * 0,9/100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0,245 </a:t>
            </a:r>
            <a:r>
              <a:rPr lang="ru-RU" sz="2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куб.м</a:t>
            </a: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30513" y="5656983"/>
            <a:ext cx="6096000" cy="410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 данной квартиры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28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5552" y="210910"/>
            <a:ext cx="8696325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092411" y="4522573"/>
            <a:ext cx="8534400" cy="2059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97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902" y="105877"/>
            <a:ext cx="9577657" cy="1097281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Таблица сравнения расчетного и начисленного показателя ОДН за 2014-2015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г.г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. данной квартиры</a:t>
            </a: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04951728"/>
              </p:ext>
            </p:extLst>
          </p:nvPr>
        </p:nvGraphicFramePr>
        <p:xfrm>
          <a:off x="2347913" y="1203157"/>
          <a:ext cx="7496175" cy="5340517"/>
        </p:xfrm>
        <a:graphic>
          <a:graphicData uri="http://schemas.openxmlformats.org/presentationml/2006/ole">
            <p:oleObj spid="_x0000_s1051" name="Лист" r:id="rId3" imgW="7496189" imgH="6229440" progId="Excel.Sheet.12">
              <p:embed/>
            </p:oleObj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79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901" y="437876"/>
            <a:ext cx="9577657" cy="866275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Графики о</a:t>
            </a:r>
            <a:r>
              <a:rPr lang="ru-RU" sz="3200" dirty="0" smtClean="0"/>
              <a:t>тклонения </a:t>
            </a:r>
            <a:r>
              <a:rPr lang="ru-RU" sz="3200" dirty="0"/>
              <a:t>оплаченного ОДН от норматива 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284" y="2052439"/>
            <a:ext cx="4584589" cy="30970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113" y="2095114"/>
            <a:ext cx="4584589" cy="305436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012086" y="2341196"/>
            <a:ext cx="570016" cy="2800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Руб.</a:t>
            </a:r>
            <a:endParaRPr lang="ru-RU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236351" y="2341196"/>
            <a:ext cx="570016" cy="2800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Руб.</a:t>
            </a:r>
            <a:endParaRPr lang="ru-RU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573434" y="3972987"/>
            <a:ext cx="570016" cy="2800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Месяц</a:t>
            </a:r>
            <a:endParaRPr lang="ru-RU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778449" y="4835230"/>
            <a:ext cx="570016" cy="2800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Месяц</a:t>
            </a:r>
            <a:endParaRPr lang="ru-RU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60901" y="1513721"/>
            <a:ext cx="9605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Представим отклонения платежей за ОДН для наглядности в виде графиков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66284" y="5509801"/>
            <a:ext cx="9605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видно из графиков, переплата за ОДН в 2014 году была только в конце года, а в 2015 уже практически за каждый месяц была переплата.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57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1123</TotalTime>
  <Words>750</Words>
  <Application>Microsoft Office PowerPoint</Application>
  <PresentationFormat>Произвольный</PresentationFormat>
  <Paragraphs>116</Paragraphs>
  <Slides>19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Параллакс</vt:lpstr>
      <vt:lpstr>Лист</vt:lpstr>
      <vt:lpstr> Исследовательская работа  «Расчет ОДН по холодному водоснабжению в МКД» или «Правильно ли мы платим за воду?»   </vt:lpstr>
      <vt:lpstr>Слайд 2</vt:lpstr>
      <vt:lpstr>Слайд 3</vt:lpstr>
      <vt:lpstr>Слайд 4</vt:lpstr>
      <vt:lpstr>Данные для расчета норматива ОДН: </vt:lpstr>
      <vt:lpstr>Слайд 6</vt:lpstr>
      <vt:lpstr>Слайд 7</vt:lpstr>
      <vt:lpstr>Таблица сравнения расчетного и начисленного показателя ОДН за 2014-2015 г.г. данной квартиры:</vt:lpstr>
      <vt:lpstr>Графики отклонения оплаченного ОДН от норматива </vt:lpstr>
      <vt:lpstr>Переплата за ОДН с квартиры за 2014г. и 2015 г.</vt:lpstr>
      <vt:lpstr>Слайд 11</vt:lpstr>
      <vt:lpstr>Суммы переплаты по ОДН на дом: </vt:lpstr>
      <vt:lpstr>1. Знаете ли Вы как рассчитать норматив ОДН по холодной воде своей квартиры?</vt:lpstr>
      <vt:lpstr>2. Согласны ли Вы, что выставленные суммы за ОДН по холодной воде не соответствуют реальным?</vt:lpstr>
      <vt:lpstr>3. Требуется ли Вам помощь в расчете ОДН на холодную воду?</vt:lpstr>
      <vt:lpstr>4. Хотите ли Вы узнать нормативы для расчета ОДН за отопление и электроэнергию?</vt:lpstr>
      <vt:lpstr>5. Будете ли Вы писать заявление на перерасчет сумм, выставленных за ОДН по холодной воде?</vt:lpstr>
      <vt:lpstr>Вывод: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 «Расчет ОДН по холодному водоснабжению в МКД» или «Правильно ли мы платим за воду?»</dc:title>
  <dc:creator>Семья</dc:creator>
  <cp:lastModifiedBy>Tomahawk</cp:lastModifiedBy>
  <cp:revision>61</cp:revision>
  <cp:lastPrinted>2016-03-30T18:49:43Z</cp:lastPrinted>
  <dcterms:created xsi:type="dcterms:W3CDTF">2016-03-17T18:29:18Z</dcterms:created>
  <dcterms:modified xsi:type="dcterms:W3CDTF">2018-01-28T14:45:26Z</dcterms:modified>
</cp:coreProperties>
</file>