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6" r:id="rId3"/>
    <p:sldId id="261" r:id="rId4"/>
    <p:sldId id="263" r:id="rId5"/>
    <p:sldId id="285" r:id="rId6"/>
    <p:sldId id="270" r:id="rId7"/>
    <p:sldId id="266" r:id="rId8"/>
    <p:sldId id="277" r:id="rId9"/>
    <p:sldId id="267" r:id="rId10"/>
    <p:sldId id="273" r:id="rId11"/>
    <p:sldId id="279" r:id="rId12"/>
    <p:sldId id="268" r:id="rId13"/>
    <p:sldId id="271" r:id="rId14"/>
    <p:sldId id="286" r:id="rId15"/>
    <p:sldId id="284" r:id="rId16"/>
    <p:sldId id="272" r:id="rId17"/>
    <p:sldId id="264" r:id="rId18"/>
    <p:sldId id="275" r:id="rId19"/>
    <p:sldId id="283" r:id="rId20"/>
    <p:sldId id="280" r:id="rId21"/>
    <p:sldId id="274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843F06"/>
    <a:srgbClr val="722A28"/>
    <a:srgbClr val="713605"/>
    <a:srgbClr val="692725"/>
    <a:srgbClr val="5428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EC5B9-2E9E-405F-9C62-D5068EE1275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A3B0-499A-42FF-B04E-F0C6A6F7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A3B0-499A-42FF-B04E-F0C6A6F736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8.jpeg"/><Relationship Id="rId7" Type="http://schemas.openxmlformats.org/officeDocument/2006/relationships/hyperlink" Target="Russkie_bogatyri_byliny_i_skazki_-_Byliny_Zachin.mp3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image" Target="../media/image29.jpeg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slide" Target="slide2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&#1051;&#1040;&#1056;&#1048;&#1057;&#1040;\Downloads\&#1052;&#1091;&#1083;&#1100;&#1090;&#1080;&#1084;&#1077;&#1076;&#1080;&#1081;&#1085;&#1099;&#1081;%20&#1091;&#1088;&#1086;&#1082;\&#1050;&#1091;&#1083;&#1100;&#1090;&#1091;&#1088;&#1085;&#1086;&#1077;%20&#1087;&#1088;&#1086;&#1089;&#1090;&#1088;&#1072;&#1085;&#1089;&#1090;&#1074;&#1086;%20&#1045;&#1074;&#1088;&#1086;&#1087;&#1099;%20&#1080;%20&#1082;&#1083;&#1100;&#1090;&#1091;&#1088;&#1072;%20&#1056;&#1091;&#1089;&#1080;\&#1057;&#1093;&#1077;&#1084;&#1072;%20&#1082;&#1088;&#1077;&#1089;&#1090;&#1086;&#1074;&#1086;%20&#1082;&#1091;&#1087;&#1086;&#1083;&#1100;&#1085;&#1086;&#1075;&#1086;%20&#1093;&#1088;&#1072;&#1084;&#1072;.mp4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qeyxacet1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cs.google.com/forms/d/e/1FAIpQLScbVMx4YDdi9eCXrwUsxeBll61k1m_rFYGGU63ZtyritUL9Ow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etvi.ru/point/58.52240070682564/31.276574338558135/62.87402016191909/21.849709353180273/0/" TargetMode="External"/><Relationship Id="rId2" Type="http://schemas.openxmlformats.org/officeDocument/2006/relationships/hyperlink" Target="http://getpano.com/ru/projects/project/170/" TargetMode="Externa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hyperlink" Target="https://www.youtube.com/watch?v=uVk8vzgi8q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5" Type="http://schemas.openxmlformats.org/officeDocument/2006/relationships/slide" Target="slide22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4.xml"/><Relationship Id="rId1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slide" Target="slide3.xml"/><Relationship Id="rId5" Type="http://schemas.openxmlformats.org/officeDocument/2006/relationships/image" Target="../media/image15.jpeg"/><Relationship Id="rId10" Type="http://schemas.openxmlformats.org/officeDocument/2006/relationships/image" Target="../media/image9.gif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lavs.org.ua/img/paintings/olshanskiy/23.jpg"/>
          <p:cNvPicPr>
            <a:picLocks noChangeAspect="1" noChangeArrowheads="1"/>
          </p:cNvPicPr>
          <p:nvPr/>
        </p:nvPicPr>
        <p:blipFill>
          <a:blip r:embed="rId2" cstate="print"/>
          <a:srcRect t="12488" b="9631"/>
          <a:stretch>
            <a:fillRect/>
          </a:stretch>
        </p:blipFill>
        <p:spPr bwMode="auto">
          <a:xfrm>
            <a:off x="515000" y="2132856"/>
            <a:ext cx="8089448" cy="472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91680" y="0"/>
            <a:ext cx="7452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«У греков мы взяли Евангелия и предания,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но не дух ребяческой мелочности и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словопрений. Нравы Византии никогда не были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нравами Киева»</a:t>
            </a:r>
          </a:p>
          <a:p>
            <a:pPr algn="r"/>
            <a:r>
              <a:rPr lang="ru-RU" sz="2800" dirty="0" smtClean="0">
                <a:latin typeface="Monotype Corsiva" pitchFamily="66" charset="0"/>
              </a:rPr>
              <a:t>А.С.Пушкин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" name="Picture 2" descr="http://justclickit.ru/flash/candle/candle%20(6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88640"/>
            <a:ext cx="1115616" cy="151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6632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692725"/>
                </a:solidFill>
                <a:latin typeface="Monotype Corsiva" pitchFamily="66" charset="0"/>
                <a:cs typeface="Times New Roman" pitchFamily="18" charset="0"/>
              </a:rPr>
              <a:t>Устное народное творчество</a:t>
            </a:r>
            <a:endParaRPr lang="ru-RU" sz="4000" b="1" u="sng" dirty="0">
              <a:solidFill>
                <a:srgbClr val="69272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6" name="Picture 2" descr="http://cdn-nus-1.pinme.ru/tumb/600/photo/f5/4f/f54fccbd730a783028c23a840d51946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4278"/>
          <a:stretch>
            <a:fillRect/>
          </a:stretch>
        </p:blipFill>
        <p:spPr bwMode="auto">
          <a:xfrm>
            <a:off x="107504" y="764704"/>
            <a:ext cx="303262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19872" y="76470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незапамятных времён славяне складывали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песни и сказки. Из поколения в поколение передавались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былины.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772816"/>
            <a:ext cx="338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Старшие богатыри</a:t>
            </a:r>
            <a:endParaRPr lang="ru-RU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2348880"/>
            <a:ext cx="2856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Святогор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Вольга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Святославович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Микула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Селянинович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717032"/>
            <a:ext cx="3395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Младшие богатыри</a:t>
            </a:r>
            <a:endParaRPr lang="ru-RU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437112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Илья Муромец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Добрыня Никитич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Алёша Попович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2420888"/>
            <a:ext cx="2952328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4088" y="4365104"/>
            <a:ext cx="2808312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s://upload.wikimedia.org/wikipedia/commons/thumb/d/dd/Die_drei_Bogatyr.jpg/1600px-Die_drei_Bogaty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16" name="Равнобедренный треугольник 15">
            <a:hlinkClick r:id="rId6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 flipH="1">
            <a:off x="2843808" y="5373216"/>
            <a:ext cx="6300192" cy="1044696"/>
          </a:xfrm>
          <a:prstGeom prst="wedgeEllipseCallout">
            <a:avLst>
              <a:gd name="adj1" fmla="val -43117"/>
              <a:gd name="adj2" fmla="val 89024"/>
            </a:avLst>
          </a:prstGeom>
          <a:solidFill>
            <a:schemeClr val="bg1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Какие идеи были ведущими в древнерусской литературе? Почему?</a:t>
            </a:r>
            <a:endParaRPr lang="ru-RU" sz="2000" b="1" i="1" dirty="0">
              <a:solidFill>
                <a:srgbClr val="5428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7524328" y="188641"/>
          <a:ext cx="1619672" cy="288032"/>
        </p:xfrm>
        <a:graphic>
          <a:graphicData uri="http://schemas.openxmlformats.org/presentationml/2006/ole">
            <p:oleObj spid="_x0000_s1026" name="Объект упаковщика для оболочки" showAsIcon="1" r:id="rId8" imgW="3384360" imgH="512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98072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Не ленитесь, но за всем наблюдайте.…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Ни питью, ни еде не предавайтесь, ни спанью.…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Лжи остерегайтесь и пьянства, от того душа погибает и тело.…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напоите и накормите просящего……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убогих не забывайте и подавайте сироте…… 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Ни правого, ни виновного не убивайте и не повелевайте убить его.…                  соблюдайте свое слово……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Гордости не имейте в сердце и в уме.…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уклоняйтесь учить увлекающихся властью.…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Старых чтите, как отца, а молодых, как братьев.…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Больного навестите, покойника проводите, ибо все мы смертны.…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Не пропустите человека, не приветив его.… </a:t>
            </a:r>
          </a:p>
          <a:p>
            <a:pPr indent="3600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умеете хорошего, того не забывайте, а чего не умеете, тому учитесь.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6632"/>
            <a:ext cx="773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«Поучение детям» Владимир Мономах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3563888" y="5085184"/>
            <a:ext cx="5256584" cy="1332728"/>
          </a:xfrm>
          <a:prstGeom prst="wedgeEllipseCallout">
            <a:avLst>
              <a:gd name="adj1" fmla="val -50246"/>
              <a:gd name="adj2" fmla="val 7982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советы Владимира Мономах вы считаете важными и актуальными? Почему?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cb29065e152967dba2b63e05dbf6bff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4725144"/>
            <a:ext cx="2451831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3848" y="116632"/>
            <a:ext cx="2141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722A28"/>
                </a:solidFill>
                <a:latin typeface="Monotype Corsiva" pitchFamily="66" charset="0"/>
              </a:rPr>
              <a:t>Зодчество</a:t>
            </a:r>
            <a:endParaRPr lang="ru-RU" sz="4000" b="1" u="sng" dirty="0">
              <a:solidFill>
                <a:srgbClr val="722A28"/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http://mesta.kiev.ua/uploads/posts/2009-12/1260580741_sofievsky-sobor-5.jpg"/>
          <p:cNvPicPr>
            <a:picLocks noChangeAspect="1" noChangeArrowheads="1"/>
          </p:cNvPicPr>
          <p:nvPr/>
        </p:nvPicPr>
        <p:blipFill>
          <a:blip r:embed="rId3" cstate="print"/>
          <a:srcRect b="7562"/>
          <a:stretch>
            <a:fillRect/>
          </a:stretch>
        </p:blipFill>
        <p:spPr bwMode="auto">
          <a:xfrm>
            <a:off x="323528" y="836712"/>
            <a:ext cx="3672408" cy="257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342900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Софийский собор в Киеве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Сочетал славянские и византийские черты. Построен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крестово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купольном стиле.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xan.su/images/2015/02/02/original15f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38635"/>
            <a:ext cx="3844772" cy="261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08105" y="342900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989 г. князь Владимир  заложил в Киеве Десятинную церковь, посвящённую Успению Богородицы. Её строили византийские мастера. Это было мощное сооружение из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плинфы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богато украшенное резным мрамором.</a:t>
            </a:r>
          </a:p>
        </p:txBody>
      </p:sp>
      <p:sp>
        <p:nvSpPr>
          <p:cNvPr id="9" name="Овальная выноска 8"/>
          <p:cNvSpPr/>
          <p:nvPr/>
        </p:nvSpPr>
        <p:spPr>
          <a:xfrm flipH="1">
            <a:off x="3779912" y="3212976"/>
            <a:ext cx="5256584" cy="1224136"/>
          </a:xfrm>
          <a:prstGeom prst="wedgeEllipseCallout">
            <a:avLst>
              <a:gd name="adj1" fmla="val -50880"/>
              <a:gd name="adj2" fmla="val 88154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Почему церковь получила название Десятинная?</a:t>
            </a:r>
            <a:endParaRPr lang="ru-RU" sz="2400" b="1" i="1" dirty="0">
              <a:solidFill>
                <a:srgbClr val="692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внобедренный треугольник 10">
            <a:hlinkClick r:id="rId6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6038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692725"/>
                </a:solidFill>
                <a:latin typeface="Monotype Corsiva" pitchFamily="66" charset="0"/>
                <a:cs typeface="Times New Roman" pitchFamily="18" charset="0"/>
              </a:rPr>
              <a:t>Внутреннее убранство храмов</a:t>
            </a:r>
            <a:endParaRPr lang="ru-RU" sz="4000" b="1" u="sng" dirty="0">
              <a:solidFill>
                <a:srgbClr val="69272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299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Богородица.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Мозаика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куполе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Софийского собора в Киеве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aura-dione.ru/gallery/images/2148147_bogomater-oranta-ki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1723871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6" descr="http://smartclever.com.ua/uploads/ckeditor/pictures/24/content_freskayarosla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075" y="764704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41651" y="3356992"/>
            <a:ext cx="5302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Фреска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семьи Ярослава в Софийском  Соборе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2" name="Picture 12" descr="http://tainamira.net/images/0_a4b08_2875b761_XXL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792" y="3918634"/>
            <a:ext cx="1872208" cy="2939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59832" y="4221088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Храм в Древней Руси был средоточием нескольких видов искусства. Иконы, фрески и мозаики, торжественное богослужение, церковное пение составляли в нём удивительное единство.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4" name="Picture 14" descr="http://likirussia.ru/images/och/02163db1c5670fedfc6ae2ce388c8aa8.jpg"/>
          <p:cNvPicPr>
            <a:picLocks noChangeAspect="1" noChangeArrowheads="1"/>
          </p:cNvPicPr>
          <p:nvPr/>
        </p:nvPicPr>
        <p:blipFill>
          <a:blip r:embed="rId6" cstate="print"/>
          <a:srcRect b="4255"/>
          <a:stretch>
            <a:fillRect/>
          </a:stretch>
        </p:blipFill>
        <p:spPr bwMode="auto">
          <a:xfrm>
            <a:off x="2627784" y="764704"/>
            <a:ext cx="2450289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Равнобедренный треугольник 11">
            <a:hlinkClick r:id="rId7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258/0004e457-ea96b35f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://justclickit.ru/flash/candle/candle%20(6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41629"/>
            <a:ext cx="1115616" cy="1516372"/>
          </a:xfrm>
          <a:prstGeom prst="rect">
            <a:avLst/>
          </a:prstGeom>
          <a:noFill/>
        </p:spPr>
      </p:pic>
      <p:pic>
        <p:nvPicPr>
          <p:cNvPr id="4" name="Схема крестово купольного храм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59954" y="0"/>
            <a:ext cx="3184046" cy="2146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88640"/>
            <a:ext cx="2672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rgbClr val="673105"/>
                </a:solidFill>
                <a:latin typeface="Monotype Corsiva" pitchFamily="66" charset="0"/>
                <a:cs typeface="Times New Roman" pitchFamily="18" charset="0"/>
              </a:rPr>
              <a:t>Проверь себя</a:t>
            </a:r>
            <a:endParaRPr lang="ru-RU" sz="4000" b="1" i="1" u="sng" dirty="0">
              <a:solidFill>
                <a:srgbClr val="67310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8674" name="Picture 2" descr="http://img0.liveinternet.ru/images/attach/c/5/88/778/88778890_large_36ee77e1d3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3102" y="-624830"/>
            <a:ext cx="5112568" cy="8323684"/>
          </a:xfrm>
          <a:prstGeom prst="rect">
            <a:avLst/>
          </a:prstGeom>
          <a:noFill/>
        </p:spPr>
      </p:pic>
      <p:sp>
        <p:nvSpPr>
          <p:cNvPr id="8" name="Равнобедренный треугольник 7">
            <a:hlinkClick r:id="rId3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1988840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соседом по парте придумайте диалог торговых людей, живших в конце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века: киевского купца, прибывшего в Константинополь, и византийского купца.</a:t>
            </a: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Расскажите о достопримечательностях «своего» города. Постарайтесь убедить собеседника, что красивее вашего города нет на свете (4 – 5 предложений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477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713605"/>
                </a:solidFill>
                <a:latin typeface="Monotype Corsiva" pitchFamily="66" charset="0"/>
              </a:rPr>
              <a:t>Решение учебной задачи</a:t>
            </a:r>
            <a:endParaRPr lang="ru-RU" sz="4000" b="1" u="sng" dirty="0">
              <a:solidFill>
                <a:srgbClr val="713605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124744"/>
            <a:ext cx="4104456" cy="91440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Главные особенности древнерусской культуры</a:t>
            </a:r>
            <a:endParaRPr lang="ru-RU" sz="2400" b="1" i="1" dirty="0">
              <a:solidFill>
                <a:srgbClr val="843F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2204864"/>
            <a:ext cx="2160240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Наследие Восточных славян</a:t>
            </a:r>
            <a:endParaRPr lang="ru-RU" sz="2000" b="1" i="1" dirty="0">
              <a:solidFill>
                <a:srgbClr val="692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79712" y="3717032"/>
            <a:ext cx="2016224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Влияние Византии</a:t>
            </a:r>
            <a:endParaRPr lang="ru-RU" sz="2000" b="1" i="1" dirty="0">
              <a:solidFill>
                <a:srgbClr val="692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6016" y="3717032"/>
            <a:ext cx="2448272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endParaRPr lang="ru-RU" sz="2000" b="1" i="1" dirty="0">
              <a:solidFill>
                <a:srgbClr val="692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60232" y="2492896"/>
            <a:ext cx="2483768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Самобытные культурные традиции</a:t>
            </a:r>
            <a:endParaRPr lang="ru-RU" sz="2000" b="1" i="1" dirty="0">
              <a:solidFill>
                <a:srgbClr val="692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  <a:endCxn id="7" idx="7"/>
          </p:cNvCxnSpPr>
          <p:nvPr/>
        </p:nvCxnSpPr>
        <p:spPr>
          <a:xfrm flipH="1">
            <a:off x="2167408" y="2039144"/>
            <a:ext cx="2296580" cy="3660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8" idx="0"/>
          </p:cNvCxnSpPr>
          <p:nvPr/>
        </p:nvCxnSpPr>
        <p:spPr>
          <a:xfrm flipH="1">
            <a:off x="2987824" y="2039144"/>
            <a:ext cx="1476164" cy="1677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9" idx="0"/>
          </p:cNvCxnSpPr>
          <p:nvPr/>
        </p:nvCxnSpPr>
        <p:spPr>
          <a:xfrm>
            <a:off x="4463988" y="2039144"/>
            <a:ext cx="1476164" cy="1677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10" idx="1"/>
          </p:cNvCxnSpPr>
          <p:nvPr/>
        </p:nvCxnSpPr>
        <p:spPr>
          <a:xfrm>
            <a:off x="4463988" y="2039144"/>
            <a:ext cx="2559984" cy="6541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>
            <a:hlinkClick r:id="rId2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 rot="-954082">
            <a:off x="161925" y="324485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Monotype Corsiva" pitchFamily="66" charset="0"/>
              </a:rPr>
              <a:t>            </a:t>
            </a:r>
            <a:endParaRPr lang="ru-RU" b="1">
              <a:latin typeface="Monotype Corsiva" pitchFamily="66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1188" y="1916113"/>
            <a:ext cx="2881312" cy="720725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Культурное наследие восточных славян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39750" y="3716338"/>
            <a:ext cx="3024188" cy="792162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Византийские культурные традиции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508625" y="765175"/>
            <a:ext cx="2735263" cy="576263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Мифы и сказания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580063" y="1773238"/>
            <a:ext cx="2736850" cy="576262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Церковные книги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580063" y="2636838"/>
            <a:ext cx="2736850" cy="647700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Резьба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дереву и камню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651500" y="3500438"/>
            <a:ext cx="2736850" cy="576262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Кузнечное дело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724525" y="4437063"/>
            <a:ext cx="2735263" cy="647700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Строительство храмов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795963" y="5373688"/>
            <a:ext cx="2736850" cy="576262"/>
          </a:xfrm>
          <a:prstGeom prst="flowChartAlternateProcess">
            <a:avLst/>
          </a:prstGeom>
          <a:solidFill>
            <a:srgbClr val="FF9900"/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Иконопись</a:t>
            </a:r>
          </a:p>
        </p:txBody>
      </p:sp>
      <p:cxnSp>
        <p:nvCxnSpPr>
          <p:cNvPr id="17" name="Прямая со стрелкой 16"/>
          <p:cNvCxnSpPr>
            <a:stCxn id="7" idx="3"/>
            <a:endCxn id="9" idx="1"/>
          </p:cNvCxnSpPr>
          <p:nvPr/>
        </p:nvCxnSpPr>
        <p:spPr>
          <a:xfrm flipV="1">
            <a:off x="3492500" y="1052513"/>
            <a:ext cx="2016125" cy="12239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  <a:endCxn id="11" idx="1"/>
          </p:cNvCxnSpPr>
          <p:nvPr/>
        </p:nvCxnSpPr>
        <p:spPr>
          <a:xfrm>
            <a:off x="3492500" y="2276475"/>
            <a:ext cx="2087563" cy="6842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  <a:endCxn id="12" idx="1"/>
          </p:cNvCxnSpPr>
          <p:nvPr/>
        </p:nvCxnSpPr>
        <p:spPr>
          <a:xfrm>
            <a:off x="3492500" y="2276475"/>
            <a:ext cx="2159000" cy="1512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3"/>
            <a:endCxn id="10" idx="1"/>
          </p:cNvCxnSpPr>
          <p:nvPr/>
        </p:nvCxnSpPr>
        <p:spPr>
          <a:xfrm flipV="1">
            <a:off x="3563938" y="2060575"/>
            <a:ext cx="2016125" cy="205263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3" idx="1"/>
          </p:cNvCxnSpPr>
          <p:nvPr/>
        </p:nvCxnSpPr>
        <p:spPr>
          <a:xfrm>
            <a:off x="3563938" y="4149725"/>
            <a:ext cx="2160587" cy="6111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3"/>
            <a:endCxn id="14" idx="1"/>
          </p:cNvCxnSpPr>
          <p:nvPr/>
        </p:nvCxnSpPr>
        <p:spPr>
          <a:xfrm>
            <a:off x="3563938" y="4113213"/>
            <a:ext cx="2232025" cy="15478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0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673105"/>
                </a:solidFill>
                <a:latin typeface="Monotype Corsiva" pitchFamily="66" charset="0"/>
                <a:cs typeface="Times New Roman" pitchFamily="18" charset="0"/>
              </a:rPr>
              <a:t>Проверь себя</a:t>
            </a:r>
            <a:endParaRPr lang="ru-RU" sz="4000" b="1" i="1" u="sng" dirty="0">
              <a:solidFill>
                <a:srgbClr val="67310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" name="Равнобедренный треугольник 19">
            <a:hlinkClick r:id="rId2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88640"/>
            <a:ext cx="2672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rgbClr val="673105"/>
                </a:solidFill>
                <a:latin typeface="Monotype Corsiva" pitchFamily="66" charset="0"/>
                <a:cs typeface="Times New Roman" pitchFamily="18" charset="0"/>
              </a:rPr>
              <a:t>Проверь себя</a:t>
            </a:r>
            <a:endParaRPr lang="ru-RU" sz="4000" b="1" i="1" u="sng" dirty="0">
              <a:solidFill>
                <a:srgbClr val="67310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412776"/>
            <a:ext cx="490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Пройди по ссылке и выполни задание № 1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g0.liveinternet.ru/images/attach/c/5/88/778/88778890_large_36ee77e1d3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17218" y="-516818"/>
            <a:ext cx="3168352" cy="83236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321297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https://learningapps.org/display?v=pqeyxacet17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>
            <a:hlinkClick r:id="rId4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88640"/>
            <a:ext cx="2140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rgbClr val="673105"/>
                </a:solidFill>
                <a:latin typeface="Monotype Corsiva" pitchFamily="66" charset="0"/>
                <a:cs typeface="Times New Roman" pitchFamily="18" charset="0"/>
              </a:rPr>
              <a:t>Контроль</a:t>
            </a:r>
            <a:endParaRPr lang="ru-RU" sz="4000" b="1" i="1" u="sng" dirty="0">
              <a:solidFill>
                <a:srgbClr val="673105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412776"/>
            <a:ext cx="4477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Пройди по ссылке и выполни задание </a:t>
            </a: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g0.liveinternet.ru/images/attach/c/5/88/778/88778890_large_36ee77e1d3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45210" y="-516818"/>
            <a:ext cx="3168352" cy="8323684"/>
          </a:xfrm>
          <a:prstGeom prst="rect">
            <a:avLst/>
          </a:prstGeom>
          <a:noFill/>
        </p:spPr>
      </p:pic>
      <p:sp>
        <p:nvSpPr>
          <p:cNvPr id="8" name="Равнобедренный треугольник 7">
            <a:hlinkClick r:id="rId3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284984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https://docs.google.com/forms/d/e/1FAIpQLScbVMx4YDdi9eCXrwUsxeBll61k1m_rFYGGU63ZtyritUL9Ow/viewform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45903">
            <a:off x="1662875" y="3193384"/>
            <a:ext cx="4971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  <a:cs typeface="Gautami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29077">
            <a:off x="4432611" y="5245269"/>
            <a:ext cx="1847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700" b="1" i="1" dirty="0">
              <a:solidFill>
                <a:srgbClr val="542804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80181">
            <a:off x="3908087" y="28603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 rot="21019227">
            <a:off x="1935423" y="2584123"/>
            <a:ext cx="4831842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Культурное </a:t>
            </a:r>
          </a:p>
          <a:p>
            <a:pPr algn="ctr"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пространство Европы и 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культура Руси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http://www.newsps.ru/wp-content/uploads/2015/12/Guslyari.jpg"/>
          <p:cNvPicPr>
            <a:picLocks noChangeAspect="1" noChangeArrowheads="1"/>
          </p:cNvPicPr>
          <p:nvPr/>
        </p:nvPicPr>
        <p:blipFill>
          <a:blip r:embed="rId2" cstate="print"/>
          <a:srcRect l="12245" r="4083" b="3877"/>
          <a:stretch>
            <a:fillRect/>
          </a:stretch>
        </p:blipFill>
        <p:spPr bwMode="auto">
          <a:xfrm rot="20465389">
            <a:off x="3297969" y="68499"/>
            <a:ext cx="2840756" cy="2831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justclickit.ru/flash/candle/candle%20(6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24499"/>
            <a:ext cx="981075" cy="1333501"/>
          </a:xfrm>
          <a:prstGeom prst="rect">
            <a:avLst/>
          </a:prstGeom>
          <a:noFill/>
        </p:spPr>
      </p:pic>
      <p:pic>
        <p:nvPicPr>
          <p:cNvPr id="11268" name="Picture 4" descr="http://zerkalov.org/files/39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41122"/>
            <a:ext cx="2376264" cy="13797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27168" y="0"/>
            <a:ext cx="291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МКОУ  СОШ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№ 16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Карпова Л.В.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90872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сегодня я узнал…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было интересно…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было трудно…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я выполнял задания…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я понял, что…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теперь я могу…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я почувствовал, что…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я научился…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у меня получилось 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я смог…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я попробую…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меня удивило…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урок дал мне для жизни…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я приобрел…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16632"/>
            <a:ext cx="2207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Рефлексия</a:t>
            </a:r>
            <a:endParaRPr lang="ru-RU" sz="4000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botan.cc/prepod/_bloks/pic/qt9c8tf-019.png"/>
          <p:cNvPicPr>
            <a:picLocks noChangeAspect="1" noChangeArrowheads="1"/>
          </p:cNvPicPr>
          <p:nvPr/>
        </p:nvPicPr>
        <p:blipFill>
          <a:blip r:embed="rId2" cstate="print"/>
          <a:srcRect r="50489"/>
          <a:stretch>
            <a:fillRect/>
          </a:stretch>
        </p:blipFill>
        <p:spPr bwMode="auto">
          <a:xfrm>
            <a:off x="6588224" y="1124744"/>
            <a:ext cx="1872208" cy="4533900"/>
          </a:xfrm>
          <a:prstGeom prst="rect">
            <a:avLst/>
          </a:prstGeom>
          <a:noFill/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673105"/>
                </a:solidFill>
                <a:latin typeface="Monotype Corsiva" pitchFamily="66" charset="0"/>
              </a:rPr>
              <a:t>Домашнее задание</a:t>
            </a:r>
            <a:endParaRPr lang="ru-RU" sz="4000" b="1" u="sng" dirty="0">
              <a:solidFill>
                <a:srgbClr val="673105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http://www.clipartbest.com/cliparts/jTx/neo/jTxneoqTE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132856"/>
            <a:ext cx="504056" cy="3780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2132856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10 стр. 84 – 91.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hockey-market.ru/img/1e70d57147f211d82897f3f3a52362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08720"/>
            <a:ext cx="915745" cy="1224136"/>
          </a:xfrm>
          <a:prstGeom prst="rect">
            <a:avLst/>
          </a:prstGeom>
          <a:noFill/>
        </p:spPr>
      </p:pic>
      <p:pic>
        <p:nvPicPr>
          <p:cNvPr id="27658" name="Picture 10" descr="http://www.ukazka.ru/img/g/uk573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12721"/>
            <a:ext cx="767007" cy="11521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3501008"/>
            <a:ext cx="7290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Рабочая тетрадь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Стр. 46 – 47 Задание 7. Заполните таблицу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«Важнейшие памятники русской культуры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 – XII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вв.»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2" name="Picture 14" descr="https://image.freepik.com/free-icon/no-translate-detected_318-530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365104"/>
            <a:ext cx="432048" cy="4320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51720" y="4725144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Используя иллюстрации на стр. 84 – 91 учебника и Интернет,  опишите, что по вашему мнению, было главной темой древнерусского искусства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(не более 100 слов)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>
            <a:hlinkClick r:id="rId6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88640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542804"/>
                </a:solidFill>
                <a:latin typeface="Monotype Corsiva" pitchFamily="66" charset="0"/>
              </a:rPr>
              <a:t>Глоссарий</a:t>
            </a:r>
            <a:endParaRPr lang="ru-RU" sz="4000" b="1" u="sng" dirty="0">
              <a:solidFill>
                <a:srgbClr val="542804"/>
              </a:solidFill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76470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Былина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древнерусская, позже русская народная эпическая песня о героических событиях или примечательных эпизодах национальной истории XI–XVI веков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Береста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верхний слой коры берёзы. В старину её использовали как материал для письма.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16832"/>
            <a:ext cx="785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Жития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жанр  литературы, в котором описывается жизнь и деяния святых.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768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Ле́топись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исторический литературный жанр, представляющий собой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погодовую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подробную запись исторических событий.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lastslideviewed" highlightClick="1"/>
          </p:cNvPr>
          <p:cNvSpPr/>
          <p:nvPr/>
        </p:nvSpPr>
        <p:spPr>
          <a:xfrm>
            <a:off x="5940152" y="2636912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2924944"/>
            <a:ext cx="522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Мозаика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картины из цветных камушков и стекла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284984"/>
            <a:ext cx="470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Писало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палочка, которой писали на бересте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6450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Плинфы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характерный для древнерусского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зодчества тонкий обожжённый кирпич, часто квадратной формы, ширина которого примерно равнялась длине.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941168"/>
            <a:ext cx="735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Фреска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картина, написанная водяными красками по сырой штукатурке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lastslideviewed" highlightClick="1"/>
          </p:cNvPr>
          <p:cNvSpPr/>
          <p:nvPr/>
        </p:nvSpPr>
        <p:spPr>
          <a:xfrm>
            <a:off x="8244408" y="1124744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lastslideviewed" highlightClick="1"/>
          </p:cNvPr>
          <p:cNvSpPr/>
          <p:nvPr/>
        </p:nvSpPr>
        <p:spPr>
          <a:xfrm>
            <a:off x="1835696" y="1700808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lastslideviewed" highlightClick="1"/>
          </p:cNvPr>
          <p:cNvSpPr/>
          <p:nvPr/>
        </p:nvSpPr>
        <p:spPr>
          <a:xfrm>
            <a:off x="8244408" y="1988840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lastslideviewed" highlightClick="1"/>
          </p:cNvPr>
          <p:cNvSpPr/>
          <p:nvPr/>
        </p:nvSpPr>
        <p:spPr>
          <a:xfrm>
            <a:off x="5652120" y="3068960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lastslideviewed" highlightClick="1"/>
          </p:cNvPr>
          <p:cNvSpPr/>
          <p:nvPr/>
        </p:nvSpPr>
        <p:spPr>
          <a:xfrm>
            <a:off x="5148064" y="3429000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lastslideviewed" highlightClick="1"/>
          </p:cNvPr>
          <p:cNvSpPr/>
          <p:nvPr/>
        </p:nvSpPr>
        <p:spPr>
          <a:xfrm>
            <a:off x="2483768" y="4293096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lastslideviewed" highlightClick="1"/>
          </p:cNvPr>
          <p:cNvSpPr/>
          <p:nvPr/>
        </p:nvSpPr>
        <p:spPr>
          <a:xfrm>
            <a:off x="7956376" y="5013176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3568" y="4581128"/>
            <a:ext cx="533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торжественное и обучающее произведение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lastslideviewed" highlightClick="1"/>
          </p:cNvPr>
          <p:cNvSpPr/>
          <p:nvPr/>
        </p:nvSpPr>
        <p:spPr>
          <a:xfrm>
            <a:off x="6012160" y="4653136"/>
            <a:ext cx="250328" cy="216024"/>
          </a:xfrm>
          <a:prstGeom prst="actionButtonForwardNext">
            <a:avLst/>
          </a:prstGeom>
          <a:solidFill>
            <a:srgbClr val="692725"/>
          </a:solidFill>
          <a:ln>
            <a:solidFill>
              <a:srgbClr val="843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5886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Панорама «Софийский собор в Киеве»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458010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http://getpano.com/ru/projects/project/170/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116632"/>
            <a:ext cx="3501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722A28"/>
                </a:solidFill>
                <a:latin typeface="Monotype Corsiva" pitchFamily="66" charset="0"/>
              </a:rPr>
              <a:t>Полезные ссылки</a:t>
            </a:r>
            <a:endParaRPr lang="ru-RU" sz="4000" b="1" u="sng" dirty="0">
              <a:solidFill>
                <a:srgbClr val="722A28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http://www.streetvi.ru/point/58.52240070682564/31.276574338558135/62.87402016191909/21.849709353180273/0/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16832"/>
            <a:ext cx="505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Панорама «Софийский собор в Новгороде»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501008"/>
            <a:ext cx="53103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https://www.youtube.com/watch?v=uVk8vzgi8qY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140968"/>
            <a:ext cx="2833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Золотое кольцо России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внобедренный треугольник 9">
            <a:hlinkClick r:id="rId5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91880" y="602128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МКОУ СОШ № 16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Карпова Л.В.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13605"/>
                </a:solidFill>
                <a:latin typeface="Monotype Corsiva" pitchFamily="66" charset="0"/>
              </a:rPr>
              <a:t>План урока:</a:t>
            </a:r>
            <a:endParaRPr lang="ru-RU" sz="4000" b="1" u="sng" dirty="0">
              <a:solidFill>
                <a:srgbClr val="713605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20688"/>
            <a:ext cx="55531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2" action="ppaction://hlinksldjump"/>
              </a:rPr>
              <a:t>Учебная задача.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3" action="ppaction://hlinksldjump"/>
              </a:rPr>
              <a:t>Культурные очаги Европы.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4" action="ppaction://hlinksldjump"/>
              </a:rPr>
              <a:t>Письменность на Руси.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5" action="ppaction://hlinksldjump"/>
              </a:rPr>
              <a:t>Литература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6" action="ppaction://hlinksldjump"/>
              </a:rPr>
              <a:t>Устное народное творчество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7" action="ppaction://hlinksldjump"/>
              </a:rPr>
              <a:t>Зодчество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8" action="ppaction://hlinksldjump"/>
              </a:rPr>
              <a:t>Внутреннее убранство храмов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9" action="ppaction://hlinksldjump"/>
              </a:rPr>
              <a:t>Схема </a:t>
            </a:r>
            <a:r>
              <a:rPr lang="ru-RU" sz="2800" b="1" dirty="0" err="1" smtClean="0">
                <a:solidFill>
                  <a:srgbClr val="713605"/>
                </a:solidFill>
                <a:latin typeface="Monotype Corsiva" pitchFamily="66" charset="0"/>
                <a:hlinkClick r:id="rId9" action="ppaction://hlinksldjump"/>
              </a:rPr>
              <a:t>крестово</a:t>
            </a: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9" action="ppaction://hlinksldjump"/>
              </a:rPr>
              <a:t>- купольного храма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10" action="ppaction://hlinksldjump"/>
              </a:rPr>
              <a:t>Решение учебной задачи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11" action="ppaction://hlinksldjump"/>
              </a:rPr>
              <a:t>Проверь себя (1</a:t>
            </a: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</a:rPr>
              <a:t>, </a:t>
            </a: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12" action="ppaction://hlinksldjump"/>
              </a:rPr>
              <a:t>2)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13" action="ppaction://hlinksldjump"/>
              </a:rPr>
              <a:t>Домашнее задание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rgbClr val="713605"/>
                </a:solidFill>
                <a:latin typeface="Monotype Corsiva" pitchFamily="66" charset="0"/>
                <a:hlinkClick r:id="rId14" action="ppaction://hlinksldjump"/>
              </a:rPr>
              <a:t>Рефлексия</a:t>
            </a: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endParaRPr lang="ru-RU" sz="2800" b="1" dirty="0" smtClean="0">
              <a:solidFill>
                <a:srgbClr val="713605"/>
              </a:solidFill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endParaRPr lang="ru-RU" sz="2800" dirty="0">
              <a:solidFill>
                <a:srgbClr val="713605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903893"/>
            <a:ext cx="2940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Глоссарий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Полезные ссылки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3212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713605"/>
                </a:solidFill>
                <a:latin typeface="Monotype Corsiva" pitchFamily="66" charset="0"/>
              </a:rPr>
              <a:t>Учебная задача</a:t>
            </a:r>
            <a:endParaRPr lang="ru-RU" sz="4000" b="1" u="sng" dirty="0">
              <a:solidFill>
                <a:srgbClr val="713605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124744"/>
            <a:ext cx="4104456" cy="91440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Главные особенности древнерусской культуры</a:t>
            </a:r>
            <a:endParaRPr lang="ru-RU" sz="2400" b="1" i="1" dirty="0">
              <a:solidFill>
                <a:srgbClr val="843F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2204864"/>
            <a:ext cx="1800200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79712" y="3717032"/>
            <a:ext cx="1872208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3717032"/>
            <a:ext cx="1944216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2492896"/>
            <a:ext cx="1872208" cy="136815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5" idx="2"/>
            <a:endCxn id="7" idx="7"/>
          </p:cNvCxnSpPr>
          <p:nvPr/>
        </p:nvCxnSpPr>
        <p:spPr>
          <a:xfrm flipH="1">
            <a:off x="1860095" y="2039144"/>
            <a:ext cx="2603893" cy="3660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8" idx="0"/>
          </p:cNvCxnSpPr>
          <p:nvPr/>
        </p:nvCxnSpPr>
        <p:spPr>
          <a:xfrm flipH="1">
            <a:off x="2915816" y="2039144"/>
            <a:ext cx="1548172" cy="1677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9" idx="0"/>
          </p:cNvCxnSpPr>
          <p:nvPr/>
        </p:nvCxnSpPr>
        <p:spPr>
          <a:xfrm>
            <a:off x="4463988" y="2039144"/>
            <a:ext cx="1584176" cy="1677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4463988" y="2039144"/>
            <a:ext cx="2700300" cy="7417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s://cdn2.scratch.mit.edu/get_image/gallery/1779674_200x130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456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s://cdn2.scratch.mit.edu/get_image/gallery/1779674_200x130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7456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https://cdn2.scratch.mit.edu/get_image/gallery/1779674_200x130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7456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ttps://cdn2.scratch.mit.edu/get_image/gallery/1779674_200x130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564904"/>
            <a:ext cx="7456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>
            <a:hlinkClick r:id="rId3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568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3105"/>
                </a:solidFill>
                <a:latin typeface="Monotype Corsiva" pitchFamily="66" charset="0"/>
              </a:rPr>
              <a:t>В ходе изучения нового материала заполните таблицу</a:t>
            </a:r>
          </a:p>
          <a:p>
            <a:r>
              <a:rPr lang="ru-RU" sz="2800" b="1" u="sng" dirty="0" smtClean="0">
                <a:solidFill>
                  <a:srgbClr val="673105"/>
                </a:solidFill>
                <a:latin typeface="Monotype Corsiva" pitchFamily="66" charset="0"/>
              </a:rPr>
              <a:t>«Важнейшие памятники русской культуры </a:t>
            </a:r>
            <a:r>
              <a:rPr lang="en-US" sz="2800" b="1" u="sng" dirty="0" smtClean="0">
                <a:solidFill>
                  <a:srgbClr val="673105"/>
                </a:solidFill>
                <a:latin typeface="Monotype Corsiva" pitchFamily="66" charset="0"/>
              </a:rPr>
              <a:t> X – XI </a:t>
            </a:r>
            <a:r>
              <a:rPr lang="ru-RU" sz="2800" b="1" u="sng" dirty="0" err="1" smtClean="0">
                <a:solidFill>
                  <a:srgbClr val="673105"/>
                </a:solidFill>
                <a:latin typeface="Monotype Corsiva" pitchFamily="66" charset="0"/>
              </a:rPr>
              <a:t>вв</a:t>
            </a:r>
            <a:r>
              <a:rPr lang="ru-RU" sz="2800" b="1" u="sng" dirty="0" smtClean="0">
                <a:solidFill>
                  <a:srgbClr val="673105"/>
                </a:solidFill>
                <a:latin typeface="Monotype Corsiva" pitchFamily="66" charset="0"/>
              </a:rPr>
              <a:t>»</a:t>
            </a:r>
            <a:endParaRPr lang="ru-RU" sz="2800" b="1" u="sng" dirty="0">
              <a:solidFill>
                <a:srgbClr val="673105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628800"/>
          <a:ext cx="7416825" cy="4003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275"/>
                <a:gridCol w="2472275"/>
                <a:gridCol w="2472275"/>
              </a:tblGrid>
              <a:tr h="636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Памятник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создания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(если известен)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-biblio.ru/book/bib/02_estestv_nauki/istoriya_stran_regiona/up_Istoria_Evropy2.files/image014.jpg"/>
          <p:cNvPicPr>
            <a:picLocks noChangeAspect="1" noChangeArrowheads="1"/>
          </p:cNvPicPr>
          <p:nvPr/>
        </p:nvPicPr>
        <p:blipFill>
          <a:blip r:embed="rId3" cstate="print"/>
          <a:srcRect l="32170" t="24620" r="3491" b="20346"/>
          <a:stretch>
            <a:fillRect/>
          </a:stretch>
        </p:blipFill>
        <p:spPr bwMode="auto">
          <a:xfrm>
            <a:off x="323528" y="449287"/>
            <a:ext cx="8616958" cy="64087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Культурные  очаги  Европы  </a:t>
            </a:r>
            <a:r>
              <a:rPr lang="en-US" sz="2800" b="1" dirty="0" smtClean="0">
                <a:latin typeface="Monotype Corsiva" pitchFamily="66" charset="0"/>
              </a:rPr>
              <a:t>IX – XII </a:t>
            </a:r>
            <a:r>
              <a:rPr lang="ru-RU" sz="2800" b="1" dirty="0" smtClean="0">
                <a:latin typeface="Monotype Corsiva" pitchFamily="66" charset="0"/>
              </a:rPr>
              <a:t>вв.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Picture 4" descr="http://2.bp.blogspot.com/-ZTtuNVTlqzg/VmNZ5yb7t0I/AAAAAAAAn-8/o6o-Qqc13zQ/s1600/magnaur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91461"/>
            <a:ext cx="1880746" cy="1301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2" descr="http://i.ytimg.com/vi/viebkVntkUs/hq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4099" t="18900" b="13901"/>
          <a:stretch>
            <a:fillRect/>
          </a:stretch>
        </p:blipFill>
        <p:spPr bwMode="auto">
          <a:xfrm flipH="1">
            <a:off x="683568" y="1621686"/>
            <a:ext cx="1584176" cy="16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ikii.ru/_pu/30/492086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76672"/>
            <a:ext cx="2307034" cy="126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900igr.net/up/datai/172543/0005-005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916" y="4293096"/>
            <a:ext cx="2435640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0" descr="http://zero50x.myjino.ru/allpic/7/1220-img_10.jpg"/>
          <p:cNvPicPr>
            <a:picLocks noChangeAspect="1" noChangeArrowheads="1"/>
          </p:cNvPicPr>
          <p:nvPr/>
        </p:nvPicPr>
        <p:blipFill>
          <a:blip r:embed="rId8" cstate="print"/>
          <a:srcRect l="3149" t="27467" r="52751" b="16534"/>
          <a:stretch>
            <a:fillRect/>
          </a:stretch>
        </p:blipFill>
        <p:spPr bwMode="auto">
          <a:xfrm>
            <a:off x="971600" y="3140967"/>
            <a:ext cx="1504702" cy="143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4" descr="http://www.segodnya.ua/img/forall/users/532/53203/new_image_1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836712"/>
            <a:ext cx="1368152" cy="2137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Прямая со стрелкой 9"/>
          <p:cNvCxnSpPr>
            <a:stCxn id="4" idx="0"/>
          </p:cNvCxnSpPr>
          <p:nvPr/>
        </p:nvCxnSpPr>
        <p:spPr>
          <a:xfrm flipV="1">
            <a:off x="4288237" y="1700808"/>
            <a:ext cx="67739" cy="1290653"/>
          </a:xfrm>
          <a:prstGeom prst="straightConnector1">
            <a:avLst/>
          </a:prstGeom>
          <a:ln w="57150">
            <a:solidFill>
              <a:srgbClr val="8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ьная выноска 12"/>
          <p:cNvSpPr/>
          <p:nvPr/>
        </p:nvSpPr>
        <p:spPr>
          <a:xfrm flipH="1">
            <a:off x="4355976" y="5013176"/>
            <a:ext cx="4680520" cy="1584176"/>
          </a:xfrm>
          <a:prstGeom prst="wedgeEllipseCallout">
            <a:avLst>
              <a:gd name="adj1" fmla="val -43724"/>
              <a:gd name="adj2" fmla="val 67164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Вспомните, между</a:t>
            </a:r>
          </a:p>
          <a:p>
            <a:pPr algn="ctr"/>
            <a:r>
              <a:rPr lang="ru-RU" sz="24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 какими культурными центрами была связь?</a:t>
            </a:r>
            <a:endParaRPr lang="ru-RU" sz="2400" b="1" i="1" dirty="0">
              <a:solidFill>
                <a:srgbClr val="692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justclickit.ru/flash/candle/candle%20(61)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24499"/>
            <a:ext cx="981075" cy="1333501"/>
          </a:xfrm>
          <a:prstGeom prst="rect">
            <a:avLst/>
          </a:prstGeom>
          <a:noFill/>
        </p:spPr>
      </p:pic>
      <p:sp>
        <p:nvSpPr>
          <p:cNvPr id="15" name="Равнобедренный треугольник 14">
            <a:hlinkClick r:id="rId11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59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Письменность на Руси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http://cs619622.vk.me/v619622267/750b/yTDEOaZF1_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96752"/>
            <a:ext cx="3704109" cy="2573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36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Берестяная грамота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писало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helpprison.ru/wp-content/uploads/2016/05/sv-kirill-i-sv-mefod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614" y="2132856"/>
            <a:ext cx="3270386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78747" y="1052736"/>
            <a:ext cx="3265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Византийские монахи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Кирилл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создали славянскую азбуку.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lomonosov-fund.ru/enc/file/?objectId=27135&amp;trim_x=50&amp;trim_y=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4"/>
              </a:clrFrom>
              <a:clrTo>
                <a:srgbClr val="FD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73231">
            <a:off x="1670564" y="2877728"/>
            <a:ext cx="1713277" cy="2448272"/>
          </a:xfrm>
          <a:prstGeom prst="rect">
            <a:avLst/>
          </a:prstGeom>
          <a:noFill/>
        </p:spPr>
      </p:pic>
      <p:pic>
        <p:nvPicPr>
          <p:cNvPr id="20488" name="Picture 8" descr="https://im0-tub-ru.yandex.net/i?id=17dd67d4c571e4696c19fa132dae07c1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035">
            <a:off x="3529971" y="3645186"/>
            <a:ext cx="2349483" cy="1292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1720" y="515719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Древнерусская книга на пергаменте. Такие книги были очень дорогие, и их владельцами могли стать только богатые люди.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flipH="1">
            <a:off x="4067944" y="5229200"/>
            <a:ext cx="5076056" cy="1368152"/>
          </a:xfrm>
          <a:prstGeom prst="wedgeEllipseCallout">
            <a:avLst>
              <a:gd name="adj1" fmla="val -25382"/>
              <a:gd name="adj2" fmla="val 67901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Как вы думаете, почему среди горожан Древней Руси было много грамотных людей?</a:t>
            </a:r>
            <a:endParaRPr lang="ru-RU" sz="2000" b="1" i="1" dirty="0">
              <a:solidFill>
                <a:srgbClr val="6927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>
            <a:hlinkClick r:id="rId7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18/17374/960/img25.jpg"/>
          <p:cNvPicPr>
            <a:picLocks noChangeAspect="1" noChangeArrowheads="1"/>
          </p:cNvPicPr>
          <p:nvPr/>
        </p:nvPicPr>
        <p:blipFill>
          <a:blip r:embed="rId2" cstate="print"/>
          <a:srcRect l="2362" t="3801" r="39363" b="10101"/>
          <a:stretch>
            <a:fillRect/>
          </a:stretch>
        </p:blipFill>
        <p:spPr bwMode="auto">
          <a:xfrm>
            <a:off x="2699793" y="0"/>
            <a:ext cx="6444208" cy="6858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0" y="764704"/>
            <a:ext cx="5076056" cy="900680"/>
          </a:xfrm>
          <a:prstGeom prst="wedgeEllipseCallout">
            <a:avLst>
              <a:gd name="adj1" fmla="val -50674"/>
              <a:gd name="adj2" fmla="val 115825"/>
            </a:avLst>
          </a:prstGeom>
          <a:solidFill>
            <a:schemeClr val="bg1"/>
          </a:solidFill>
          <a:ln>
            <a:solidFill>
              <a:srgbClr val="673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13605"/>
                </a:solidFill>
                <a:latin typeface="Times New Roman" pitchFamily="18" charset="0"/>
                <a:cs typeface="Times New Roman" pitchFamily="18" charset="0"/>
              </a:rPr>
              <a:t>Сравните славянскую азбуку и современный алфавит.</a:t>
            </a:r>
            <a:endParaRPr lang="ru-RU" sz="2000" b="1" i="1" dirty="0">
              <a:solidFill>
                <a:srgbClr val="7136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>
            <a:hlinkClick r:id="rId3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0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Литература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http://mail.slavyanskaya-tradition.ru/images/photos/2df046336974d05576b82f5c796699e2.jpg"/>
          <p:cNvPicPr>
            <a:picLocks noChangeAspect="1" noChangeArrowheads="1"/>
          </p:cNvPicPr>
          <p:nvPr/>
        </p:nvPicPr>
        <p:blipFill>
          <a:blip r:embed="rId2" cstate="print"/>
          <a:srcRect l="23553" r="9161"/>
          <a:stretch>
            <a:fillRect/>
          </a:stretch>
        </p:blipFill>
        <p:spPr bwMode="auto">
          <a:xfrm>
            <a:off x="7092280" y="2924943"/>
            <a:ext cx="1864284" cy="3933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53575" y="2492896"/>
            <a:ext cx="2490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Нестор - летописец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4399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Литературные жанры</a:t>
            </a:r>
            <a:endParaRPr lang="ru-RU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31640" y="980728"/>
            <a:ext cx="0" cy="41764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31640" y="1340768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31640" y="2564904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31640" y="3861048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31640" y="5085184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79712" y="1052736"/>
            <a:ext cx="179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Летописи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9672" y="1556792"/>
            <a:ext cx="41044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979712" y="1556792"/>
            <a:ext cx="376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«Повесть временных лет»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Нестор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«Новгородская первая летопись»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227687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Жития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07704" y="2780928"/>
            <a:ext cx="41044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95736" y="2924944"/>
            <a:ext cx="360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«Житие Бориса и Глеба»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Нестор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7704" y="3573016"/>
            <a:ext cx="112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Слово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95736" y="4077072"/>
            <a:ext cx="41044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119017" y="4221088"/>
            <a:ext cx="425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«Слово о Законе и Благодати»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Иларион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7704" y="4797152"/>
            <a:ext cx="17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Поучение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55776" y="5301208"/>
            <a:ext cx="41044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843808" y="5445224"/>
            <a:ext cx="370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«Поучение» Владимира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Мономаха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mediasole.ru/data/images/234/234157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031" y="0"/>
            <a:ext cx="318496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6055077" y="1700808"/>
            <a:ext cx="308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Миниатюра из летописи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Равнобедренный треугольник 33">
            <a:hlinkClick r:id="rId5" action="ppaction://hlinksldjump"/>
          </p:cNvPr>
          <p:cNvSpPr/>
          <p:nvPr/>
        </p:nvSpPr>
        <p:spPr>
          <a:xfrm>
            <a:off x="8891464" y="6453336"/>
            <a:ext cx="252536" cy="404664"/>
          </a:xfrm>
          <a:prstGeom prst="triangle">
            <a:avLst/>
          </a:prstGeom>
          <a:solidFill>
            <a:srgbClr val="722A2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915</Words>
  <Application>Microsoft Office PowerPoint</Application>
  <PresentationFormat>Экран (4:3)</PresentationFormat>
  <Paragraphs>162</Paragraphs>
  <Slides>23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ЛАРИСА</cp:lastModifiedBy>
  <cp:revision>154</cp:revision>
  <dcterms:created xsi:type="dcterms:W3CDTF">2016-01-18T19:20:57Z</dcterms:created>
  <dcterms:modified xsi:type="dcterms:W3CDTF">2017-10-25T09:28:24Z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568978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