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3" r:id="rId3"/>
    <p:sldId id="307" r:id="rId4"/>
    <p:sldId id="299" r:id="rId5"/>
    <p:sldId id="302" r:id="rId6"/>
    <p:sldId id="264" r:id="rId7"/>
    <p:sldId id="315" r:id="rId8"/>
    <p:sldId id="294" r:id="rId9"/>
    <p:sldId id="292" r:id="rId10"/>
    <p:sldId id="308" r:id="rId11"/>
    <p:sldId id="309" r:id="rId12"/>
    <p:sldId id="310" r:id="rId13"/>
    <p:sldId id="311" r:id="rId14"/>
    <p:sldId id="312" r:id="rId15"/>
    <p:sldId id="313" r:id="rId16"/>
    <p:sldId id="305" r:id="rId17"/>
    <p:sldId id="306" r:id="rId18"/>
    <p:sldId id="303" r:id="rId19"/>
    <p:sldId id="289" r:id="rId20"/>
    <p:sldId id="290" r:id="rId21"/>
    <p:sldId id="301" r:id="rId22"/>
    <p:sldId id="296" r:id="rId23"/>
    <p:sldId id="300" r:id="rId24"/>
    <p:sldId id="295" r:id="rId25"/>
    <p:sldId id="298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297" r:id="rId39"/>
    <p:sldId id="28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E1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0" autoAdjust="0"/>
    <p:restoredTop sz="94660"/>
  </p:normalViewPr>
  <p:slideViewPr>
    <p:cSldViewPr snapToGrid="0">
      <p:cViewPr>
        <p:scale>
          <a:sx n="82" d="100"/>
          <a:sy n="82" d="100"/>
        </p:scale>
        <p:origin x="-129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58C69-6A00-41A7-84FD-18859F10CC87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C6AC2-2A8D-49F8-A500-7554E39C3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B%D1%8C%D0%BD%D0%B8%D0%BA%D0%BE%D0%B2-%D0%9F%D0%B5%D1%87%D0%B5%D1%80%D1%81%D0%BA%D0%B8%D0%B9,_%D0%9F%D0%B0%D0%B2%D0%B5%D0%BB_%D0%98%D0%B2%D0%B0%D0%BD%D0%BE%D0%B2%D0%B8%D1%87" TargetMode="External"/><Relationship Id="rId3" Type="http://schemas.openxmlformats.org/officeDocument/2006/relationships/hyperlink" Target="https://ru.wiktionary.org/wiki/-%D0%B8%D1%87" TargetMode="External"/><Relationship Id="rId7" Type="http://schemas.openxmlformats.org/officeDocument/2006/relationships/hyperlink" Target="https://ru.wiktionary.org/wiki/%D1%82%D0%B5%D0%BF%D0%B5%D1%80%D1%8C" TargetMode="External"/><Relationship Id="rId2" Type="http://schemas.openxmlformats.org/officeDocument/2006/relationships/hyperlink" Target="https://ru.wiktionary.org/wiki/%D0%BD%D0%B0%D1%80%D0%B5%D1%87%D0%B8%D0%B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tionary.org/wiki/%D0%92%D0%B8%D0%BA%D0%B8%D1%81%D0%BB%D0%BE%D0%B2%D0%B0%D1%80%D1%8C:%D0%A3%D1%81%D0%BB%D0%BE%D0%B2%D0%BD%D1%8B%D0%B5_%D1%81%D0%BE%D0%BA%D1%80%D0%B0%D1%89%D0%B5%D0%BD%D0%B8%D1%8F" TargetMode="External"/><Relationship Id="rId5" Type="http://schemas.openxmlformats.org/officeDocument/2006/relationships/hyperlink" Target="http://slovari.yandex.ru/~%D0%BA%D0%BD%D0%B8%D0%B3%D0%B8/%D0%9C%D0%BE%D1%80%D1%84%D0%B5%D0%BC%D0%BD%D0%BE-%D0%BE%D1%80%D1%84%D0%BE%D0%B3%D1%80%D0%B0%D1%84%D0%B8%D1%87%D0%B5%D1%81%D0%BA%D0%B8%D0%B9%20%D1%81%D0%BB%D0%BE%D0%B2%D0%B0%D1%80%D1%8C/%D0%A2%D0%B5%D0%BF%D0%B5%D1%80%D0%B8%D1%87%D0%B0" TargetMode="External"/><Relationship Id="rId4" Type="http://schemas.openxmlformats.org/officeDocument/2006/relationships/hyperlink" Target="https://ru.wiktionary.org/wiki/-%D0%B0" TargetMode="External"/><Relationship Id="rId9" Type="http://schemas.openxmlformats.org/officeDocument/2006/relationships/hyperlink" Target="https://ru.wikipedia.org/wiki/%D0%9F%D0%B8%D1%81%D0%B5%D0%BC%D1%81%D0%BA%D0%B8%D0%B9,_%D0%90%D0%BB%D0%B5%D0%BA%D1%81%D0%B5%D0%B9_%D0%A4%D0%B5%D0%BE%D1%84%D0%B8%D0%BB%D0%B0%D0%BA%D1%82%D0%BE%D0%B2%D0%B8%D1%87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12028/" TargetMode="External"/><Relationship Id="rId2" Type="http://schemas.openxmlformats.org/officeDocument/2006/relationships/hyperlink" Target="http://www.moluch.ru/conf/ped/archive/21/184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://www.vshu.ru/lections.php?tab_id=3&amp;a=info&amp;id=2600&amp;sa=D&amp;ust=1457692054124000&amp;usg=AFQjCNE5Wfuw_xkc_IqQAHGLXJKyLRKCPQ" TargetMode="External"/><Relationship Id="rId5" Type="http://schemas.openxmlformats.org/officeDocument/2006/relationships/hyperlink" Target="http://www.pprog.ru/Osnovi%20keis-metoda.doc" TargetMode="External"/><Relationship Id="rId4" Type="http://schemas.openxmlformats.org/officeDocument/2006/relationships/hyperlink" Target="http://yapisatel.ru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94"/>
            <a:ext cx="9144000" cy="6858000"/>
          </a:xfrm>
          <a:prstGeom prst="rect">
            <a:avLst/>
          </a:prstGeom>
        </p:spPr>
      </p:pic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9874" y="2170336"/>
            <a:ext cx="4624252" cy="485870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Автор – 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Юрганова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Monotype Corsiva" pitchFamily="66" charset="0"/>
              </a:rPr>
              <a:t> Е.В.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0315" y="-567541"/>
            <a:ext cx="7283370" cy="23876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Инновационные технологии в образовании. Метод </a:t>
            </a:r>
            <a:r>
              <a:rPr lang="ru-RU" sz="4800" dirty="0" err="1" smtClean="0">
                <a:latin typeface="Monotype Corsiva" pitchFamily="66" charset="0"/>
              </a:rPr>
              <a:t>case-study</a:t>
            </a:r>
            <a:r>
              <a:rPr lang="ru-RU" sz="4800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7" descr="https://sites.google.com/site/kursusfunctreading/home/wordle.JPG?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457">
            <a:off x="551349" y="4588196"/>
            <a:ext cx="2345046" cy="174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65772" y="3244334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Москва -2018 год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755650" y="1916113"/>
            <a:ext cx="7920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ru-RU" sz="4400" dirty="0">
                <a:latin typeface="Arial" charset="0"/>
              </a:rPr>
              <a:t> 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31004" y="373548"/>
            <a:ext cx="8569325" cy="667875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i="1" dirty="0">
                <a:latin typeface="Monotype Corsiva" pitchFamily="66" charset="0"/>
              </a:rPr>
              <a:t>Возможности кейс - технологии:</a:t>
            </a:r>
          </a:p>
          <a:p>
            <a:pPr>
              <a:defRPr/>
            </a:pPr>
            <a:endParaRPr lang="ru-RU" sz="2800" b="1" u="sng" dirty="0" smtClean="0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ru-RU" sz="2800" b="1" u="sng" dirty="0">
              <a:solidFill>
                <a:srgbClr val="C00000"/>
              </a:solidFill>
              <a:latin typeface="Arial" charset="0"/>
            </a:endParaRPr>
          </a:p>
          <a:p>
            <a:pPr>
              <a:defRPr/>
            </a:pPr>
            <a:endParaRPr lang="ru-RU" sz="2800" b="1" u="sng" dirty="0">
              <a:solidFill>
                <a:srgbClr val="C00000"/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видеть проблемы;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понимать и использовать концепции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анализировать профессиональные ситуации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оценивать альтернативы возможных решений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выбирать оптимальный вариант решения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составлять план его осуществления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развивать мотивацию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развивать коммуникационные навыки и умения.</a:t>
            </a:r>
          </a:p>
          <a:p>
            <a:pPr lvl="1" eaLnBrk="0" hangingPunct="0">
              <a:tabLst>
                <a:tab pos="457200" algn="l"/>
              </a:tabLst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148880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5949950"/>
            <a:ext cx="8158163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750" y="476250"/>
            <a:ext cx="8286750" cy="78581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kern="0" dirty="0">
                <a:latin typeface="Monotype Corsiva" pitchFamily="66" charset="0"/>
                <a:ea typeface="+mj-ea"/>
                <a:cs typeface="+mj-cs"/>
              </a:rPr>
              <a:t>Методы кейс - технологии</a:t>
            </a:r>
          </a:p>
        </p:txBody>
      </p:sp>
      <p:pic>
        <p:nvPicPr>
          <p:cNvPr id="6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424863" cy="4968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4098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56433" y="240737"/>
            <a:ext cx="6048375" cy="785813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i="1" dirty="0" smtClean="0">
                <a:latin typeface="Monotype Corsiva" pitchFamily="66" charset="0"/>
              </a:rPr>
              <a:t>Метод инцидентов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133600"/>
            <a:ext cx="83915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В центре внимания находится процесс получения информации.</a:t>
            </a: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Цель метода </a:t>
            </a:r>
            <a:r>
              <a:rPr lang="ru-RU" sz="3600" b="1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— поиск информации самим учеником, и – как следствие – обучение его работе с необходимой информацией, ее сбором, систематизацией и анализом. </a:t>
            </a:r>
          </a:p>
        </p:txBody>
      </p:sp>
    </p:spTree>
    <p:extLst>
      <p:ext uri="{BB962C8B-B14F-4D97-AF65-F5344CB8AC3E}">
        <p14:creationId xmlns:p14="http://schemas.microsoft.com/office/powerpoint/2010/main" val="176535091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0942" y="587978"/>
            <a:ext cx="8843058" cy="785813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i="1" dirty="0" smtClean="0">
                <a:latin typeface="Monotype Corsiva" pitchFamily="66" charset="0"/>
              </a:rPr>
              <a:t>Метод разбора деловой корреспонденции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133600"/>
            <a:ext cx="83915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769" y="1997075"/>
            <a:ext cx="88199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Метод основан на работе с документами и бумагами, относящимися к той или иной организации, ситуации, проблеме.</a:t>
            </a: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Учащиеся получают от преподавателя папки с одинаковым набором документов, в зависимости от темы и предмета. </a:t>
            </a: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Цель ученика </a:t>
            </a:r>
            <a:r>
              <a:rPr lang="ru-RU" sz="3200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— занять позицию человека, ответственного за работу с «входящими документами», и справиться со всеми задачами, которые она подразумевает. </a:t>
            </a:r>
          </a:p>
        </p:txBody>
      </p:sp>
    </p:spTree>
    <p:extLst>
      <p:ext uri="{BB962C8B-B14F-4D97-AF65-F5344CB8AC3E}">
        <p14:creationId xmlns:p14="http://schemas.microsoft.com/office/powerpoint/2010/main" val="421468225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93837" y="458667"/>
            <a:ext cx="6696075" cy="7858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i="1" dirty="0" smtClean="0">
                <a:latin typeface="Monotype Corsiva" pitchFamily="66" charset="0"/>
              </a:rPr>
              <a:t>Игровое проектирование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133600"/>
            <a:ext cx="79930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1997075"/>
            <a:ext cx="8064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40" y="2133600"/>
            <a:ext cx="860425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Цель</a:t>
            </a:r>
            <a:r>
              <a:rPr lang="ru-RU" sz="3200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  — процесс создания или совершенствования проектов. </a:t>
            </a: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Участников занятия можно разбить на группы, каждая из которых будет разрабатывать свой проект. </a:t>
            </a: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643" y="4734342"/>
            <a:ext cx="85999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Игровое проектирование может включать проекты разного типа: исследовательский, поисковый, творческий, аналитический, прогностический. </a:t>
            </a: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  <a:p>
            <a:pPr marL="1800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  <a:latin typeface="Arial Narrow" pitchFamily="34" charset="0"/>
              <a:ea typeface="Segoe U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0974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66025" y="379674"/>
            <a:ext cx="8286750" cy="585788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i="1" dirty="0" smtClean="0">
                <a:latin typeface="Monotype Corsiva" pitchFamily="66" charset="0"/>
              </a:rPr>
              <a:t>Ситуационно-ролевая игра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544" y="2143242"/>
            <a:ext cx="821531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Цель</a:t>
            </a:r>
            <a:r>
              <a:rPr lang="ru-RU" sz="2400" b="1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 - </a:t>
            </a:r>
            <a:r>
              <a:rPr lang="ru-RU" sz="2400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в виде инсценировки создать перед аудиторией правдивую историческую, правовую, социально-психологическую ситуацию и затем дать возможность оценить поступки и поведение участников игры.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Одна из разновидностей метода инсценировки — ролевая игра.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54775" y="3978061"/>
            <a:ext cx="5376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atin typeface="Monotype Corsiva" pitchFamily="66" charset="0"/>
                <a:ea typeface="+mj-ea"/>
                <a:cs typeface="+mj-cs"/>
              </a:rPr>
              <a:t>Метод дискуссии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7711" y="4667009"/>
            <a:ext cx="8346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Дискуссия</a:t>
            </a:r>
            <a:r>
              <a:rPr lang="ru-RU" sz="2400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 — обмен мнениями по какому-либо вопросу в соответствии с более или менее определёнными правилами процедуры.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ea typeface="Segoe UI" pitchFamily="34" charset="0"/>
                <a:cs typeface="Times New Roman" pitchFamily="18" charset="0"/>
              </a:rPr>
              <a:t>К интенсивным технологиям обучения относятся групповые и межгрупповые дискуссии.</a:t>
            </a:r>
          </a:p>
        </p:txBody>
      </p:sp>
    </p:spTree>
    <p:extLst>
      <p:ext uri="{BB962C8B-B14F-4D97-AF65-F5344CB8AC3E}">
        <p14:creationId xmlns:p14="http://schemas.microsoft.com/office/powerpoint/2010/main" val="176011550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4"/>
          <p:cNvGrpSpPr>
            <a:grpSpLocks noChangeAspect="1"/>
          </p:cNvGrpSpPr>
          <p:nvPr/>
        </p:nvGrpSpPr>
        <p:grpSpPr bwMode="auto">
          <a:xfrm>
            <a:off x="-173801" y="1143000"/>
            <a:ext cx="9317136" cy="5715000"/>
            <a:chOff x="875" y="3798"/>
            <a:chExt cx="6622" cy="4104"/>
          </a:xfrm>
        </p:grpSpPr>
        <p:sp>
          <p:nvSpPr>
            <p:cNvPr id="63492" name="AutoShape 5"/>
            <p:cNvSpPr>
              <a:spLocks noChangeAspect="1" noChangeArrowheads="1"/>
            </p:cNvSpPr>
            <p:nvPr/>
          </p:nvSpPr>
          <p:spPr bwMode="auto">
            <a:xfrm>
              <a:off x="1161" y="3798"/>
              <a:ext cx="6174" cy="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AutoShape 6"/>
            <p:cNvSpPr>
              <a:spLocks noChangeArrowheads="1"/>
            </p:cNvSpPr>
            <p:nvPr/>
          </p:nvSpPr>
          <p:spPr bwMode="auto">
            <a:xfrm rot="5400000">
              <a:off x="4848" y="5001"/>
              <a:ext cx="930" cy="1092"/>
            </a:xfrm>
            <a:custGeom>
              <a:avLst/>
              <a:gdLst>
                <a:gd name="T0" fmla="*/ 651 w 21600"/>
                <a:gd name="T1" fmla="*/ 0 h 21600"/>
                <a:gd name="T2" fmla="*/ 651 w 21600"/>
                <a:gd name="T3" fmla="*/ 615 h 21600"/>
                <a:gd name="T4" fmla="*/ 139 w 21600"/>
                <a:gd name="T5" fmla="*/ 1092 h 21600"/>
                <a:gd name="T6" fmla="*/ 930 w 21600"/>
                <a:gd name="T7" fmla="*/ 30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6 w 21600"/>
                <a:gd name="T13" fmla="*/ 2908 h 21600"/>
                <a:gd name="T14" fmla="*/ 18232 w 21600"/>
                <a:gd name="T15" fmla="*/ 92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AutoShape 7"/>
            <p:cNvSpPr>
              <a:spLocks noChangeArrowheads="1"/>
            </p:cNvSpPr>
            <p:nvPr/>
          </p:nvSpPr>
          <p:spPr bwMode="auto">
            <a:xfrm rot="16098491" flipH="1">
              <a:off x="2666" y="4946"/>
              <a:ext cx="918" cy="1221"/>
            </a:xfrm>
            <a:custGeom>
              <a:avLst/>
              <a:gdLst>
                <a:gd name="T0" fmla="*/ 643 w 21600"/>
                <a:gd name="T1" fmla="*/ 0 h 21600"/>
                <a:gd name="T2" fmla="*/ 643 w 21600"/>
                <a:gd name="T3" fmla="*/ 687 h 21600"/>
                <a:gd name="T4" fmla="*/ 138 w 21600"/>
                <a:gd name="T5" fmla="*/ 1221 h 21600"/>
                <a:gd name="T6" fmla="*/ 918 w 21600"/>
                <a:gd name="T7" fmla="*/ 344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4 w 21600"/>
                <a:gd name="T13" fmla="*/ 2919 h 21600"/>
                <a:gd name="T14" fmla="*/ 18235 w 21600"/>
                <a:gd name="T15" fmla="*/ 92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AutoShape 8"/>
            <p:cNvSpPr>
              <a:spLocks noChangeArrowheads="1"/>
            </p:cNvSpPr>
            <p:nvPr/>
          </p:nvSpPr>
          <p:spPr bwMode="auto">
            <a:xfrm>
              <a:off x="3342" y="3990"/>
              <a:ext cx="1812" cy="1557"/>
            </a:xfrm>
            <a:prstGeom prst="octagon">
              <a:avLst>
                <a:gd name="adj" fmla="val 2928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5400" b="1" dirty="0" smtClean="0">
                  <a:latin typeface="Times New Roman" pitchFamily="18" charset="0"/>
                </a:rPr>
                <a:t>Case</a:t>
              </a:r>
              <a:endParaRPr lang="ru-RU" sz="5400" dirty="0"/>
            </a:p>
          </p:txBody>
        </p:sp>
        <p:sp>
          <p:nvSpPr>
            <p:cNvPr id="63496" name="AutoShape 9"/>
            <p:cNvSpPr>
              <a:spLocks noChangeArrowheads="1"/>
            </p:cNvSpPr>
            <p:nvPr/>
          </p:nvSpPr>
          <p:spPr bwMode="auto">
            <a:xfrm>
              <a:off x="875" y="4152"/>
              <a:ext cx="1660" cy="1548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vl="1"/>
              <a:r>
                <a:rPr lang="ru-RU" sz="2400" dirty="0">
                  <a:latin typeface="Times New Roman" pitchFamily="18" charset="0"/>
                </a:rPr>
                <a:t>Несколько предложений на одной странице</a:t>
              </a:r>
              <a:endParaRPr lang="ru-RU" sz="2400" dirty="0"/>
            </a:p>
          </p:txBody>
        </p:sp>
        <p:sp>
          <p:nvSpPr>
            <p:cNvPr id="63497" name="AutoShape 10"/>
            <p:cNvSpPr>
              <a:spLocks noChangeArrowheads="1"/>
            </p:cNvSpPr>
            <p:nvPr/>
          </p:nvSpPr>
          <p:spPr bwMode="auto">
            <a:xfrm>
              <a:off x="5835" y="3990"/>
              <a:ext cx="1662" cy="2130"/>
            </a:xfrm>
            <a:prstGeom prst="verticalScroll">
              <a:avLst>
                <a:gd name="adj" fmla="val 1053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lvl="1"/>
              <a:r>
                <a:rPr lang="ru-RU" sz="2400" dirty="0">
                  <a:latin typeface="Times New Roman" pitchFamily="18" charset="0"/>
                </a:rPr>
                <a:t>История развития многих организаций за несколько лет</a:t>
              </a:r>
              <a:endParaRPr lang="ru-RU" sz="2400" dirty="0"/>
            </a:p>
          </p:txBody>
        </p:sp>
        <p:sp>
          <p:nvSpPr>
            <p:cNvPr id="63498" name="AutoShape 11"/>
            <p:cNvSpPr>
              <a:spLocks noChangeArrowheads="1"/>
            </p:cNvSpPr>
            <p:nvPr/>
          </p:nvSpPr>
          <p:spPr bwMode="auto">
            <a:xfrm>
              <a:off x="1558" y="6180"/>
              <a:ext cx="1925" cy="1650"/>
            </a:xfrm>
            <a:prstGeom prst="flowChartMultidocumen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lvl="1"/>
              <a:r>
                <a:rPr lang="ru-RU" sz="2400" dirty="0">
                  <a:latin typeface="Times New Roman" pitchFamily="18" charset="0"/>
                </a:rPr>
                <a:t>множество страниц с текстом</a:t>
              </a:r>
              <a:endParaRPr lang="ru-RU" sz="2400" dirty="0"/>
            </a:p>
          </p:txBody>
        </p:sp>
        <p:sp>
          <p:nvSpPr>
            <p:cNvPr id="63499" name="AutoShape 12"/>
            <p:cNvSpPr>
              <a:spLocks noChangeArrowheads="1"/>
            </p:cNvSpPr>
            <p:nvPr/>
          </p:nvSpPr>
          <p:spPr bwMode="auto">
            <a:xfrm>
              <a:off x="4221" y="6120"/>
              <a:ext cx="2528" cy="1782"/>
            </a:xfrm>
            <a:prstGeom prst="ellipseRibbon2">
              <a:avLst>
                <a:gd name="adj1" fmla="val 21606"/>
                <a:gd name="adj2" fmla="val 64861"/>
                <a:gd name="adj3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dirty="0">
                  <a:latin typeface="Times New Roman" pitchFamily="18" charset="0"/>
                </a:rPr>
                <a:t>Описание одного события в одной организации</a:t>
              </a:r>
              <a:endParaRPr lang="ru-RU" sz="2400" dirty="0"/>
            </a:p>
          </p:txBody>
        </p:sp>
        <p:sp>
          <p:nvSpPr>
            <p:cNvPr id="63500" name="AutoShape 13"/>
            <p:cNvSpPr>
              <a:spLocks noChangeArrowheads="1"/>
            </p:cNvSpPr>
            <p:nvPr/>
          </p:nvSpPr>
          <p:spPr bwMode="auto">
            <a:xfrm>
              <a:off x="5403" y="4500"/>
              <a:ext cx="510" cy="5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AutoShape 14"/>
            <p:cNvSpPr>
              <a:spLocks noChangeArrowheads="1"/>
            </p:cNvSpPr>
            <p:nvPr/>
          </p:nvSpPr>
          <p:spPr bwMode="auto">
            <a:xfrm>
              <a:off x="2535" y="4524"/>
              <a:ext cx="570" cy="540"/>
            </a:xfrm>
            <a:prstGeom prst="leftArrow">
              <a:avLst>
                <a:gd name="adj1" fmla="val 50000"/>
                <a:gd name="adj2" fmla="val 2638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1" name="Rectangle 15"/>
          <p:cNvSpPr>
            <a:spLocks noChangeArrowheads="1"/>
          </p:cNvSpPr>
          <p:nvPr/>
        </p:nvSpPr>
        <p:spPr bwMode="auto">
          <a:xfrm>
            <a:off x="914400" y="348169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ФОРМЫ ПРЕДСТАВЛЕНИЯ КЕЙСА</a:t>
            </a:r>
            <a:r>
              <a:rPr lang="ru-RU" sz="3200" dirty="0">
                <a:latin typeface="Monotype Corsiva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37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4"/>
          <p:cNvGrpSpPr>
            <a:grpSpLocks noChangeAspect="1"/>
          </p:cNvGrpSpPr>
          <p:nvPr/>
        </p:nvGrpSpPr>
        <p:grpSpPr bwMode="auto">
          <a:xfrm>
            <a:off x="228600" y="1366838"/>
            <a:ext cx="9144000" cy="5491162"/>
            <a:chOff x="1134" y="1872"/>
            <a:chExt cx="6150" cy="5760"/>
          </a:xfrm>
        </p:grpSpPr>
        <p:sp>
          <p:nvSpPr>
            <p:cNvPr id="69636" name="AutoShape 5"/>
            <p:cNvSpPr>
              <a:spLocks noChangeAspect="1" noChangeArrowheads="1"/>
            </p:cNvSpPr>
            <p:nvPr/>
          </p:nvSpPr>
          <p:spPr bwMode="auto">
            <a:xfrm>
              <a:off x="1134" y="1872"/>
              <a:ext cx="6150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37" name="Oval 6"/>
            <p:cNvSpPr>
              <a:spLocks noChangeArrowheads="1"/>
            </p:cNvSpPr>
            <p:nvPr/>
          </p:nvSpPr>
          <p:spPr bwMode="auto">
            <a:xfrm>
              <a:off x="3252" y="1896"/>
              <a:ext cx="1956" cy="91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ts val="600"/>
                </a:spcBef>
              </a:pPr>
              <a:r>
                <a:rPr lang="ru-RU" sz="2000" b="1" dirty="0">
                  <a:latin typeface="Monotype Corsiva" pitchFamily="66" charset="0"/>
                </a:rPr>
                <a:t>КЕЙС</a:t>
              </a:r>
              <a:endParaRPr lang="ru-RU" sz="2000" dirty="0">
                <a:latin typeface="Monotype Corsiva" pitchFamily="66" charset="0"/>
              </a:endParaRPr>
            </a:p>
          </p:txBody>
        </p:sp>
        <p:sp>
          <p:nvSpPr>
            <p:cNvPr id="69638" name="Text Box 7"/>
            <p:cNvSpPr txBox="1">
              <a:spLocks noChangeArrowheads="1"/>
            </p:cNvSpPr>
            <p:nvPr/>
          </p:nvSpPr>
          <p:spPr bwMode="auto">
            <a:xfrm>
              <a:off x="1140" y="3696"/>
              <a:ext cx="1404" cy="9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dirty="0">
                  <a:latin typeface="Times New Roman" pitchFamily="18" charset="0"/>
                </a:rPr>
                <a:t>Блок 1.</a:t>
              </a:r>
            </a:p>
            <a:p>
              <a:pPr algn="ctr" eaLnBrk="1" hangingPunct="1"/>
              <a:r>
                <a:rPr lang="ru-RU" sz="2000" b="1" dirty="0">
                  <a:latin typeface="Times New Roman" pitchFamily="18" charset="0"/>
                </a:rPr>
                <a:t>Проблемный</a:t>
              </a:r>
              <a:endParaRPr lang="ru-RU" sz="2000" dirty="0"/>
            </a:p>
          </p:txBody>
        </p:sp>
        <p:sp>
          <p:nvSpPr>
            <p:cNvPr id="69639" name="Text Box 8"/>
            <p:cNvSpPr txBox="1">
              <a:spLocks noChangeArrowheads="1"/>
            </p:cNvSpPr>
            <p:nvPr/>
          </p:nvSpPr>
          <p:spPr bwMode="auto">
            <a:xfrm>
              <a:off x="2640" y="3696"/>
              <a:ext cx="1434" cy="10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dirty="0">
                  <a:latin typeface="Times New Roman" pitchFamily="18" charset="0"/>
                </a:rPr>
                <a:t>Блок 2.</a:t>
              </a:r>
            </a:p>
            <a:p>
              <a:pPr algn="ctr" eaLnBrk="1" hangingPunct="1"/>
              <a:r>
                <a:rPr lang="ru-RU" sz="2000" b="1" dirty="0">
                  <a:latin typeface="Times New Roman" pitchFamily="18" charset="0"/>
                </a:rPr>
                <a:t>Ситуационный</a:t>
              </a:r>
              <a:endParaRPr lang="ru-RU" sz="2000" dirty="0"/>
            </a:p>
          </p:txBody>
        </p:sp>
        <p:sp>
          <p:nvSpPr>
            <p:cNvPr id="69640" name="Text Box 9"/>
            <p:cNvSpPr txBox="1">
              <a:spLocks noChangeArrowheads="1"/>
            </p:cNvSpPr>
            <p:nvPr/>
          </p:nvSpPr>
          <p:spPr bwMode="auto">
            <a:xfrm>
              <a:off x="4182" y="3684"/>
              <a:ext cx="1452" cy="10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dirty="0">
                  <a:latin typeface="Times New Roman" pitchFamily="18" charset="0"/>
                </a:rPr>
                <a:t>Блок 3.</a:t>
              </a:r>
            </a:p>
            <a:p>
              <a:pPr algn="ctr" eaLnBrk="1" hangingPunct="1"/>
              <a:r>
                <a:rPr lang="ru-RU" sz="2000" b="1" dirty="0">
                  <a:latin typeface="Times New Roman" pitchFamily="18" charset="0"/>
                </a:rPr>
                <a:t>Учебно-методический</a:t>
              </a:r>
              <a:endParaRPr lang="ru-RU" sz="2000" dirty="0"/>
            </a:p>
          </p:txBody>
        </p:sp>
        <p:sp>
          <p:nvSpPr>
            <p:cNvPr id="69641" name="Text Box 10"/>
            <p:cNvSpPr txBox="1">
              <a:spLocks noChangeArrowheads="1"/>
            </p:cNvSpPr>
            <p:nvPr/>
          </p:nvSpPr>
          <p:spPr bwMode="auto">
            <a:xfrm>
              <a:off x="5694" y="3684"/>
              <a:ext cx="1572" cy="10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dirty="0">
                  <a:latin typeface="Times New Roman" pitchFamily="18" charset="0"/>
                </a:rPr>
                <a:t>Блок 4.</a:t>
              </a:r>
            </a:p>
            <a:p>
              <a:pPr algn="ctr" eaLnBrk="1" hangingPunct="1"/>
              <a:r>
                <a:rPr lang="ru-RU" sz="2000" b="1" dirty="0">
                  <a:latin typeface="Times New Roman" pitchFamily="18" charset="0"/>
                </a:rPr>
                <a:t>Организационно-контрольный</a:t>
              </a:r>
              <a:endParaRPr lang="ru-RU" sz="2000" dirty="0"/>
            </a:p>
          </p:txBody>
        </p:sp>
        <p:sp>
          <p:nvSpPr>
            <p:cNvPr id="69642" name="Text Box 11"/>
            <p:cNvSpPr txBox="1">
              <a:spLocks noChangeArrowheads="1"/>
            </p:cNvSpPr>
            <p:nvPr/>
          </p:nvSpPr>
          <p:spPr bwMode="auto">
            <a:xfrm>
              <a:off x="2568" y="5484"/>
              <a:ext cx="1446" cy="13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dirty="0">
                  <a:latin typeface="Times New Roman" pitchFamily="18" charset="0"/>
                </a:rPr>
                <a:t>Подробное описание практических ситуаций</a:t>
              </a:r>
              <a:endParaRPr lang="ru-RU" sz="2000" dirty="0"/>
            </a:p>
          </p:txBody>
        </p:sp>
        <p:sp>
          <p:nvSpPr>
            <p:cNvPr id="69643" name="Text Box 12"/>
            <p:cNvSpPr txBox="1">
              <a:spLocks noChangeArrowheads="1"/>
            </p:cNvSpPr>
            <p:nvPr/>
          </p:nvSpPr>
          <p:spPr bwMode="auto">
            <a:xfrm>
              <a:off x="1134" y="5472"/>
              <a:ext cx="1260" cy="1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dirty="0">
                  <a:latin typeface="Times New Roman" pitchFamily="18" charset="0"/>
                </a:rPr>
                <a:t>Тема, </a:t>
              </a:r>
            </a:p>
            <a:p>
              <a:pPr algn="ctr" eaLnBrk="1" hangingPunct="1"/>
              <a:r>
                <a:rPr lang="ru-RU" sz="2000" dirty="0">
                  <a:latin typeface="Times New Roman" pitchFamily="18" charset="0"/>
                </a:rPr>
                <a:t>проблема, вопросы, задание (-я)</a:t>
              </a:r>
              <a:endParaRPr lang="ru-RU" sz="2000" dirty="0"/>
            </a:p>
          </p:txBody>
        </p:sp>
        <p:sp>
          <p:nvSpPr>
            <p:cNvPr id="69644" name="Text Box 13"/>
            <p:cNvSpPr txBox="1">
              <a:spLocks noChangeArrowheads="1"/>
            </p:cNvSpPr>
            <p:nvPr/>
          </p:nvSpPr>
          <p:spPr bwMode="auto">
            <a:xfrm>
              <a:off x="4200" y="5484"/>
              <a:ext cx="1404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i="1" dirty="0">
                  <a:latin typeface="Times New Roman" pitchFamily="18" charset="0"/>
                </a:rPr>
                <a:t>КУМО</a:t>
              </a:r>
              <a:r>
                <a:rPr lang="ru-RU" dirty="0">
                  <a:latin typeface="Times New Roman" pitchFamily="18" charset="0"/>
                </a:rPr>
                <a:t>:</a:t>
              </a:r>
            </a:p>
            <a:p>
              <a:pPr algn="ctr" eaLnBrk="1" hangingPunct="1"/>
              <a:r>
                <a:rPr lang="ru-RU" sz="1600" dirty="0">
                  <a:latin typeface="Times New Roman" pitchFamily="18" charset="0"/>
                </a:rPr>
                <a:t>наглядный, раздаточный материал;</a:t>
              </a:r>
            </a:p>
            <a:p>
              <a:pPr algn="ctr" eaLnBrk="1" hangingPunct="1"/>
              <a:r>
                <a:rPr lang="ru-RU" sz="1600" dirty="0">
                  <a:latin typeface="Times New Roman" pitchFamily="18" charset="0"/>
                </a:rPr>
                <a:t>рекомендации «как работать с кейсом»,</a:t>
              </a:r>
            </a:p>
            <a:p>
              <a:pPr algn="ctr" eaLnBrk="1" hangingPunct="1"/>
              <a:r>
                <a:rPr lang="ru-RU" sz="1600" dirty="0">
                  <a:latin typeface="Times New Roman" pitchFamily="18" charset="0"/>
                </a:rPr>
                <a:t>литература</a:t>
              </a:r>
              <a:endParaRPr lang="ru-RU" sz="1600" dirty="0"/>
            </a:p>
          </p:txBody>
        </p:sp>
        <p:sp>
          <p:nvSpPr>
            <p:cNvPr id="69645" name="Text Box 14"/>
            <p:cNvSpPr txBox="1">
              <a:spLocks noChangeArrowheads="1"/>
            </p:cNvSpPr>
            <p:nvPr/>
          </p:nvSpPr>
          <p:spPr bwMode="auto">
            <a:xfrm>
              <a:off x="5772" y="5466"/>
              <a:ext cx="1404" cy="19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000" i="1" dirty="0">
                  <a:latin typeface="Times New Roman" pitchFamily="18" charset="0"/>
                </a:rPr>
                <a:t>Режим работы с кейсом:</a:t>
              </a:r>
            </a:p>
            <a:p>
              <a:pPr algn="ctr" eaLnBrk="1" hangingPunct="1"/>
              <a:r>
                <a:rPr lang="ru-RU" sz="1600" dirty="0">
                  <a:latin typeface="Times New Roman" pitchFamily="18" charset="0"/>
                </a:rPr>
                <a:t>график, расписание, технологическая карта,</a:t>
              </a:r>
            </a:p>
            <a:p>
              <a:pPr algn="ctr" eaLnBrk="1" hangingPunct="1"/>
              <a:r>
                <a:rPr lang="ru-RU" sz="1600" dirty="0">
                  <a:latin typeface="Times New Roman" pitchFamily="18" charset="0"/>
                </a:rPr>
                <a:t>критерии оценки</a:t>
              </a:r>
              <a:endParaRPr lang="ru-RU" sz="1600" dirty="0"/>
            </a:p>
          </p:txBody>
        </p:sp>
        <p:cxnSp>
          <p:nvCxnSpPr>
            <p:cNvPr id="69646" name="AutoShape 15"/>
            <p:cNvCxnSpPr>
              <a:cxnSpLocks noChangeShapeType="1"/>
              <a:stCxn id="69638" idx="0"/>
              <a:endCxn id="69637" idx="4"/>
            </p:cNvCxnSpPr>
            <p:nvPr/>
          </p:nvCxnSpPr>
          <p:spPr bwMode="auto">
            <a:xfrm flipV="1">
              <a:off x="1842" y="2808"/>
              <a:ext cx="2388" cy="8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7" name="AutoShape 16"/>
            <p:cNvCxnSpPr>
              <a:cxnSpLocks noChangeShapeType="1"/>
              <a:stCxn id="69639" idx="0"/>
              <a:endCxn id="69637" idx="4"/>
            </p:cNvCxnSpPr>
            <p:nvPr/>
          </p:nvCxnSpPr>
          <p:spPr bwMode="auto">
            <a:xfrm flipV="1">
              <a:off x="3357" y="2808"/>
              <a:ext cx="873" cy="8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8" name="AutoShape 17"/>
            <p:cNvCxnSpPr>
              <a:cxnSpLocks noChangeShapeType="1"/>
              <a:stCxn id="69640" idx="0"/>
              <a:endCxn id="69637" idx="4"/>
            </p:cNvCxnSpPr>
            <p:nvPr/>
          </p:nvCxnSpPr>
          <p:spPr bwMode="auto">
            <a:xfrm flipH="1" flipV="1">
              <a:off x="4230" y="2808"/>
              <a:ext cx="678" cy="8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9" name="AutoShape 18"/>
            <p:cNvCxnSpPr>
              <a:cxnSpLocks noChangeShapeType="1"/>
              <a:endCxn id="69637" idx="4"/>
            </p:cNvCxnSpPr>
            <p:nvPr/>
          </p:nvCxnSpPr>
          <p:spPr bwMode="auto">
            <a:xfrm flipH="1" flipV="1">
              <a:off x="4230" y="2808"/>
              <a:ext cx="2214" cy="8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50" name="AutoShape 19"/>
            <p:cNvCxnSpPr>
              <a:cxnSpLocks noChangeShapeType="1"/>
              <a:stCxn id="69643" idx="0"/>
              <a:endCxn id="69638" idx="2"/>
            </p:cNvCxnSpPr>
            <p:nvPr/>
          </p:nvCxnSpPr>
          <p:spPr bwMode="auto">
            <a:xfrm flipV="1">
              <a:off x="1764" y="4680"/>
              <a:ext cx="78" cy="7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51" name="AutoShape 20"/>
            <p:cNvCxnSpPr>
              <a:cxnSpLocks noChangeShapeType="1"/>
              <a:stCxn id="69642" idx="0"/>
              <a:endCxn id="69639" idx="2"/>
            </p:cNvCxnSpPr>
            <p:nvPr/>
          </p:nvCxnSpPr>
          <p:spPr bwMode="auto">
            <a:xfrm flipV="1">
              <a:off x="3291" y="4752"/>
              <a:ext cx="66" cy="7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52" name="AutoShape 21"/>
            <p:cNvCxnSpPr>
              <a:cxnSpLocks noChangeShapeType="1"/>
              <a:stCxn id="69644" idx="0"/>
              <a:endCxn id="69640" idx="2"/>
            </p:cNvCxnSpPr>
            <p:nvPr/>
          </p:nvCxnSpPr>
          <p:spPr bwMode="auto">
            <a:xfrm flipV="1">
              <a:off x="4902" y="4734"/>
              <a:ext cx="6" cy="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53" name="AutoShape 22"/>
            <p:cNvCxnSpPr>
              <a:cxnSpLocks noChangeShapeType="1"/>
              <a:stCxn id="69645" idx="0"/>
              <a:endCxn id="69641" idx="2"/>
            </p:cNvCxnSpPr>
            <p:nvPr/>
          </p:nvCxnSpPr>
          <p:spPr bwMode="auto">
            <a:xfrm flipV="1">
              <a:off x="6474" y="4776"/>
              <a:ext cx="6" cy="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635" name="Rectangle 23"/>
          <p:cNvSpPr>
            <a:spLocks noChangeArrowheads="1"/>
          </p:cNvSpPr>
          <p:nvPr/>
        </p:nvSpPr>
        <p:spPr bwMode="auto">
          <a:xfrm>
            <a:off x="462987" y="40392"/>
            <a:ext cx="84147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БЛОЧНАЯ СТРУКТУРА И СОДЕРЖАНИЕ КЕЙСА</a:t>
            </a:r>
            <a:r>
              <a:rPr lang="ru-RU" sz="3600" dirty="0">
                <a:latin typeface="Monotype Corsiva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416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Monotype Corsiva" pitchFamily="66" charset="0"/>
              </a:rPr>
              <a:t>НЕДОСТАТКИ КЕЙС-МЕТОДА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006" y="2265463"/>
            <a:ext cx="8607948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Monotype Corsiva" pitchFamily="66" charset="0"/>
              </a:rPr>
              <a:t>на изучение конкретной ситуации и ее обсуждение уходит достаточно много времени;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Monotype Corsiva" pitchFamily="66" charset="0"/>
              </a:rPr>
              <a:t>со стороны студентов может возникнуть сопротивление, поскольку в традиционном обучении их обычно не побуждают работать так много самостоятельно;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Monotype Corsiva" pitchFamily="66" charset="0"/>
              </a:rPr>
              <a:t>в ходе обсуждения участники </a:t>
            </a:r>
            <a:r>
              <a:rPr lang="ru-RU" sz="2800" dirty="0" err="1" smtClean="0">
                <a:latin typeface="Monotype Corsiva" pitchFamily="66" charset="0"/>
              </a:rPr>
              <a:t>микрогруппы</a:t>
            </a:r>
            <a:r>
              <a:rPr lang="ru-RU" sz="2800" dirty="0" smtClean="0">
                <a:latin typeface="Monotype Corsiva" pitchFamily="66" charset="0"/>
              </a:rPr>
              <a:t> могут отклониться от основной темы, решая какой-либо вопрос, не работающий на принятие основного решения;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Monotype Corsiva" pitchFamily="66" charset="0"/>
              </a:rPr>
              <a:t>кейс-метод требует от обучающихся определенного уровня профессионализма и теоретических знаний, которые должны быть развиты с помощью других методов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14504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962" y="0"/>
            <a:ext cx="7239000" cy="1447800"/>
          </a:xfrm>
          <a:noFill/>
          <a:ln/>
          <a:effectLst>
            <a:outerShdw dist="52363" dir="842175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Что не является кейсом?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72717" y="2132104"/>
            <a:ext cx="368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dirty="0">
              <a:latin typeface="Monotype Corsiva" pitchFamily="66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22742" y="3334567"/>
            <a:ext cx="20986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dirty="0">
              <a:latin typeface="Monotype Corsiva" pitchFamily="66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97061" y="478282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i="1" dirty="0">
              <a:latin typeface="Monotype Corsiva" pitchFamily="66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44137" y="2132104"/>
            <a:ext cx="3240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dirty="0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091" y="1972315"/>
            <a:ext cx="85999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otype Corsiva" pitchFamily="66" charset="0"/>
              </a:rPr>
              <a:t>Хью </a:t>
            </a:r>
            <a:r>
              <a:rPr lang="ru-RU" sz="3600" dirty="0" smtClean="0">
                <a:latin typeface="Monotype Corsiva" pitchFamily="66" charset="0"/>
              </a:rPr>
              <a:t>Мак Лин</a:t>
            </a:r>
            <a:r>
              <a:rPr lang="ru-RU" sz="3600" dirty="0">
                <a:latin typeface="Monotype Corsiva" pitchFamily="66" charset="0"/>
              </a:rPr>
              <a:t> выделяет три признака:</a:t>
            </a:r>
          </a:p>
          <a:p>
            <a:r>
              <a:rPr lang="ru-RU" sz="3600" dirty="0">
                <a:latin typeface="Monotype Corsiva" pitchFamily="66" charset="0"/>
              </a:rPr>
              <a:t>Не актуальный и не вызывающий интереса материал (отсутствие загадки, отсутствие вопроса, отсутствие противоречия);</a:t>
            </a:r>
          </a:p>
          <a:p>
            <a:r>
              <a:rPr lang="ru-RU" sz="3600" dirty="0">
                <a:latin typeface="Monotype Corsiva" pitchFamily="66" charset="0"/>
              </a:rPr>
              <a:t>Материал в котором отсутствует изложения контекста;</a:t>
            </a:r>
          </a:p>
          <a:p>
            <a:r>
              <a:rPr lang="ru-RU" sz="3600" dirty="0">
                <a:latin typeface="Monotype Corsiva" pitchFamily="66" charset="0"/>
              </a:rPr>
              <a:t>Отсутствие в описании материала определенных живых элементов: истории, интервью.</a:t>
            </a:r>
          </a:p>
        </p:txBody>
      </p:sp>
    </p:spTree>
    <p:extLst>
      <p:ext uri="{BB962C8B-B14F-4D97-AF65-F5344CB8AC3E}">
        <p14:creationId xmlns:p14="http://schemas.microsoft.com/office/powerpoint/2010/main" val="2059815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1" grpId="0"/>
      <p:bldP spid="19462" grpId="0"/>
      <p:bldP spid="194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8330" y="-385120"/>
            <a:ext cx="8970379" cy="1858962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Monotype Corsiva" pitchFamily="66" charset="0"/>
              </a:rPr>
              <a:t>Метод </a:t>
            </a:r>
            <a:r>
              <a:rPr lang="ru-RU" sz="5400" dirty="0" err="1">
                <a:latin typeface="Monotype Corsiva" pitchFamily="66" charset="0"/>
              </a:rPr>
              <a:t>case-study</a:t>
            </a:r>
            <a:endParaRPr lang="ru-RU" sz="5400" b="1" i="1" dirty="0" smtClean="0">
              <a:latin typeface="Calibri Light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4"/>
            <a:ext cx="8362950" cy="4548569"/>
          </a:xfrm>
        </p:spPr>
        <p:txBody>
          <a:bodyPr>
            <a:normAutofit fontScale="55000" lnSpcReduction="20000"/>
          </a:bodyPr>
          <a:lstStyle/>
          <a:p>
            <a:endParaRPr lang="ru-RU" sz="2800" b="1" i="1" dirty="0" smtClean="0">
              <a:latin typeface="Calibri Light" pitchFamily="34" charset="0"/>
            </a:endParaRPr>
          </a:p>
          <a:p>
            <a:r>
              <a:rPr lang="ru-RU" sz="4600" b="1" dirty="0"/>
              <a:t>Метод кейсов</a:t>
            </a:r>
            <a:r>
              <a:rPr lang="ru-RU" sz="4600" dirty="0"/>
              <a:t> </a:t>
            </a:r>
            <a:r>
              <a:rPr lang="ru-RU" sz="4600" dirty="0" smtClean="0"/>
              <a:t>- </a:t>
            </a:r>
            <a:r>
              <a:rPr lang="ru-RU" sz="4600" dirty="0"/>
              <a:t>метод конкретных ситуаций, метод ситуационного анализа) — техника обучения, использующая описание реальных экономических, социальных и бизнес-ситуаций. </a:t>
            </a:r>
            <a:endParaRPr lang="ru-RU" sz="4600" dirty="0" smtClean="0"/>
          </a:p>
          <a:p>
            <a:r>
              <a:rPr lang="ru-RU" sz="4600" dirty="0" smtClean="0"/>
              <a:t>Обучающиеся </a:t>
            </a:r>
            <a:r>
              <a:rPr lang="ru-RU" sz="4600" dirty="0"/>
              <a:t>должны исследовать ситуацию, разобраться в сути проблем, предложить возможные решения и выбрать лучшее из них. </a:t>
            </a:r>
            <a:endParaRPr lang="ru-RU" sz="4600" dirty="0" smtClean="0"/>
          </a:p>
          <a:p>
            <a:r>
              <a:rPr lang="ru-RU" sz="4600" dirty="0" smtClean="0"/>
              <a:t>Кейсы </a:t>
            </a:r>
            <a:r>
              <a:rPr lang="ru-RU" sz="4600" dirty="0"/>
              <a:t>основываются на реальном фактическом материале или же приближены к реальной ситуации</a:t>
            </a:r>
            <a:r>
              <a:rPr lang="ru-RU" sz="4600" dirty="0" smtClean="0"/>
              <a:t>.</a:t>
            </a:r>
            <a:endParaRPr lang="ru-RU" sz="4600" b="1" i="1" dirty="0" smtClean="0">
              <a:latin typeface="Calibri Light" pitchFamily="34" charset="0"/>
            </a:endParaRPr>
          </a:p>
          <a:p>
            <a:r>
              <a:rPr lang="ru-RU" sz="4600" b="1" i="1" dirty="0" smtClean="0">
                <a:latin typeface="Calibri Light" pitchFamily="34" charset="0"/>
              </a:rPr>
              <a:t>Кейс-технология </a:t>
            </a:r>
            <a:r>
              <a:rPr lang="ru-RU" sz="4600" b="1" i="1" dirty="0">
                <a:latin typeface="Calibri Light" pitchFamily="34" charset="0"/>
              </a:rPr>
              <a:t>– это обучение действием, синтез проблемного обучения, информационно-коммуникативных технологий, метода проектов.</a:t>
            </a:r>
            <a:r>
              <a:rPr lang="ru-RU" sz="4600" b="1" i="1" dirty="0"/>
              <a:t> </a:t>
            </a:r>
            <a:endParaRPr lang="ru-RU" sz="4600" b="1" i="1" dirty="0">
              <a:latin typeface="Calibri Light" pitchFamily="34" charset="0"/>
            </a:endParaRPr>
          </a:p>
          <a:p>
            <a:pPr eaLnBrk="1" hangingPunct="1"/>
            <a:r>
              <a:rPr lang="ru-RU" sz="4600" dirty="0" smtClean="0">
                <a:solidFill>
                  <a:schemeClr val="bg1"/>
                </a:solidFill>
              </a:rPr>
              <a:t>на</a:t>
            </a:r>
            <a:endParaRPr lang="ru-RU" sz="4600" dirty="0" smtClean="0"/>
          </a:p>
        </p:txBody>
      </p:sp>
    </p:spTree>
    <p:extLst>
      <p:ext uri="{BB962C8B-B14F-4D97-AF65-F5344CB8AC3E}">
        <p14:creationId xmlns:p14="http://schemas.microsoft.com/office/powerpoint/2010/main" val="312235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919" y="-215537"/>
            <a:ext cx="8819909" cy="1447800"/>
          </a:xfrm>
          <a:noFill/>
          <a:ln/>
          <a:effectLst>
            <a:outerShdw dist="52363" dir="842175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ru-RU" sz="3600" b="1" i="1" dirty="0">
                <a:latin typeface="Monotype Corsiva" pitchFamily="66" charset="0"/>
              </a:rPr>
              <a:t>Универсальная учебная технология или подмена понятий</a:t>
            </a:r>
            <a:r>
              <a:rPr lang="ru-RU" sz="3600" b="1" i="1" dirty="0" smtClean="0">
                <a:latin typeface="Monotype Corsiva" pitchFamily="66" charset="0"/>
              </a:rPr>
              <a:t>?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72717" y="2132104"/>
            <a:ext cx="368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dirty="0">
              <a:latin typeface="Monotype Corsiva" pitchFamily="66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22742" y="3334567"/>
            <a:ext cx="20986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dirty="0">
              <a:latin typeface="Monotype Corsiva" pitchFamily="66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97061" y="478282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i="1" dirty="0">
              <a:latin typeface="Monotype Corsiva" pitchFamily="66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44137" y="2132104"/>
            <a:ext cx="3240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dirty="0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620" y="2001032"/>
            <a:ext cx="87620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alibri Light" pitchFamily="34" charset="0"/>
              </a:rPr>
              <a:t>Настолько кейсы новы для России?</a:t>
            </a:r>
            <a:r>
              <a:rPr lang="ru-RU" sz="2400" dirty="0">
                <a:latin typeface="Calibri Light" pitchFamily="34" charset="0"/>
              </a:rPr>
              <a:t> - Метод </a:t>
            </a:r>
            <a:r>
              <a:rPr lang="ru-RU" sz="2400" dirty="0" err="1">
                <a:latin typeface="Calibri Light" pitchFamily="34" charset="0"/>
              </a:rPr>
              <a:t>case-study</a:t>
            </a:r>
            <a:r>
              <a:rPr lang="ru-RU" sz="2400" dirty="0">
                <a:latin typeface="Calibri Light" pitchFamily="34" charset="0"/>
              </a:rPr>
              <a:t> (или, как писали в двадцатые годы, «метод казусов») был известен преподавателям экономических дисциплин в нашей стране еще в 20-е годы прошлого столетия. В сентябре 1926 года состоялась конференция преподавателей по экономическим дисциплинам в совпартшколах, на которой рассматривались вопросы применения различных методов и методик обучения, в том числе метод проектов или метод казусов</a:t>
            </a:r>
            <a:r>
              <a:rPr lang="ru-RU" sz="2400" dirty="0" smtClean="0">
                <a:latin typeface="Calibri Light" pitchFamily="34" charset="0"/>
              </a:rPr>
              <a:t>.</a:t>
            </a:r>
            <a:endParaRPr lang="ru-RU" sz="2400" dirty="0">
              <a:latin typeface="Calibri Light" pitchFamily="34" charset="0"/>
            </a:endParaRPr>
          </a:p>
          <a:p>
            <a:r>
              <a:rPr lang="ru-RU" sz="2400" b="1" i="1" dirty="0">
                <a:latin typeface="Calibri Light" pitchFamily="34" charset="0"/>
              </a:rPr>
              <a:t>Насколько они оригинальны и неподражаемы?</a:t>
            </a:r>
            <a:r>
              <a:rPr lang="ru-RU" sz="2400" dirty="0">
                <a:latin typeface="Calibri Light" pitchFamily="34" charset="0"/>
              </a:rPr>
              <a:t> - По сути они сочетают в себе множество форм, не первый год использующихся в отечественной школе. Это уроки-диспуты, уроки-викторины, предметные олимпиады, деловые и ролевые игры, проектно-исследовательская работа и многое другое.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815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1" grpId="0"/>
      <p:bldP spid="19462" grpId="0"/>
      <p:bldP spid="194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9" y="2071688"/>
            <a:ext cx="8877081" cy="452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260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0034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dirty="0" smtClean="0">
                <a:latin typeface="Monotype Corsiva" pitchFamily="66" charset="0"/>
              </a:rPr>
              <a:t>Эффективность метода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367" y="2303362"/>
            <a:ext cx="8565266" cy="45546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latin typeface="Calibri Light" pitchFamily="34" charset="0"/>
              </a:rPr>
              <a:t>Кейс-технология позволяет активизировать теоретические знания и практический опыт обучаемых, их способность высказывать свои мысли, идеи, предложения, умение выслушать альтернативную точку зрения, и аргументировано высказать свою, позволяет увидеть неоднозначность решения проблем в реальной жизни.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Calibri Light" pitchFamily="34" charset="0"/>
              </a:rPr>
              <a:t>Основа кейса - это грамотно подобранная проблемная ситуация (должно быть интересно), логически выстроенная система заданий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Calibri Light" pitchFamily="34" charset="0"/>
              </a:rPr>
              <a:t>(для лучшего результата указываем даже самые мелкие шаги) 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Calibri Light" pitchFamily="34" charset="0"/>
              </a:rPr>
              <a:t> мотивированная презентация результата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68240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566" y="-121010"/>
            <a:ext cx="788670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Из опыта работы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1026" name="Picture 2" descr="C:\Users\Елена\Desktop\ыв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" y="2163622"/>
            <a:ext cx="8935655" cy="42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86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2270" y="14520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Monotype Corsiva" pitchFamily="66" charset="0"/>
              </a:rPr>
              <a:t>Примеры  использования кейс-технологии на уроках литературы: </a:t>
            </a:r>
            <a:br>
              <a:rPr lang="ru-RU" sz="3600" b="1" i="1" dirty="0" smtClean="0">
                <a:latin typeface="Monotype Corsiva" pitchFamily="66" charset="0"/>
              </a:rPr>
            </a:br>
            <a:r>
              <a:rPr lang="ru-RU" sz="3600" b="1" i="1" u="sng" dirty="0">
                <a:latin typeface="Monotype Corsiva" pitchFamily="66" charset="0"/>
              </a:rPr>
              <a:t>Ситуация:</a:t>
            </a:r>
            <a:r>
              <a:rPr lang="ru-RU" sz="3600" b="1" i="1" dirty="0">
                <a:latin typeface="Monotype Corsiva" pitchFamily="66" charset="0"/>
              </a:rPr>
              <a:t> </a:t>
            </a:r>
            <a:br>
              <a:rPr lang="ru-RU" sz="3600" b="1" i="1" dirty="0">
                <a:latin typeface="Monotype Corsiva" pitchFamily="66" charset="0"/>
              </a:rPr>
            </a:br>
            <a:endParaRPr lang="ru-RU" sz="3600" b="1" i="1" dirty="0" smtClean="0">
              <a:latin typeface="Monotype Corsiva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620" y="2037145"/>
            <a:ext cx="8854633" cy="496554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buNone/>
            </a:pPr>
            <a:r>
              <a:rPr lang="ru-RU" sz="2600" b="1" i="1" dirty="0" smtClean="0">
                <a:latin typeface="Calibri Light" pitchFamily="34" charset="0"/>
              </a:rPr>
              <a:t>Как </a:t>
            </a:r>
            <a:r>
              <a:rPr lang="ru-RU" sz="2600" b="1" i="1" dirty="0">
                <a:latin typeface="Calibri Light" pitchFamily="34" charset="0"/>
              </a:rPr>
              <a:t>вы относитесь к высказыванию А.С</a:t>
            </a:r>
            <a:r>
              <a:rPr lang="ru-RU" sz="2600" b="1" i="1" dirty="0" smtClean="0">
                <a:latin typeface="Calibri Light" pitchFamily="34" charset="0"/>
              </a:rPr>
              <a:t>. Грибоедова </a:t>
            </a:r>
            <a:r>
              <a:rPr lang="ru-RU" sz="2600" b="1" i="1" dirty="0">
                <a:latin typeface="Calibri Light" pitchFamily="34" charset="0"/>
              </a:rPr>
              <a:t>о том, что в </a:t>
            </a:r>
            <a:r>
              <a:rPr lang="ru-RU" sz="2600" b="1" i="1" dirty="0" smtClean="0">
                <a:latin typeface="Calibri Light" pitchFamily="34" charset="0"/>
              </a:rPr>
              <a:t>его комедии </a:t>
            </a:r>
            <a:r>
              <a:rPr lang="ru-RU" sz="2600" b="1" i="1" dirty="0">
                <a:latin typeface="Calibri Light" pitchFamily="34" charset="0"/>
              </a:rPr>
              <a:t>«Горе от ума» « 25 глупцов на одного здравомыслящего человека»?</a:t>
            </a:r>
          </a:p>
          <a:p>
            <a:pPr marL="609600" indent="-609600" eaLnBrk="1" hangingPunct="1">
              <a:buFontTx/>
              <a:buNone/>
            </a:pPr>
            <a:r>
              <a:rPr lang="ru-RU" sz="2600" b="1" i="1" u="sng" dirty="0" smtClean="0">
                <a:latin typeface="Calibri Light" pitchFamily="34" charset="0"/>
              </a:rPr>
              <a:t>Погружение в ситуацию:</a:t>
            </a:r>
          </a:p>
          <a:p>
            <a:pPr marL="609600" indent="-609600" eaLnBrk="1" hangingPunct="1">
              <a:buFontTx/>
              <a:buNone/>
            </a:pPr>
            <a:r>
              <a:rPr lang="ru-RU" sz="2600" b="1" i="1" dirty="0" smtClean="0">
                <a:latin typeface="Calibri Light" pitchFamily="34" charset="0"/>
              </a:rPr>
              <a:t> -- Какое значение вкладывает автор в понятия «здравомыслящий», «глупец»?</a:t>
            </a:r>
          </a:p>
          <a:p>
            <a:pPr marL="609600" indent="-609600" eaLnBrk="1" hangingPunct="1">
              <a:buFontTx/>
              <a:buNone/>
            </a:pPr>
            <a:r>
              <a:rPr lang="ru-RU" sz="2600" b="1" i="1" dirty="0" smtClean="0">
                <a:latin typeface="Calibri Light" pitchFamily="34" charset="0"/>
              </a:rPr>
              <a:t> -- Кого из героев автор считает здравомыслящим?</a:t>
            </a:r>
          </a:p>
          <a:p>
            <a:pPr marL="609600" indent="-609600" eaLnBrk="1" hangingPunct="1">
              <a:buFontTx/>
              <a:buNone/>
            </a:pPr>
            <a:r>
              <a:rPr lang="ru-RU" sz="2600" b="1" i="1" u="sng" dirty="0" smtClean="0">
                <a:latin typeface="Calibri Light" pitchFamily="34" charset="0"/>
              </a:rPr>
              <a:t>Задания: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2600" b="1" i="1" dirty="0" smtClean="0">
                <a:latin typeface="Calibri Light" pitchFamily="34" charset="0"/>
              </a:rPr>
              <a:t>Сформулируйте проблему, которую обозначил Грибоедов.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2600" b="1" i="1" dirty="0" smtClean="0">
                <a:latin typeface="Calibri Light" pitchFamily="34" charset="0"/>
              </a:rPr>
              <a:t>Уточните значение понятий, употребленных в теме;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2600" b="1" i="1" dirty="0" smtClean="0">
                <a:latin typeface="Calibri Light" pitchFamily="34" charset="0"/>
              </a:rPr>
              <a:t>Отберите материал по проблеме:</a:t>
            </a:r>
          </a:p>
          <a:p>
            <a:pPr marL="609600" indent="-609600" eaLnBrk="1" hangingPunct="1">
              <a:buFontTx/>
              <a:buNone/>
            </a:pPr>
            <a:r>
              <a:rPr lang="ru-RU" sz="2600" b="1" i="1" dirty="0" smtClean="0">
                <a:latin typeface="Calibri Light" pitchFamily="34" charset="0"/>
              </a:rPr>
              <a:t>       а) в тексте комедии;    б) в критике;    в) в воспоминаниях современников;</a:t>
            </a:r>
          </a:p>
          <a:p>
            <a:pPr marL="609600" indent="-609600" eaLnBrk="1" hangingPunct="1">
              <a:buFontTx/>
              <a:buNone/>
            </a:pPr>
            <a:r>
              <a:rPr lang="ru-RU" sz="2600" b="1" i="1" dirty="0" smtClean="0">
                <a:latin typeface="Calibri Light" pitchFamily="34" charset="0"/>
              </a:rPr>
              <a:t>      г) сформулируйте свою точку зрения по теме, аргументируйте её, используя собранный материал.</a:t>
            </a:r>
          </a:p>
          <a:p>
            <a:pPr marL="609600" indent="-609600" eaLnBrk="1" hangingPunct="1"/>
            <a:endParaRPr lang="ru-RU" sz="1600" b="1" i="1" dirty="0" smtClean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59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 bwMode="auto">
          <a:xfrm>
            <a:off x="611560" y="6209929"/>
            <a:ext cx="7772400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«Вересковый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мед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»   Стивенсона в переводе С.Я. Маршака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76000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8344" y="2356752"/>
            <a:ext cx="82643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Цитата в данном случае и будет являться кейсом. Учащиеся высказывают своё мнение и свои предположения.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прочтения и детального анализа всего произведения выясняется истинное значение данных строк, сверяется с предложенными толкованиями до знакомства с произведением.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344" y="169703"/>
            <a:ext cx="8715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Кейс-задача в начале урока: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понимаете эти слова: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верил я в стойкость юных, Не бреющих бороды»?</a:t>
            </a:r>
          </a:p>
        </p:txBody>
      </p:sp>
    </p:spTree>
    <p:extLst>
      <p:ext uri="{BB962C8B-B14F-4D97-AF65-F5344CB8AC3E}">
        <p14:creationId xmlns:p14="http://schemas.microsoft.com/office/powerpoint/2010/main" val="4825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8896350" cy="552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Анализ рассказа М.Зощенко «Нервные люди»</a:t>
            </a:r>
          </a:p>
        </p:txBody>
      </p:sp>
      <p:pic>
        <p:nvPicPr>
          <p:cNvPr id="14339" name="Рисунок 5" descr="Сообщество иллюстраторов / Иллюстрации / Екатерина Голованова / Зощенко &quot;Нервные лю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33131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6" descr="Аукционный Дом Империя // Лот 80 Аукционы нумизматики, фалеристики. Букинистические аукцио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330835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3"/>
          <p:cNvSpPr>
            <a:spLocks noChangeArrowheads="1" noChangeShapeType="1" noTextEdit="1"/>
          </p:cNvSpPr>
          <p:nvPr/>
        </p:nvSpPr>
        <p:spPr bwMode="auto">
          <a:xfrm>
            <a:off x="2268538" y="1268413"/>
            <a:ext cx="3698875" cy="519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кейс по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19209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247650" y="765175"/>
            <a:ext cx="889635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Действующие лица:</a:t>
            </a:r>
          </a:p>
          <a:p>
            <a:r>
              <a:rPr lang="ru-RU" sz="2000"/>
              <a:t>Марья Васильевна Щипцова (жиличка)</a:t>
            </a:r>
          </a:p>
          <a:p>
            <a:r>
              <a:rPr lang="ru-RU" sz="2000"/>
              <a:t>Дарья Петровна Кобылина (другая жиличка)</a:t>
            </a:r>
          </a:p>
          <a:p>
            <a:r>
              <a:rPr lang="ru-RU" sz="2000"/>
              <a:t>Иван Степаныч Кобылин (муж другой жилички)</a:t>
            </a:r>
          </a:p>
          <a:p>
            <a:r>
              <a:rPr lang="ru-RU" sz="2000"/>
              <a:t>Все остальные двенадцать человек (жильцы коммуналки)</a:t>
            </a:r>
          </a:p>
          <a:p>
            <a:r>
              <a:rPr lang="ru-RU" sz="2000"/>
              <a:t> Гаврилыч (инвалид)</a:t>
            </a:r>
          </a:p>
          <a:p>
            <a:r>
              <a:rPr lang="ru-RU" sz="2400"/>
              <a:t> Недавно в нашей </a:t>
            </a:r>
            <a:r>
              <a:rPr lang="ru-RU" sz="2400" u="sng"/>
              <a:t>коммунальной квартире</a:t>
            </a:r>
            <a:r>
              <a:rPr lang="ru-RU" sz="2400"/>
              <a:t> драка произошла. И не то что драка, а целый бой. На углу Глазовой и Боровой. </a:t>
            </a:r>
            <a:r>
              <a:rPr lang="ru-RU" sz="2400" u="sng"/>
              <a:t>Дрались</a:t>
            </a:r>
            <a:r>
              <a:rPr lang="ru-RU" sz="2400"/>
              <a:t>, конечно, </a:t>
            </a:r>
            <a:r>
              <a:rPr lang="ru-RU" sz="2400" u="sng"/>
              <a:t>от чистого сердца</a:t>
            </a:r>
            <a:r>
              <a:rPr lang="ru-RU" sz="2400"/>
              <a:t>. Инвалиду Гаврилову последнюю башку чуть не оттяпали.</a:t>
            </a:r>
          </a:p>
          <a:p>
            <a:r>
              <a:rPr lang="ru-RU" sz="2400"/>
              <a:t>Главная причина — народ очень уж нервный. Расстраивается по мелким пустякам. Горячится. И через это дерётся грубо, как в тумане.</a:t>
            </a:r>
          </a:p>
          <a:p>
            <a:r>
              <a:rPr lang="ru-RU" sz="2400"/>
              <a:t>Оно, конечно, после гражданской войны нервы, говорят, у народа завсегда расшатываются. Может, оно и так, а только у инвалида Гаврилова от этой идеологии башка поскорее не зарастёт…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0928" y="-8874"/>
            <a:ext cx="3974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Нервные люди</a:t>
            </a:r>
          </a:p>
        </p:txBody>
      </p:sp>
    </p:spTree>
    <p:extLst>
      <p:ext uri="{BB962C8B-B14F-4D97-AF65-F5344CB8AC3E}">
        <p14:creationId xmlns:p14="http://schemas.microsoft.com/office/powerpoint/2010/main" val="5967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38" y="1341"/>
            <a:ext cx="8686800" cy="1143000"/>
          </a:xfrm>
        </p:spPr>
        <p:txBody>
          <a:bodyPr/>
          <a:lstStyle/>
          <a:p>
            <a:r>
              <a:rPr lang="ru-RU" sz="5400" dirty="0" smtClean="0">
                <a:latin typeface="Monotype Corsiva" pitchFamily="66" charset="0"/>
              </a:rPr>
              <a:t>Проблемные вопросы и задания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516" y="2274532"/>
            <a:ext cx="85079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Назовите пути решений  проблемы героев рассказа «Нервные люди».</a:t>
            </a:r>
          </a:p>
          <a:p>
            <a:r>
              <a:rPr lang="ru-RU" sz="3200" dirty="0" smtClean="0">
                <a:latin typeface="Monotype Corsiva" pitchFamily="66" charset="0"/>
              </a:rPr>
              <a:t>Аргументируйте решение.</a:t>
            </a:r>
          </a:p>
          <a:p>
            <a:r>
              <a:rPr lang="ru-RU" sz="3200" dirty="0" smtClean="0">
                <a:latin typeface="Monotype Corsiva" pitchFamily="66" charset="0"/>
              </a:rPr>
              <a:t>Каким образом автор подчёркивает колорит эпохи?</a:t>
            </a:r>
          </a:p>
          <a:p>
            <a:r>
              <a:rPr lang="ru-RU" sz="3200" dirty="0" smtClean="0">
                <a:latin typeface="Monotype Corsiva" pitchFamily="66" charset="0"/>
              </a:rPr>
              <a:t>Проанализируйте текст. </a:t>
            </a:r>
          </a:p>
          <a:p>
            <a:r>
              <a:rPr lang="ru-RU" sz="3200" dirty="0" smtClean="0">
                <a:latin typeface="Monotype Corsiva" pitchFamily="66" charset="0"/>
              </a:rPr>
              <a:t>Выделите  необычные слова, объясните смысл.</a:t>
            </a:r>
          </a:p>
          <a:p>
            <a:r>
              <a:rPr lang="ru-RU" sz="3200" dirty="0" smtClean="0">
                <a:latin typeface="Monotype Corsiva" pitchFamily="66" charset="0"/>
              </a:rPr>
              <a:t>Ответьте на вопросы текста.</a:t>
            </a:r>
          </a:p>
          <a:p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30212" y="1824902"/>
            <a:ext cx="87137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2400" dirty="0"/>
              <a:t> В рассказе 1924 года «Нервные люди» писателем затрагивается одна из главных проблем его эпохи – так называемый «квартирный вопрос». </a:t>
            </a:r>
          </a:p>
          <a:p>
            <a:r>
              <a:rPr lang="ru-RU" sz="2400" dirty="0"/>
              <a:t>Герой–рассказчик повествует читателям о незначительном, казалось бы, происшествии – драке в коммунальной квартире: «Недавно в нашей квартире драка произошла. И не то драка, а целый бой».</a:t>
            </a:r>
          </a:p>
          <a:p>
            <a:r>
              <a:rPr lang="ru-RU" sz="2400" dirty="0"/>
              <a:t>Зощенко дает конкретное обозначение места действия своего рассказа и его участников – Москва, 20-ые годы, жильцы квартиры на углу Глазовой и Боровой. Тем самым писатель стремится усилить эффект присутствия читателя, сделать его свидетелем описываемых событий.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4841"/>
            <a:ext cx="7416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Справочный материал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70" y="3472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5949950"/>
            <a:ext cx="8158163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755650" y="2494847"/>
            <a:ext cx="7920038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defRPr/>
            </a:pPr>
            <a:r>
              <a:rPr lang="ru-RU" sz="4400" i="1" dirty="0" err="1">
                <a:solidFill>
                  <a:srgbClr val="C00000"/>
                </a:solidFill>
                <a:latin typeface="Arial" charset="0"/>
              </a:rPr>
              <a:t>casus</a:t>
            </a:r>
            <a:r>
              <a:rPr lang="ru-RU" sz="4400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44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(лат.)– 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запутанный необычный случай;</a:t>
            </a:r>
            <a:r>
              <a:rPr lang="ru-RU" sz="4400" dirty="0">
                <a:latin typeface="Arial" charset="0"/>
              </a:rPr>
              <a:t> </a:t>
            </a:r>
          </a:p>
          <a:p>
            <a:pPr marL="609600" indent="-609600">
              <a:defRPr/>
            </a:pPr>
            <a:r>
              <a:rPr lang="ru-RU" sz="4400" dirty="0">
                <a:latin typeface="Arial" charset="0"/>
              </a:rPr>
              <a:t> </a:t>
            </a:r>
            <a:r>
              <a:rPr lang="ru-RU" sz="4400" i="1" dirty="0" err="1">
                <a:solidFill>
                  <a:srgbClr val="C00000"/>
                </a:solidFill>
                <a:latin typeface="Arial" charset="0"/>
              </a:rPr>
              <a:t>case</a:t>
            </a:r>
            <a:r>
              <a:rPr lang="ru-RU" sz="4400" dirty="0">
                <a:solidFill>
                  <a:srgbClr val="C00000"/>
                </a:solidFill>
                <a:latin typeface="Arial" charset="0"/>
              </a:rPr>
              <a:t> 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ru-RU" sz="440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анг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.) </a:t>
            </a:r>
            <a:r>
              <a:rPr lang="ru-RU" sz="4400" dirty="0">
                <a:latin typeface="Arial" charset="0"/>
              </a:rPr>
              <a:t>– портфель, чемоданчик. 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168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50825" y="1956484"/>
            <a:ext cx="88931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Коммунальная квартира – </a:t>
            </a:r>
          </a:p>
          <a:p>
            <a:r>
              <a:rPr lang="ru-RU" sz="2800" dirty="0"/>
              <a:t>квартира, в изолированных жилых помещениях которой проживают несколько семей и помещения которой могут относиться как к муниципальному жилому фонду, так и быть в собственности у жильцов.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9" y="260648"/>
            <a:ext cx="61926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Мини-словарь</a:t>
            </a:r>
          </a:p>
        </p:txBody>
      </p:sp>
      <p:pic>
        <p:nvPicPr>
          <p:cNvPr id="17412" name="Рисунок 4" descr="TimeNews &quot; В Запорожье мужчину обокрали соседи по коммунал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4186740"/>
            <a:ext cx="30368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9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381722" y="1892138"/>
            <a:ext cx="8424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/>
              <a:t>Башка – </a:t>
            </a:r>
            <a:r>
              <a:rPr lang="ru-RU" sz="2400" dirty="0"/>
              <a:t>голова</a:t>
            </a:r>
          </a:p>
          <a:p>
            <a:r>
              <a:rPr lang="ru-RU" sz="2400" dirty="0"/>
              <a:t>Частота употребления слова «башка» составляет 3 956 раз на ≈ 300 млн. слов.</a:t>
            </a:r>
          </a:p>
          <a:p>
            <a:r>
              <a:rPr lang="ru-RU" sz="2400" dirty="0"/>
              <a:t>Всего 19 синонимов.</a:t>
            </a:r>
          </a:p>
        </p:txBody>
      </p:sp>
      <p:pic>
        <p:nvPicPr>
          <p:cNvPr id="18435" name="Рисунок 3" descr="Человек и другая жизнь - morda - Послать картинку другу - 3DCenter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3346430"/>
            <a:ext cx="2362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C:\Users\Елена\Desktop\ВМА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0988"/>
            <a:ext cx="84963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6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8640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Примус –</a:t>
            </a:r>
            <a:r>
              <a:rPr lang="ru-RU" sz="2400"/>
              <a:t> нагревательный прибор без фитиля, работающий на жидком топливе (бензине или керосине).</a:t>
            </a:r>
          </a:p>
          <a:p>
            <a:r>
              <a:rPr lang="ru-RU" sz="2400"/>
              <a:t>Всего 1 синоним. </a:t>
            </a:r>
          </a:p>
        </p:txBody>
      </p:sp>
      <p:pic>
        <p:nvPicPr>
          <p:cNvPr id="20483" name="Рисунок 3" descr="C:\Users\Елена\Desktop\ТИИЛ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4" descr="http://www.irma-l.ru/pictures/primus_prom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24304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79388" y="-79375"/>
            <a:ext cx="8713787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/>
              <a:t>Теперича = </a:t>
            </a:r>
            <a:r>
              <a:rPr lang="ru-RU" sz="2400" i="1"/>
              <a:t>теперь</a:t>
            </a:r>
            <a:endParaRPr lang="ru-RU" sz="2400"/>
          </a:p>
          <a:p>
            <a:r>
              <a:rPr lang="ru-RU" sz="2400" b="1" i="1"/>
              <a:t>Всего 13 синонимов. Морфологические и синтаксические свойства</a:t>
            </a:r>
            <a:endParaRPr lang="ru-RU" sz="2400" b="1"/>
          </a:p>
          <a:p>
            <a:r>
              <a:rPr lang="ru-RU" sz="2400" b="1" i="1"/>
              <a:t>те-пе́-ри-ча</a:t>
            </a:r>
            <a:endParaRPr lang="ru-RU" sz="2400"/>
          </a:p>
          <a:p>
            <a:r>
              <a:rPr lang="ru-RU" sz="2400" u="sng">
                <a:hlinkClick r:id="rId2" tooltip="наречие"/>
              </a:rPr>
              <a:t>Наречие</a:t>
            </a:r>
            <a:r>
              <a:rPr lang="ru-RU" sz="2400"/>
              <a:t>, обстоятельственное, времени; неизменяемое.</a:t>
            </a:r>
          </a:p>
          <a:p>
            <a:r>
              <a:rPr lang="ru-RU" sz="2400"/>
              <a:t>Корень: </a:t>
            </a:r>
            <a:r>
              <a:rPr lang="ru-RU" sz="2400" b="1"/>
              <a:t>-тепер-</a:t>
            </a:r>
            <a:r>
              <a:rPr lang="ru-RU" sz="2400"/>
              <a:t>; суффиксы: </a:t>
            </a:r>
            <a:r>
              <a:rPr lang="ru-RU" sz="2400" b="1" u="sng">
                <a:hlinkClick r:id="rId3" tooltip="-ич"/>
              </a:rPr>
              <a:t>-ич-</a:t>
            </a:r>
            <a:r>
              <a:rPr lang="ru-RU" sz="2400" b="1" u="sng">
                <a:hlinkClick r:id="rId4" tooltip="-а"/>
              </a:rPr>
              <a:t>а-</a:t>
            </a:r>
            <a:r>
              <a:rPr lang="ru-RU" sz="2400"/>
              <a:t>. </a:t>
            </a:r>
            <a:r>
              <a:rPr lang="ru-RU" sz="2400" u="sng" baseline="30000">
                <a:hlinkClick r:id="rId5"/>
              </a:rPr>
              <a:t>[Тихонов]</a:t>
            </a:r>
            <a:endParaRPr lang="ru-RU" sz="2400"/>
          </a:p>
          <a:p>
            <a:r>
              <a:rPr lang="ru-RU" sz="2400" i="1" u="sng">
                <a:hlinkClick r:id="rId6" tooltip="Викисловарь:Условные сокращения"/>
              </a:rPr>
              <a:t>прост.</a:t>
            </a:r>
            <a:r>
              <a:rPr lang="ru-RU" sz="2400"/>
              <a:t> то же, что </a:t>
            </a:r>
            <a:r>
              <a:rPr lang="ru-RU" sz="2400" u="sng">
                <a:hlinkClick r:id="rId7" tooltip="теперь"/>
              </a:rPr>
              <a:t>теперь</a:t>
            </a:r>
            <a:r>
              <a:rPr lang="ru-RU" sz="2400"/>
              <a:t>; в настоящее время ◆ Тамошняя помещица Марья Ивановна, что на Троицу гостила у нас, надо думать, </a:t>
            </a:r>
            <a:r>
              <a:rPr lang="ru-RU" sz="2400" b="1"/>
              <a:t>теперича</a:t>
            </a:r>
            <a:r>
              <a:rPr lang="ru-RU" sz="2400"/>
              <a:t> в Фатьянке, а с ней должна приехать и Авдотья Марковна. </a:t>
            </a:r>
            <a:r>
              <a:rPr lang="ru-RU" sz="2400" i="1" u="sng">
                <a:hlinkClick r:id="rId8" tooltip="w:Мельников-Печерский, Павел Иванович"/>
              </a:rPr>
              <a:t>П. И. Мельников-Печерский</a:t>
            </a:r>
            <a:r>
              <a:rPr lang="ru-RU" sz="2400" i="1"/>
              <a:t>, «На горах. Книга вторая», 1875-1881 г.</a:t>
            </a:r>
            <a:endParaRPr lang="ru-RU" sz="2400"/>
          </a:p>
          <a:p>
            <a:r>
              <a:rPr lang="ru-RU" sz="2400" i="1" u="sng">
                <a:hlinkClick r:id="rId6" tooltip="Викисловарь:Условные сокращения"/>
              </a:rPr>
              <a:t>прост.</a:t>
            </a:r>
            <a:r>
              <a:rPr lang="ru-RU" sz="2400"/>
              <a:t> то же, что </a:t>
            </a:r>
            <a:r>
              <a:rPr lang="ru-RU" sz="2400" u="sng">
                <a:hlinkClick r:id="rId7" tooltip="теперь"/>
              </a:rPr>
              <a:t>теперь</a:t>
            </a:r>
            <a:r>
              <a:rPr lang="ru-RU" sz="2400"/>
              <a:t>; с настоящего времени, с недавнего времени, в результате упомянутого ◆ Я </a:t>
            </a:r>
            <a:r>
              <a:rPr lang="ru-RU" sz="2400" b="1"/>
              <a:t>теперича</a:t>
            </a:r>
            <a:r>
              <a:rPr lang="ru-RU" sz="2400"/>
              <a:t> вон в сапогах каких сижу, ― продолжал Макар Григорьев, поднимая и показывая свою в щеголеватый сапог обутую ногу </a:t>
            </a:r>
            <a:r>
              <a:rPr lang="ru-RU" sz="2400" i="1" u="sng">
                <a:hlinkClick r:id="rId9" tooltip="w:Писемский, Алексей Феофилактович"/>
              </a:rPr>
              <a:t>А. Ф. Писемский</a:t>
            </a:r>
            <a:r>
              <a:rPr lang="ru-RU" sz="2400" i="1"/>
              <a:t>, «Люди сороковых годов», 1869 г. 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454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C:\Users\Елена\Desktop\БезымянныйSD FV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58900" cy="790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5400" y="620713"/>
            <a:ext cx="91440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Где произошло событие?</a:t>
            </a:r>
            <a:endParaRPr lang="ru-RU" sz="2400"/>
          </a:p>
          <a:p>
            <a:pPr algn="ctr"/>
            <a:r>
              <a:rPr lang="ru-RU" sz="2400" i="1"/>
              <a:t>Ответ:</a:t>
            </a:r>
            <a:r>
              <a:rPr lang="ru-RU" sz="2400"/>
              <a:t> в коммунальной квартире</a:t>
            </a:r>
          </a:p>
          <a:p>
            <a:pPr algn="ctr"/>
            <a:r>
              <a:rPr lang="ru-RU" sz="2400" b="1"/>
              <a:t>Кто был зачинщиком ссоры?</a:t>
            </a:r>
            <a:endParaRPr lang="ru-RU" sz="2400"/>
          </a:p>
          <a:p>
            <a:pPr algn="ctr"/>
            <a:r>
              <a:rPr lang="ru-RU" sz="2400" i="1"/>
              <a:t>Ответ: </a:t>
            </a:r>
            <a:r>
              <a:rPr lang="ru-RU" sz="2400"/>
              <a:t>Дарья Петровна Кобылина/ Марья Васильевна Щипцова</a:t>
            </a:r>
          </a:p>
          <a:p>
            <a:pPr algn="ctr"/>
            <a:r>
              <a:rPr lang="ru-RU" sz="2400" b="1"/>
              <a:t>Чем чистила Кобылина примус?</a:t>
            </a:r>
            <a:endParaRPr lang="ru-RU" sz="2400"/>
          </a:p>
          <a:p>
            <a:pPr algn="ctr"/>
            <a:r>
              <a:rPr lang="ru-RU" sz="2400" i="1"/>
              <a:t>Ответ: Ёжиком</a:t>
            </a:r>
            <a:endParaRPr lang="ru-RU" sz="2400"/>
          </a:p>
          <a:p>
            <a:pPr algn="ctr"/>
            <a:r>
              <a:rPr lang="ru-RU" sz="2400" b="1"/>
              <a:t>Чей был ёжик?</a:t>
            </a:r>
            <a:endParaRPr lang="ru-RU" sz="2400"/>
          </a:p>
          <a:p>
            <a:pPr algn="ctr"/>
            <a:r>
              <a:rPr lang="ru-RU" sz="2400" i="1"/>
              <a:t>Ответ: </a:t>
            </a:r>
            <a:r>
              <a:rPr lang="ru-RU" sz="2400"/>
              <a:t> Дарьи Петровны Кобылиной</a:t>
            </a:r>
          </a:p>
          <a:p>
            <a:pPr algn="ctr"/>
            <a:r>
              <a:rPr lang="ru-RU" sz="2400" b="1"/>
              <a:t>Как звали мужа Кобылиной?</a:t>
            </a:r>
            <a:endParaRPr lang="ru-RU" sz="2400"/>
          </a:p>
          <a:p>
            <a:pPr algn="ctr"/>
            <a:r>
              <a:rPr lang="ru-RU" sz="2400" i="1"/>
              <a:t>Ответ:</a:t>
            </a:r>
            <a:r>
              <a:rPr lang="ru-RU" sz="2400"/>
              <a:t> Иван Степаныч Кобылин</a:t>
            </a:r>
          </a:p>
          <a:p>
            <a:pPr algn="ctr"/>
            <a:r>
              <a:rPr lang="ru-RU" sz="2400" b="1"/>
              <a:t>На какой улице всё произошло?</a:t>
            </a:r>
            <a:endParaRPr lang="ru-RU" sz="2400"/>
          </a:p>
          <a:p>
            <a:pPr algn="ctr"/>
            <a:r>
              <a:rPr lang="ru-RU" sz="2400" i="1"/>
              <a:t>Ответ:</a:t>
            </a:r>
            <a:r>
              <a:rPr lang="ru-RU" sz="2400"/>
              <a:t> На углу Глазовой и Боровой</a:t>
            </a:r>
          </a:p>
          <a:p>
            <a:pPr algn="ctr"/>
            <a:r>
              <a:rPr lang="ru-RU" sz="2400" b="1"/>
              <a:t>Кого ударили по кумполу?</a:t>
            </a:r>
            <a:endParaRPr lang="ru-RU" sz="2400"/>
          </a:p>
          <a:p>
            <a:pPr algn="ctr"/>
            <a:r>
              <a:rPr lang="ru-RU" sz="2400" i="1"/>
              <a:t>Ответ: Гаврилыча</a:t>
            </a:r>
            <a:endParaRPr lang="ru-RU" sz="2400"/>
          </a:p>
          <a:p>
            <a:pPr algn="ctr"/>
            <a:r>
              <a:rPr lang="ru-RU" sz="2400" b="1"/>
              <a:t>Кто такой Гаврилыч?</a:t>
            </a:r>
            <a:endParaRPr lang="ru-RU" sz="2400"/>
          </a:p>
          <a:p>
            <a:pPr algn="ctr"/>
            <a:r>
              <a:rPr lang="ru-RU" sz="2400" i="1"/>
              <a:t>Ответ: инвалид, живущий в коммунальной квартире</a:t>
            </a:r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2777467" y="-158626"/>
            <a:ext cx="3970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Вопрос-Ответ</a:t>
            </a:r>
          </a:p>
        </p:txBody>
      </p:sp>
    </p:spTree>
    <p:extLst>
      <p:ext uri="{BB962C8B-B14F-4D97-AF65-F5344CB8AC3E}">
        <p14:creationId xmlns:p14="http://schemas.microsoft.com/office/powerpoint/2010/main" val="19578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-92598" y="1046987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Чем ударили инвалида по </a:t>
            </a:r>
            <a:r>
              <a:rPr lang="ru-RU" sz="2400" b="1" dirty="0" err="1"/>
              <a:t>кумполу</a:t>
            </a:r>
            <a:r>
              <a:rPr lang="ru-RU" sz="2400" b="1" dirty="0"/>
              <a:t>?</a:t>
            </a:r>
            <a:endParaRPr lang="ru-RU" sz="2400" dirty="0"/>
          </a:p>
          <a:p>
            <a:pPr algn="ctr"/>
            <a:r>
              <a:rPr lang="ru-RU" sz="2400" i="1" dirty="0"/>
              <a:t>Ответ: кастрюлей</a:t>
            </a:r>
            <a:endParaRPr lang="ru-RU" sz="2400" dirty="0"/>
          </a:p>
          <a:p>
            <a:pPr algn="ctr"/>
            <a:r>
              <a:rPr lang="ru-RU" sz="2400" b="1" dirty="0"/>
              <a:t>Через сколько недель состоялся суд?</a:t>
            </a:r>
            <a:endParaRPr lang="ru-RU" sz="2400" dirty="0"/>
          </a:p>
          <a:p>
            <a:pPr algn="ctr"/>
            <a:r>
              <a:rPr lang="ru-RU" sz="2400" i="1" dirty="0"/>
              <a:t>Ответ: через 2 недели.</a:t>
            </a:r>
            <a:endParaRPr lang="ru-RU" sz="2400" dirty="0"/>
          </a:p>
          <a:p>
            <a:pPr algn="ctr"/>
            <a:r>
              <a:rPr lang="ru-RU" sz="2400" i="1" dirty="0"/>
              <a:t> </a:t>
            </a:r>
            <a:r>
              <a:rPr lang="ru-RU" sz="2400" b="1" dirty="0"/>
              <a:t>Кто не пошел в комнату после происшествия?</a:t>
            </a:r>
            <a:endParaRPr lang="ru-RU" sz="2400" dirty="0"/>
          </a:p>
          <a:p>
            <a:pPr algn="ctr"/>
            <a:r>
              <a:rPr lang="ru-RU" sz="2400" i="1" dirty="0"/>
              <a:t>Ответ: Инвалид </a:t>
            </a:r>
            <a:r>
              <a:rPr lang="ru-RU" sz="2400" i="1" dirty="0" err="1"/>
              <a:t>Гаврилыч</a:t>
            </a:r>
            <a:endParaRPr lang="ru-RU" sz="2400" dirty="0"/>
          </a:p>
          <a:p>
            <a:pPr algn="ctr"/>
            <a:r>
              <a:rPr lang="ru-RU" sz="2400" b="1" dirty="0"/>
              <a:t>После чьих слов началась драка?</a:t>
            </a:r>
            <a:endParaRPr lang="ru-RU" sz="2400" dirty="0"/>
          </a:p>
          <a:p>
            <a:pPr algn="ctr"/>
            <a:r>
              <a:rPr lang="ru-RU" sz="2400" i="1" dirty="0"/>
              <a:t>Ответ : </a:t>
            </a:r>
            <a:r>
              <a:rPr lang="ru-RU" sz="2400" i="1" dirty="0" err="1"/>
              <a:t>Гаврилыча</a:t>
            </a:r>
            <a:endParaRPr lang="ru-RU" sz="2400" dirty="0"/>
          </a:p>
          <a:p>
            <a:pPr algn="ctr"/>
            <a:r>
              <a:rPr lang="ru-RU" sz="2400" b="1" dirty="0"/>
              <a:t>В какую руку </a:t>
            </a:r>
            <a:r>
              <a:rPr lang="ru-RU" sz="2400" b="1" dirty="0" err="1"/>
              <a:t>Шипцова</a:t>
            </a:r>
            <a:r>
              <a:rPr lang="ru-RU" sz="2400" b="1" dirty="0"/>
              <a:t> взяла ёжик чтобы почистить примус?</a:t>
            </a:r>
            <a:endParaRPr lang="ru-RU" sz="2400" dirty="0"/>
          </a:p>
          <a:p>
            <a:pPr algn="ctr"/>
            <a:r>
              <a:rPr lang="ru-RU" sz="2400" i="1" dirty="0"/>
              <a:t>Ответ: в левую</a:t>
            </a:r>
            <a:endParaRPr lang="ru-RU" sz="2400" dirty="0"/>
          </a:p>
          <a:p>
            <a:pPr algn="ctr"/>
            <a:r>
              <a:rPr lang="ru-RU" sz="2400" b="1" dirty="0"/>
              <a:t>Почему </a:t>
            </a:r>
            <a:r>
              <a:rPr lang="ru-RU" sz="2400" b="1" dirty="0" err="1"/>
              <a:t>Гаврилыч</a:t>
            </a:r>
            <a:r>
              <a:rPr lang="ru-RU" sz="2400" b="1" dirty="0"/>
              <a:t> был инвалидом?</a:t>
            </a:r>
            <a:endParaRPr lang="ru-RU" sz="2400" dirty="0"/>
          </a:p>
          <a:p>
            <a:pPr algn="ctr"/>
            <a:r>
              <a:rPr lang="ru-RU" sz="2400" i="1" dirty="0"/>
              <a:t>Ответ: у него не было ноги (после гражданской войны)</a:t>
            </a:r>
            <a:endParaRPr lang="ru-RU" sz="2400" dirty="0"/>
          </a:p>
          <a:p>
            <a:pPr algn="ctr"/>
            <a:r>
              <a:rPr lang="ru-RU" sz="2400" b="1" dirty="0"/>
              <a:t>Во сколько </a:t>
            </a:r>
            <a:r>
              <a:rPr lang="ru-RU" sz="2400" b="1" dirty="0" err="1"/>
              <a:t>Шипцова</a:t>
            </a:r>
            <a:r>
              <a:rPr lang="ru-RU" sz="2400" b="1" dirty="0"/>
              <a:t> приходит на кухню?</a:t>
            </a:r>
            <a:endParaRPr lang="ru-RU" sz="2400" dirty="0"/>
          </a:p>
          <a:p>
            <a:pPr algn="ctr"/>
            <a:r>
              <a:rPr lang="ru-RU" sz="2400" i="1" dirty="0"/>
              <a:t>Ответ: в 9 часов 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61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3668" y="191505"/>
            <a:ext cx="7886700" cy="1325563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latin typeface="Monotype Corsiva" pitchFamily="66" charset="0"/>
              </a:rPr>
              <a:t>Литература: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494" y="2253888"/>
            <a:ext cx="8588415" cy="460411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Calibri Light" pitchFamily="34" charset="0"/>
              </a:rPr>
              <a:t>1. </a:t>
            </a:r>
            <a:r>
              <a:rPr lang="ru-RU" sz="1400" b="1" dirty="0" err="1" smtClean="0">
                <a:latin typeface="Calibri Light" pitchFamily="34" charset="0"/>
              </a:rPr>
              <a:t>Андюсев</a:t>
            </a:r>
            <a:r>
              <a:rPr lang="ru-RU" sz="1400" b="1" dirty="0" smtClean="0">
                <a:latin typeface="Calibri Light" pitchFamily="34" charset="0"/>
              </a:rPr>
              <a:t> Б.Е. Кейс-метод как инструмент формирования компетентностей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latin typeface="Calibri Light" pitchFamily="34" charset="0"/>
              </a:rPr>
              <a:t>Директор школы. - №4, 2010. – с. 61 – 69.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latin typeface="Calibri Light" pitchFamily="34" charset="0"/>
              </a:rPr>
              <a:t>2. Балясникова Т.А. Применение Кейс-технологии при подготовке учащихся к ЕГЭ (часть С) М. Планета 2011г.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latin typeface="Calibri Light" pitchFamily="34" charset="0"/>
              </a:rPr>
              <a:t>3. Власова Н. В. Современные образовательные технологии в контексте новых федеральных государственных образовательных стандартов [Текст] / Н. В. Власова // Теория и практика образования в современном мире: материалы </a:t>
            </a:r>
            <a:r>
              <a:rPr lang="ru-RU" sz="1400" b="1" dirty="0" err="1" smtClean="0">
                <a:latin typeface="Calibri Light" pitchFamily="34" charset="0"/>
              </a:rPr>
              <a:t>междунар</a:t>
            </a:r>
            <a:r>
              <a:rPr lang="ru-RU" sz="1400" b="1" dirty="0" smtClean="0">
                <a:latin typeface="Calibri Light" pitchFamily="34" charset="0"/>
              </a:rPr>
              <a:t>. </a:t>
            </a:r>
            <a:r>
              <a:rPr lang="ru-RU" sz="1400" b="1" dirty="0" err="1" smtClean="0">
                <a:latin typeface="Calibri Light" pitchFamily="34" charset="0"/>
              </a:rPr>
              <a:t>заоч</a:t>
            </a:r>
            <a:r>
              <a:rPr lang="ru-RU" sz="1400" b="1" dirty="0" smtClean="0">
                <a:latin typeface="Calibri Light" pitchFamily="34" charset="0"/>
              </a:rPr>
              <a:t>. науч. </a:t>
            </a:r>
            <a:r>
              <a:rPr lang="ru-RU" sz="1400" b="1" dirty="0" err="1" smtClean="0">
                <a:latin typeface="Calibri Light" pitchFamily="34" charset="0"/>
              </a:rPr>
              <a:t>конф</a:t>
            </a:r>
            <a:r>
              <a:rPr lang="ru-RU" sz="1400" b="1" dirty="0" smtClean="0">
                <a:latin typeface="Calibri Light" pitchFamily="34" charset="0"/>
              </a:rPr>
              <a:t>. (г. Санкт-Петербург, февраль 2012 г.).  </a:t>
            </a:r>
            <a:r>
              <a:rPr lang="en-US" sz="1400" b="1" dirty="0" smtClean="0">
                <a:latin typeface="Calibri Light" pitchFamily="34" charset="0"/>
              </a:rPr>
              <a:t>http</a:t>
            </a:r>
            <a:r>
              <a:rPr lang="ru-RU" sz="1400" b="1" dirty="0" smtClean="0">
                <a:latin typeface="Calibri Light" pitchFamily="34" charset="0"/>
              </a:rPr>
              <a:t>// </a:t>
            </a:r>
            <a:r>
              <a:rPr lang="en-US" sz="1400" b="1" dirty="0" smtClean="0">
                <a:latin typeface="Calibri Light" pitchFamily="34" charset="0"/>
                <a:hlinkClick r:id="rId2"/>
              </a:rPr>
              <a:t>www</a:t>
            </a:r>
            <a:r>
              <a:rPr lang="ru-RU" sz="1400" b="1" dirty="0" smtClean="0">
                <a:latin typeface="Calibri Light" pitchFamily="34" charset="0"/>
                <a:hlinkClick r:id="rId2"/>
              </a:rPr>
              <a:t>.</a:t>
            </a:r>
            <a:r>
              <a:rPr lang="en-US" sz="1400" b="1" dirty="0" err="1" smtClean="0">
                <a:latin typeface="Calibri Light" pitchFamily="34" charset="0"/>
                <a:hlinkClick r:id="rId2"/>
              </a:rPr>
              <a:t>moluch</a:t>
            </a:r>
            <a:r>
              <a:rPr lang="ru-RU" sz="1400" b="1" dirty="0" smtClean="0">
                <a:latin typeface="Calibri Light" pitchFamily="34" charset="0"/>
                <a:hlinkClick r:id="rId2"/>
              </a:rPr>
              <a:t>.</a:t>
            </a:r>
            <a:r>
              <a:rPr lang="en-US" sz="1400" b="1" dirty="0" err="1" smtClean="0">
                <a:latin typeface="Calibri Light" pitchFamily="34" charset="0"/>
                <a:hlinkClick r:id="rId2"/>
              </a:rPr>
              <a:t>ru</a:t>
            </a:r>
            <a:r>
              <a:rPr lang="ru-RU" sz="1400" b="1" dirty="0" smtClean="0">
                <a:latin typeface="Calibri Light" pitchFamily="34" charset="0"/>
                <a:hlinkClick r:id="rId2"/>
              </a:rPr>
              <a:t>/</a:t>
            </a:r>
            <a:r>
              <a:rPr lang="en-US" sz="1400" b="1" dirty="0" err="1" smtClean="0">
                <a:latin typeface="Calibri Light" pitchFamily="34" charset="0"/>
                <a:hlinkClick r:id="rId2"/>
              </a:rPr>
              <a:t>conf</a:t>
            </a:r>
            <a:r>
              <a:rPr lang="ru-RU" sz="1400" b="1" dirty="0" smtClean="0">
                <a:latin typeface="Calibri Light" pitchFamily="34" charset="0"/>
                <a:hlinkClick r:id="rId2"/>
              </a:rPr>
              <a:t>/</a:t>
            </a:r>
            <a:r>
              <a:rPr lang="en-US" sz="1400" b="1" dirty="0" err="1" smtClean="0">
                <a:latin typeface="Calibri Light" pitchFamily="34" charset="0"/>
                <a:hlinkClick r:id="rId2"/>
              </a:rPr>
              <a:t>ped</a:t>
            </a:r>
            <a:r>
              <a:rPr lang="ru-RU" sz="1400" b="1" dirty="0" smtClean="0">
                <a:latin typeface="Calibri Light" pitchFamily="34" charset="0"/>
                <a:hlinkClick r:id="rId2"/>
              </a:rPr>
              <a:t>/</a:t>
            </a:r>
            <a:r>
              <a:rPr lang="en-US" sz="1400" b="1" dirty="0" smtClean="0">
                <a:latin typeface="Calibri Light" pitchFamily="34" charset="0"/>
                <a:hlinkClick r:id="rId2"/>
              </a:rPr>
              <a:t>archive</a:t>
            </a:r>
            <a:r>
              <a:rPr lang="ru-RU" sz="1400" b="1" dirty="0" smtClean="0">
                <a:latin typeface="Calibri Light" pitchFamily="34" charset="0"/>
                <a:hlinkClick r:id="rId2"/>
              </a:rPr>
              <a:t>/21/1848/</a:t>
            </a:r>
            <a:endParaRPr lang="ru-RU" sz="1400" b="1" dirty="0" smtClean="0">
              <a:latin typeface="Calibri Ligh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latin typeface="Calibri Light" pitchFamily="34" charset="0"/>
              </a:rPr>
              <a:t>4. Кейс-технологии как условие активизации самостоятельной работы  (</a:t>
            </a:r>
            <a:r>
              <a:rPr lang="ru-RU" sz="1400" b="1" dirty="0" smtClean="0">
                <a:latin typeface="Calibri Light" pitchFamily="34" charset="0"/>
                <a:hlinkClick r:id="rId3"/>
              </a:rPr>
              <a:t>http://festival.1september.ru/articles/512028/</a:t>
            </a:r>
            <a:r>
              <a:rPr lang="ru-RU" sz="1400" b="1" dirty="0" smtClean="0">
                <a:latin typeface="Calibri Light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latin typeface="Calibri Light" pitchFamily="34" charset="0"/>
              </a:rPr>
              <a:t>5. Кейс-технологии как средство формирования ключевых компетенций учащихся на уроках русского языка и литературы. </a:t>
            </a:r>
            <a:r>
              <a:rPr lang="en-US" sz="1400" b="1" dirty="0" smtClean="0">
                <a:latin typeface="Calibri Light" pitchFamily="34" charset="0"/>
              </a:rPr>
              <a:t>http</a:t>
            </a:r>
            <a:r>
              <a:rPr lang="ru-RU" sz="1400" b="1" dirty="0" smtClean="0">
                <a:latin typeface="Calibri Light" pitchFamily="34" charset="0"/>
              </a:rPr>
              <a:t>:/nsportal.ru/</a:t>
            </a:r>
            <a:r>
              <a:rPr lang="ru-RU" sz="1400" b="1" dirty="0" err="1" smtClean="0">
                <a:latin typeface="Calibri Light" pitchFamily="34" charset="0"/>
              </a:rPr>
              <a:t>sites</a:t>
            </a:r>
            <a:r>
              <a:rPr lang="ru-RU" sz="1400" b="1" dirty="0" smtClean="0">
                <a:latin typeface="Calibri Light" pitchFamily="34" charset="0"/>
              </a:rPr>
              <a:t>/</a:t>
            </a:r>
            <a:r>
              <a:rPr lang="ru-RU" sz="1400" b="1" dirty="0" err="1" smtClean="0">
                <a:latin typeface="Calibri Light" pitchFamily="34" charset="0"/>
              </a:rPr>
              <a:t>default</a:t>
            </a:r>
            <a:r>
              <a:rPr lang="ru-RU" sz="1400" b="1" dirty="0" smtClean="0">
                <a:latin typeface="Calibri Light" pitchFamily="34" charset="0"/>
              </a:rPr>
              <a:t>/</a:t>
            </a:r>
            <a:r>
              <a:rPr lang="ru-RU" sz="1400" b="1" dirty="0" err="1" smtClean="0">
                <a:latin typeface="Calibri Light" pitchFamily="34" charset="0"/>
              </a:rPr>
              <a:t>files</a:t>
            </a:r>
            <a:r>
              <a:rPr lang="ru-RU" sz="1400" b="1" dirty="0" smtClean="0">
                <a:latin typeface="Calibri Light" pitchFamily="34" charset="0"/>
              </a:rPr>
              <a:t>/2012/12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latin typeface="Calibri Light" pitchFamily="34" charset="0"/>
              </a:rPr>
              <a:t>6. Омаров Н.Б. Использование приемов активизации познавательной творческой деятельности подростков в процессе работы клуба «Дебаты» </a:t>
            </a:r>
            <a:r>
              <a:rPr lang="en-US" sz="1400" b="1" dirty="0" smtClean="0">
                <a:latin typeface="Calibri Light" pitchFamily="34" charset="0"/>
              </a:rPr>
              <a:t>http</a:t>
            </a:r>
            <a:r>
              <a:rPr lang="ru-RU" sz="1400" b="1" dirty="0" smtClean="0">
                <a:latin typeface="Calibri Light" pitchFamily="34" charset="0"/>
              </a:rPr>
              <a:t>:/   file:\дебаты\Омаров Н-Б.htm.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latin typeface="Calibri Light" pitchFamily="34" charset="0"/>
              </a:rPr>
              <a:t>7. </a:t>
            </a:r>
            <a:r>
              <a:rPr lang="ru-RU" sz="1400" b="1" dirty="0" err="1" smtClean="0">
                <a:latin typeface="Calibri Light" pitchFamily="34" charset="0"/>
              </a:rPr>
              <a:t>Турик</a:t>
            </a:r>
            <a:r>
              <a:rPr lang="ru-RU" sz="1400" b="1" dirty="0" smtClean="0">
                <a:latin typeface="Calibri Light" pitchFamily="34" charset="0"/>
              </a:rPr>
              <a:t> Л.А. Дебаты: игровая, развивающая, образовательная технология. Ростов-на-Дону Феникс 2012.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latin typeface="Calibri Light" pitchFamily="34" charset="0"/>
              </a:rPr>
              <a:t>8. </a:t>
            </a:r>
            <a:r>
              <a:rPr lang="ru-RU" sz="1400" b="1" dirty="0" smtClean="0">
                <a:hlinkClick r:id="rId4"/>
              </a:rPr>
              <a:t>http://yapisatel.ru/</a:t>
            </a:r>
            <a:endParaRPr lang="ru-RU" sz="1400" b="1" dirty="0" smtClean="0"/>
          </a:p>
          <a:p>
            <a:pPr>
              <a:lnSpc>
                <a:spcPct val="80000"/>
              </a:lnSpc>
            </a:pPr>
            <a:r>
              <a:rPr lang="ru-RU" sz="1400" b="1" dirty="0" smtClean="0"/>
              <a:t>9. Основы </a:t>
            </a:r>
            <a:r>
              <a:rPr lang="ru-RU" sz="1400" b="1" dirty="0"/>
              <a:t>кейс-метода – Президентская программа подготовки управленческих кадров</a:t>
            </a:r>
            <a:r>
              <a:rPr lang="ru-RU" sz="1400" dirty="0"/>
              <a:t> [Электронный ресурс]. – Режим доступа: </a:t>
            </a:r>
            <a:r>
              <a:rPr lang="ru-RU" sz="1400" dirty="0">
                <a:hlinkClick r:id="rId5"/>
              </a:rPr>
              <a:t>http://</a:t>
            </a:r>
            <a:r>
              <a:rPr lang="ru-RU" sz="1400" dirty="0" smtClean="0">
                <a:hlinkClick r:id="rId5"/>
              </a:rPr>
              <a:t>www.pprog.ru/Osnovi%20keis-metoda.doc</a:t>
            </a:r>
            <a:endParaRPr lang="ru-RU" sz="1400" dirty="0"/>
          </a:p>
          <a:p>
            <a:pPr>
              <a:lnSpc>
                <a:spcPct val="80000"/>
              </a:lnSpc>
            </a:pPr>
            <a:r>
              <a:rPr lang="ru-RU" sz="1400" b="1" dirty="0" smtClean="0">
                <a:latin typeface="Calibri Light" pitchFamily="34" charset="0"/>
              </a:rPr>
              <a:t>10. </a:t>
            </a: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://www.vshu.ru/lections.php?tab_id=3&amp;a=info&amp;id=2600</a:t>
            </a:r>
            <a:endParaRPr lang="en-US" sz="1400" dirty="0"/>
          </a:p>
          <a:p>
            <a:pPr>
              <a:lnSpc>
                <a:spcPct val="80000"/>
              </a:lnSpc>
            </a:pPr>
            <a:r>
              <a:rPr lang="ru-RU" sz="1400" dirty="0"/>
              <a:t> </a:t>
            </a:r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392866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249" y="2588512"/>
            <a:ext cx="7693132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Спасибо за </a:t>
            </a:r>
          </a:p>
          <a:p>
            <a:pPr algn="ctr"/>
            <a:r>
              <a:rPr lang="ru-RU" sz="66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внимание!</a:t>
            </a:r>
          </a:p>
          <a:p>
            <a:pPr algn="ctr"/>
            <a:r>
              <a:rPr lang="ru-RU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Автор- </a:t>
            </a:r>
            <a:r>
              <a:rPr lang="ru-RU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юрганова</a:t>
            </a:r>
            <a:r>
              <a:rPr lang="ru-RU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е.в.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263" y="365126"/>
            <a:ext cx="8218026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История создания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52944"/>
            <a:ext cx="9144000" cy="4685136"/>
          </a:xfrm>
        </p:spPr>
        <p:txBody>
          <a:bodyPr>
            <a:noAutofit/>
          </a:bodyPr>
          <a:lstStyle/>
          <a:p>
            <a:r>
              <a:rPr lang="ru-RU" sz="2000" dirty="0"/>
              <a:t>Происхождение термина, по одной версии - от английского </a:t>
            </a:r>
            <a:r>
              <a:rPr lang="ru-RU" sz="2000" dirty="0" err="1"/>
              <a:t>case</a:t>
            </a:r>
            <a:r>
              <a:rPr lang="ru-RU" sz="2000" dirty="0"/>
              <a:t> (портфель, небольшой чемодан), по другой – от латинского </a:t>
            </a:r>
            <a:r>
              <a:rPr lang="ru-RU" sz="2000" dirty="0" err="1"/>
              <a:t>casus</a:t>
            </a:r>
            <a:r>
              <a:rPr lang="ru-RU" sz="2000" dirty="0"/>
              <a:t> (сложный, запутанный случай). </a:t>
            </a:r>
          </a:p>
          <a:p>
            <a:r>
              <a:rPr lang="ru-RU" sz="2000" dirty="0" smtClean="0"/>
              <a:t>Кейс-метод </a:t>
            </a:r>
            <a:r>
              <a:rPr lang="ru-RU" sz="2000" dirty="0"/>
              <a:t>в основе своей педагогический, и история его берет </a:t>
            </a:r>
            <a:r>
              <a:rPr lang="ru-RU" sz="2000" dirty="0" smtClean="0"/>
              <a:t>начало </a:t>
            </a:r>
            <a:r>
              <a:rPr lang="ru-RU" sz="2000" dirty="0"/>
              <a:t>в XVII веке, когда теологи для обучения студентов </a:t>
            </a:r>
            <a:r>
              <a:rPr lang="ru-RU" sz="2000" dirty="0" smtClean="0"/>
              <a:t>использовали </a:t>
            </a:r>
            <a:r>
              <a:rPr lang="ru-RU" sz="2000" dirty="0"/>
              <a:t>и анализировали реальные жизненные ситуации. Родиной же современного метода являются Соединенные Штаты </a:t>
            </a:r>
            <a:r>
              <a:rPr lang="ru-RU" sz="2000" dirty="0" smtClean="0"/>
              <a:t>Америки.</a:t>
            </a:r>
          </a:p>
          <a:p>
            <a:r>
              <a:rPr lang="ru-RU" sz="2000" dirty="0" smtClean="0"/>
              <a:t>В Школе </a:t>
            </a:r>
            <a:r>
              <a:rPr lang="ru-RU" sz="2000" dirty="0"/>
              <a:t>бизнеса Гарвардского </a:t>
            </a:r>
            <a:r>
              <a:rPr lang="ru-RU" sz="2000" dirty="0" smtClean="0"/>
              <a:t>университета в </a:t>
            </a:r>
            <a:r>
              <a:rPr lang="ru-RU" sz="2000" dirty="0"/>
              <a:t>период с 1909 по 1919 год при обучении учеников-практиков просили изложить конкретную ситуацию (проблему), а затем дать анализ </a:t>
            </a:r>
            <a:r>
              <a:rPr lang="ru-RU" sz="2000" dirty="0" smtClean="0"/>
              <a:t>проблемы </a:t>
            </a:r>
            <a:r>
              <a:rPr lang="ru-RU" sz="2000" dirty="0"/>
              <a:t>и соответствующие рекомендации.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этом первый сборник кейсов был издан в 1921 году  </a:t>
            </a:r>
            <a:r>
              <a:rPr lang="ru-RU" sz="2000" dirty="0" smtClean="0"/>
              <a:t>(</a:t>
            </a:r>
            <a:r>
              <a:rPr lang="ru-RU" sz="2000" dirty="0" err="1"/>
              <a:t>Dr</a:t>
            </a:r>
            <a:r>
              <a:rPr lang="ru-RU" sz="2000" dirty="0"/>
              <a:t>. </a:t>
            </a:r>
            <a:r>
              <a:rPr lang="ru-RU" sz="2000" dirty="0" err="1"/>
              <a:t>Copeland</a:t>
            </a:r>
            <a:r>
              <a:rPr lang="ru-RU" sz="2000" dirty="0"/>
              <a:t>, </a:t>
            </a:r>
            <a:r>
              <a:rPr lang="ru-RU" sz="2000" dirty="0" err="1"/>
              <a:t>Dean</a:t>
            </a:r>
            <a:r>
              <a:rPr lang="ru-RU" sz="2000" dirty="0"/>
              <a:t> </a:t>
            </a:r>
            <a:r>
              <a:rPr lang="ru-RU" sz="2000" dirty="0" err="1"/>
              <a:t>Donhman</a:t>
            </a:r>
            <a:r>
              <a:rPr lang="ru-RU" sz="2000" dirty="0" smtClean="0"/>
              <a:t>).</a:t>
            </a:r>
          </a:p>
          <a:p>
            <a:r>
              <a:rPr lang="ru-RU" sz="2000" dirty="0"/>
              <a:t>Культурологической основой появления и развития кейс-метода стал принцип «прецедента» или «случая», при этом наиболее широко метод «</a:t>
            </a:r>
            <a:r>
              <a:rPr lang="ru-RU" sz="2000" dirty="0" err="1"/>
              <a:t>case</a:t>
            </a:r>
            <a:r>
              <a:rPr lang="ru-RU" sz="2000" dirty="0"/>
              <a:t> </a:t>
            </a:r>
            <a:r>
              <a:rPr lang="ru-RU" sz="2000" dirty="0" err="1"/>
              <a:t>study</a:t>
            </a:r>
            <a:r>
              <a:rPr lang="ru-RU" sz="2000" dirty="0"/>
              <a:t>» используется в процессе обучения </a:t>
            </a:r>
            <a:r>
              <a:rPr lang="ru-RU" sz="2000" dirty="0" smtClean="0"/>
              <a:t>экономике, медицины</a:t>
            </a:r>
            <a:r>
              <a:rPr lang="ru-RU" sz="2000" dirty="0"/>
              <a:t>, юриспруденции, математики и других наук.</a:t>
            </a:r>
          </a:p>
        </p:txBody>
      </p:sp>
    </p:spTree>
    <p:extLst>
      <p:ext uri="{BB962C8B-B14F-4D97-AF65-F5344CB8AC3E}">
        <p14:creationId xmlns:p14="http://schemas.microsoft.com/office/powerpoint/2010/main" val="180671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475" y="249380"/>
            <a:ext cx="788670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Для чего нужен кейс?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501" y="221729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Monotype Corsiva" pitchFamily="66" charset="0"/>
              </a:rPr>
              <a:t>Кейс даёт возможность приблизиться к практике, </a:t>
            </a:r>
          </a:p>
          <a:p>
            <a:r>
              <a:rPr lang="ru-RU" sz="3600" dirty="0" smtClean="0">
                <a:latin typeface="Monotype Corsiva" pitchFamily="66" charset="0"/>
              </a:rPr>
              <a:t>встать на позицию человека, принимающего решения, </a:t>
            </a:r>
          </a:p>
          <a:p>
            <a:r>
              <a:rPr lang="ru-RU" sz="3600" dirty="0" smtClean="0">
                <a:latin typeface="Monotype Corsiva" pitchFamily="66" charset="0"/>
              </a:rPr>
              <a:t>учиться на ошибках других</a:t>
            </a:r>
          </a:p>
          <a:p>
            <a:r>
              <a:rPr lang="ru-RU" sz="3600" dirty="0" smtClean="0">
                <a:latin typeface="Monotype Corsiva" pitchFamily="66" charset="0"/>
              </a:rPr>
              <a:t>Кейс-метод</a:t>
            </a:r>
            <a:r>
              <a:rPr lang="ru-RU" sz="3600" dirty="0">
                <a:latin typeface="Monotype Corsiva" pitchFamily="66" charset="0"/>
              </a:rPr>
              <a:t> - это рассмотрение и оценка реальной ситуации. Он дает возможность понять, как принимаются на практике те или иные решения, к чему они приводят.</a:t>
            </a:r>
          </a:p>
          <a:p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5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5007" y="0"/>
            <a:ext cx="7239000" cy="1447800"/>
          </a:xfrm>
          <a:noFill/>
          <a:ln/>
          <a:effectLst>
            <a:outerShdw dist="52363" dir="842175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Monotype Corsiva" pitchFamily="66" charset="0"/>
              </a:rPr>
              <a:t>Сущность кейсов. 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772717" y="2132104"/>
            <a:ext cx="368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dirty="0">
              <a:latin typeface="Monotype Corsiva" pitchFamily="66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97061" y="5164785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i="1" dirty="0">
              <a:latin typeface="Monotype Corsiva" pitchFamily="66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44137" y="2132104"/>
            <a:ext cx="3240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kumimoji="0" lang="ru-RU" sz="3200" b="1" dirty="0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046" y="2132104"/>
            <a:ext cx="88199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Суть </a:t>
            </a:r>
            <a:r>
              <a:rPr lang="ru-RU" sz="2000" dirty="0"/>
              <a:t>«</a:t>
            </a:r>
            <a:r>
              <a:rPr lang="ru-RU" sz="2000" dirty="0" err="1"/>
              <a:t>case</a:t>
            </a:r>
            <a:r>
              <a:rPr lang="ru-RU" sz="2000" dirty="0"/>
              <a:t> </a:t>
            </a:r>
            <a:r>
              <a:rPr lang="ru-RU" sz="2000" dirty="0" err="1"/>
              <a:t>study</a:t>
            </a:r>
            <a:r>
              <a:rPr lang="ru-RU" sz="2000" dirty="0"/>
              <a:t>» (в переводе с английского – «пример для изучения», «изучение случая», «анализ учебной </a:t>
            </a:r>
            <a:r>
              <a:rPr lang="ru-RU" sz="2000" dirty="0" smtClean="0"/>
              <a:t>ситуации</a:t>
            </a:r>
            <a:r>
              <a:rPr lang="ru-RU" sz="2000" dirty="0"/>
              <a:t>») заключается в следующем: </a:t>
            </a:r>
            <a:r>
              <a:rPr lang="ru-RU" sz="2000" dirty="0" smtClean="0"/>
              <a:t>на </a:t>
            </a:r>
            <a:r>
              <a:rPr lang="ru-RU" sz="2000" dirty="0"/>
              <a:t>нескольких страницах текста описывается конкретная </a:t>
            </a:r>
            <a:r>
              <a:rPr lang="ru-RU" sz="2000" dirty="0" smtClean="0"/>
              <a:t>ситуация</a:t>
            </a:r>
            <a:r>
              <a:rPr lang="ru-RU" sz="2000" dirty="0"/>
              <a:t>, отражающая реальную проблему, которая имела место в жизни (например, проблема с </a:t>
            </a:r>
            <a:r>
              <a:rPr lang="ru-RU" sz="2000" dirty="0" err="1"/>
              <a:t>водоохранной</a:t>
            </a:r>
            <a:r>
              <a:rPr lang="ru-RU" sz="2000" dirty="0"/>
              <a:t> зоной данного города, в </a:t>
            </a:r>
            <a:r>
              <a:rPr lang="ru-RU" sz="2000" dirty="0" smtClean="0"/>
              <a:t>районе </a:t>
            </a:r>
            <a:r>
              <a:rPr lang="ru-RU" sz="2000" dirty="0"/>
              <a:t>которой начинаются не санкционированные местным </a:t>
            </a:r>
            <a:r>
              <a:rPr lang="ru-RU" sz="2000" dirty="0" smtClean="0"/>
              <a:t>самоуправлением </a:t>
            </a:r>
            <a:r>
              <a:rPr lang="ru-RU" sz="2000" dirty="0"/>
              <a:t>застройки); </a:t>
            </a:r>
            <a:r>
              <a:rPr lang="ru-RU" sz="2000" dirty="0" smtClean="0"/>
              <a:t>учитель </a:t>
            </a:r>
            <a:r>
              <a:rPr lang="ru-RU" sz="2000" dirty="0"/>
              <a:t>выступает с подробным сообщением или проводит </a:t>
            </a:r>
            <a:r>
              <a:rPr lang="ru-RU" sz="2000" dirty="0" smtClean="0"/>
              <a:t>короткую </a:t>
            </a:r>
            <a:r>
              <a:rPr lang="ru-RU" sz="2000" dirty="0"/>
              <a:t>вводную лекцию, освещает основные содержательные аспекты, на которые учащимся следует обратить основное внимание при </a:t>
            </a:r>
            <a:r>
              <a:rPr lang="ru-RU" sz="2000" dirty="0" smtClean="0"/>
              <a:t>решении </a:t>
            </a:r>
            <a:r>
              <a:rPr lang="ru-RU" sz="2000" dirty="0"/>
              <a:t>предъявленной ситуации, а также педагог предлагает </a:t>
            </a:r>
            <a:r>
              <a:rPr lang="ru-RU" sz="2000" dirty="0" smtClean="0"/>
              <a:t>инструментарий </a:t>
            </a:r>
            <a:r>
              <a:rPr lang="ru-RU" sz="2000" dirty="0"/>
              <a:t>для решения данной проблемы, которым вправе </a:t>
            </a:r>
            <a:r>
              <a:rPr lang="ru-RU" sz="2000" dirty="0" smtClean="0"/>
              <a:t>воспользоваться </a:t>
            </a:r>
            <a:r>
              <a:rPr lang="ru-RU" sz="2000" dirty="0"/>
              <a:t>обучающийся; </a:t>
            </a:r>
            <a:r>
              <a:rPr lang="ru-RU" sz="2000" dirty="0" smtClean="0"/>
              <a:t>обучающиеся </a:t>
            </a:r>
            <a:r>
              <a:rPr lang="ru-RU" sz="2000" dirty="0"/>
              <a:t>самостоятельно детально изучают полученные материалы и анализируют ситуацию в создаваемых рабочих </a:t>
            </a:r>
            <a:r>
              <a:rPr lang="ru-RU" sz="2000" dirty="0" smtClean="0"/>
              <a:t>группах</a:t>
            </a:r>
            <a:r>
              <a:rPr lang="ru-RU" sz="2000" dirty="0"/>
              <a:t>, каждая из которых получает свой комплект материалов, </a:t>
            </a:r>
            <a:r>
              <a:rPr lang="ru-RU" sz="2000" dirty="0" smtClean="0"/>
              <a:t>включая </a:t>
            </a:r>
            <a:r>
              <a:rPr lang="ru-RU" sz="2000" dirty="0"/>
              <a:t>основной текст, вспомогательные материалы и т.п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2" grpId="0"/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479313" y="505670"/>
            <a:ext cx="8183562" cy="76517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Monotype Corsiva" pitchFamily="66" charset="0"/>
              </a:rPr>
              <a:t>Виды кейсов</a:t>
            </a:r>
          </a:p>
        </p:txBody>
      </p:sp>
      <p:pic>
        <p:nvPicPr>
          <p:cNvPr id="17412" name="Рисунок 5" descr="docum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1440160" cy="1246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Рисунок 7" descr="24240_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1310258" cy="1164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Рисунок 9" descr="item_5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595" y="4806314"/>
            <a:ext cx="1870941" cy="128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1979610" y="2095212"/>
            <a:ext cx="671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Arial" charset="0"/>
              </a:rPr>
              <a:t>Печатный кейс (может содержать графики, таблицы, диаграммы, иллюстрации, что делает его более наглядным).</a:t>
            </a: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2051050" y="3419396"/>
            <a:ext cx="671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Arial" charset="0"/>
              </a:rPr>
              <a:t>Мультимедиа - кейс (наиболее популярный в последнее время, но зависит от технического оснащения школы).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2051050" y="4806314"/>
            <a:ext cx="6715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dirty="0"/>
              <a:t>Видео кейс (может содержать фильм, аудио и видео материалы. Его минус - ограничена возможность многократного просмотра </a:t>
            </a:r>
            <a:r>
              <a:rPr lang="ru-RU" sz="2400" dirty="0">
                <a:sym typeface="Symbol" pitchFamily="18" charset="2"/>
              </a:rPr>
              <a:t> искажение информации и ошибки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540063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068" y="3587368"/>
            <a:ext cx="8657863" cy="187166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Calibri Light" pitchFamily="34" charset="0"/>
              </a:rPr>
              <a:t>Суть метода состоит в том, что учащиеся получают пакет (кейс) заданий, не имеющих точного решения. </a:t>
            </a:r>
            <a:br>
              <a:rPr lang="ru-RU" sz="2400" b="1" i="1" dirty="0" smtClean="0">
                <a:latin typeface="Calibri Light" pitchFamily="34" charset="0"/>
              </a:rPr>
            </a:br>
            <a:r>
              <a:rPr lang="ru-RU" sz="2400" b="1" i="1" dirty="0" smtClean="0">
                <a:latin typeface="Calibri Light" pitchFamily="34" charset="0"/>
              </a:rPr>
              <a:t>Соответственно требуется разобраться в запутанной ситуации: либо выявить проблему и обнаружить пути ее решения, либо выработать варианты выхода из положения, когда проблема обозначена.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i="1" dirty="0" smtClean="0">
                <a:latin typeface="Calibri Light" pitchFamily="34" charset="0"/>
              </a:rPr>
              <a:t>Кейсы отличаются  от обычных образовательных задач (задачи имеют, как правило, одно решение и один правильный путь, приводящий к этому решению, кейсы имеют несколько решений и множество альтернативных путей, приводящих к нему).</a:t>
            </a:r>
            <a:r>
              <a:rPr lang="ru-RU" sz="2400" b="1" i="1" dirty="0">
                <a:latin typeface="Calibri Light" pitchFamily="34" charset="0"/>
              </a:rPr>
              <a:t> </a:t>
            </a:r>
            <a:r>
              <a:rPr lang="ru-RU" sz="2400" b="1" i="1" dirty="0" smtClean="0">
                <a:latin typeface="Calibri Light" pitchFamily="34" charset="0"/>
              </a:rPr>
              <a:t/>
            </a:r>
            <a:br>
              <a:rPr lang="ru-RU" sz="2400" b="1" i="1" dirty="0" smtClean="0">
                <a:latin typeface="Calibri Light" pitchFamily="34" charset="0"/>
              </a:rPr>
            </a:br>
            <a:r>
              <a:rPr lang="ru-RU" sz="2400" b="1" i="1" dirty="0" smtClean="0">
                <a:latin typeface="Calibri Light" pitchFamily="34" charset="0"/>
              </a:rPr>
              <a:t>Акцент переносится на </a:t>
            </a:r>
            <a:r>
              <a:rPr lang="ru-RU" sz="2400" b="1" i="1" dirty="0">
                <a:latin typeface="Calibri Light" pitchFamily="34" charset="0"/>
              </a:rPr>
              <a:t>овладение готовым знанием. </a:t>
            </a:r>
            <a:r>
              <a:rPr lang="ru-RU" sz="2400" b="1" i="1" dirty="0" smtClean="0">
                <a:latin typeface="Calibri Light" pitchFamily="34" charset="0"/>
              </a:rPr>
              <a:t>Обучающиеся </a:t>
            </a:r>
            <a:r>
              <a:rPr lang="ru-RU" sz="2400" b="1" i="1" dirty="0">
                <a:latin typeface="Calibri Light" pitchFamily="34" charset="0"/>
              </a:rPr>
              <a:t>получают возможность соотносить теорию с реальной жизнью, в которой будущим выпускникам школ пригодится умение делать выводы, отстаивать свою позицию.</a:t>
            </a:r>
            <a:br>
              <a:rPr lang="ru-RU" sz="2400" b="1" i="1" dirty="0">
                <a:latin typeface="Calibri Light" pitchFamily="34" charset="0"/>
              </a:rPr>
            </a:br>
            <a:endParaRPr lang="ru-RU" sz="2400" b="1" i="1" dirty="0" smtClean="0">
              <a:latin typeface="Calibri Ligh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8557" y="246491"/>
            <a:ext cx="5427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latin typeface="Monotype Corsiva" pitchFamily="66" charset="0"/>
              </a:rPr>
              <a:t>Суть метода </a:t>
            </a:r>
            <a:endParaRPr lang="ru-RU" sz="5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2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3132138" y="765175"/>
            <a:ext cx="2592387" cy="1871663"/>
          </a:xfrm>
          <a:prstGeom prst="downArrowCallout">
            <a:avLst>
              <a:gd name="adj1" fmla="val 34627"/>
              <a:gd name="adj2" fmla="val 3462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WordArt 10"/>
          <p:cNvSpPr>
            <a:spLocks noChangeArrowheads="1" noChangeShapeType="1" noTextEdit="1"/>
          </p:cNvSpPr>
          <p:nvPr/>
        </p:nvSpPr>
        <p:spPr bwMode="auto">
          <a:xfrm>
            <a:off x="3492500" y="1196975"/>
            <a:ext cx="19431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Кейс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3132138" y="2924175"/>
            <a:ext cx="2592387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FFFF"/>
                </a:solidFill>
              </a:rPr>
              <a:t>Непроизвольное, </a:t>
            </a:r>
          </a:p>
          <a:p>
            <a:pPr algn="ctr"/>
            <a:r>
              <a:rPr lang="ru-RU" b="1">
                <a:solidFill>
                  <a:srgbClr val="FFFFFF"/>
                </a:solidFill>
              </a:rPr>
              <a:t>произвольное </a:t>
            </a:r>
          </a:p>
          <a:p>
            <a:pPr algn="ctr"/>
            <a:r>
              <a:rPr lang="ru-RU" b="1">
                <a:solidFill>
                  <a:srgbClr val="FFFFFF"/>
                </a:solidFill>
              </a:rPr>
              <a:t>и послепроизвольное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468312" y="2133600"/>
            <a:ext cx="2232025" cy="17986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FCFCFC"/>
                </a:solidFill>
              </a:rPr>
              <a:t>Репродуктивный, </a:t>
            </a:r>
          </a:p>
          <a:p>
            <a:pPr algn="ctr"/>
            <a:r>
              <a:rPr lang="ru-RU" b="1" dirty="0">
                <a:solidFill>
                  <a:srgbClr val="FCFCFC"/>
                </a:solidFill>
              </a:rPr>
              <a:t>прикладной </a:t>
            </a:r>
          </a:p>
          <a:p>
            <a:pPr algn="ctr"/>
            <a:r>
              <a:rPr lang="ru-RU" b="1" dirty="0">
                <a:solidFill>
                  <a:srgbClr val="FCFCFC"/>
                </a:solidFill>
              </a:rPr>
              <a:t>или творческий </a:t>
            </a:r>
          </a:p>
          <a:p>
            <a:pPr algn="ctr"/>
            <a:r>
              <a:rPr lang="ru-RU" b="1" dirty="0">
                <a:solidFill>
                  <a:srgbClr val="FCFCFC"/>
                </a:solidFill>
              </a:rPr>
              <a:t>уровень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6372225" y="2133600"/>
            <a:ext cx="2303463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539750" y="4365625"/>
            <a:ext cx="2447925" cy="2016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rgbClr val="FFFFFF"/>
                </a:solidFill>
              </a:rPr>
              <a:t>Визуальная, </a:t>
            </a:r>
          </a:p>
          <a:p>
            <a:pPr algn="ctr"/>
            <a:r>
              <a:rPr lang="ru-RU" b="1">
                <a:solidFill>
                  <a:srgbClr val="FFFFFF"/>
                </a:solidFill>
              </a:rPr>
              <a:t>аудиальная </a:t>
            </a:r>
          </a:p>
          <a:p>
            <a:pPr algn="ctr"/>
            <a:r>
              <a:rPr lang="ru-RU" b="1">
                <a:solidFill>
                  <a:srgbClr val="FFFFFF"/>
                </a:solidFill>
              </a:rPr>
              <a:t>или кинестическая</a:t>
            </a:r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5940425" y="4437063"/>
            <a:ext cx="2808288" cy="15843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8" name="WordArt 18"/>
          <p:cNvSpPr>
            <a:spLocks noChangeArrowheads="1" noChangeShapeType="1" noTextEdit="1"/>
          </p:cNvSpPr>
          <p:nvPr/>
        </p:nvSpPr>
        <p:spPr bwMode="auto">
          <a:xfrm>
            <a:off x="611188" y="2276475"/>
            <a:ext cx="194468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обучаемость</a:t>
            </a:r>
          </a:p>
        </p:txBody>
      </p:sp>
      <p:sp>
        <p:nvSpPr>
          <p:cNvPr id="40980" name="WordArt 20"/>
          <p:cNvSpPr>
            <a:spLocks noChangeArrowheads="1" noChangeShapeType="1" noTextEdit="1"/>
          </p:cNvSpPr>
          <p:nvPr/>
        </p:nvSpPr>
        <p:spPr bwMode="auto">
          <a:xfrm>
            <a:off x="3708400" y="3068638"/>
            <a:ext cx="168751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внимание</a:t>
            </a:r>
          </a:p>
        </p:txBody>
      </p:sp>
      <p:sp>
        <p:nvSpPr>
          <p:cNvPr id="40981" name="WordArt 21"/>
          <p:cNvSpPr>
            <a:spLocks noChangeArrowheads="1" noChangeShapeType="1" noTextEdit="1"/>
          </p:cNvSpPr>
          <p:nvPr/>
        </p:nvSpPr>
        <p:spPr bwMode="auto">
          <a:xfrm>
            <a:off x="6516688" y="2565400"/>
            <a:ext cx="1943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память</a:t>
            </a:r>
          </a:p>
        </p:txBody>
      </p:sp>
      <p:sp>
        <p:nvSpPr>
          <p:cNvPr id="40982" name="WordArt 22"/>
          <p:cNvSpPr>
            <a:spLocks noChangeArrowheads="1" noChangeShapeType="1" noTextEdit="1"/>
          </p:cNvSpPr>
          <p:nvPr/>
        </p:nvSpPr>
        <p:spPr bwMode="auto">
          <a:xfrm>
            <a:off x="684213" y="4581525"/>
            <a:ext cx="20161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модальность</a:t>
            </a:r>
          </a:p>
        </p:txBody>
      </p:sp>
      <p:sp>
        <p:nvSpPr>
          <p:cNvPr id="40983" name="WordArt 23"/>
          <p:cNvSpPr>
            <a:spLocks noChangeArrowheads="1" noChangeShapeType="1" noTextEdit="1"/>
          </p:cNvSpPr>
          <p:nvPr/>
        </p:nvSpPr>
        <p:spPr bwMode="auto">
          <a:xfrm>
            <a:off x="6372225" y="4724400"/>
            <a:ext cx="22320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CFCF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функциональная </a:t>
            </a:r>
          </a:p>
          <a:p>
            <a:pPr algn="ctr"/>
            <a:r>
              <a:rPr lang="ru-RU" sz="3600" i="1" kern="10">
                <a:ln w="9525">
                  <a:solidFill>
                    <a:srgbClr val="FCFCF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ассиметрия </a:t>
            </a:r>
          </a:p>
          <a:p>
            <a:pPr algn="ctr"/>
            <a:r>
              <a:rPr lang="ru-RU" sz="3600" i="1" kern="10">
                <a:ln w="9525">
                  <a:solidFill>
                    <a:srgbClr val="FCFCF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головного мозга</a:t>
            </a:r>
          </a:p>
        </p:txBody>
      </p:sp>
      <p:pic>
        <p:nvPicPr>
          <p:cNvPr id="9218" name="Picture 2" descr="http://planetakorma.ru/payment/w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777"/>
            <a:ext cx="1313500" cy="13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greatinsuranceinformation.org/wp-content/uploads/2016/11/importa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9" y="83728"/>
            <a:ext cx="1260476" cy="12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1719</Words>
  <Application>Microsoft Office PowerPoint</Application>
  <PresentationFormat>Экран (4:3)</PresentationFormat>
  <Paragraphs>234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Инновационные технологии в образовании. Метод case-study.</vt:lpstr>
      <vt:lpstr>Метод case-study</vt:lpstr>
      <vt:lpstr> </vt:lpstr>
      <vt:lpstr>История создания</vt:lpstr>
      <vt:lpstr>Для чего нужен кейс?</vt:lpstr>
      <vt:lpstr>Сущность кейсов. </vt:lpstr>
      <vt:lpstr>Виды кейсов</vt:lpstr>
      <vt:lpstr>Суть метода состоит в том, что учащиеся получают пакет (кейс) заданий, не имеющих точного решения.  Соответственно требуется разобраться в запутанной ситуации: либо выявить проблему и обнаружить пути ее решения, либо выработать варианты выхода из положения, когда проблема обозначена.  Кейсы отличаются  от обычных образовательных задач (задачи имеют, как правило, одно решение и один правильный путь, приводящий к этому решению, кейсы имеют несколько решений и множество альтернативных путей, приводящих к нему).  Акцент переносится на овладение готовым знанием. Обучающиеся получают возможность соотносить теорию с реальной жизнью, в которой будущим выпускникам школ пригодится умение делать выводы, отстаивать свою позицию. </vt:lpstr>
      <vt:lpstr>Презентация PowerPoint</vt:lpstr>
      <vt:lpstr>Презентация PowerPoint</vt:lpstr>
      <vt:lpstr> </vt:lpstr>
      <vt:lpstr>Метод инцидентов</vt:lpstr>
      <vt:lpstr>Метод разбора деловой корреспонденции</vt:lpstr>
      <vt:lpstr>Игровое проектирование</vt:lpstr>
      <vt:lpstr>Ситуационно-ролевая игра</vt:lpstr>
      <vt:lpstr>Презентация PowerPoint</vt:lpstr>
      <vt:lpstr>Презентация PowerPoint</vt:lpstr>
      <vt:lpstr>НЕДОСТАТКИ КЕЙС-МЕТОДА</vt:lpstr>
      <vt:lpstr>Что не является кейсом?</vt:lpstr>
      <vt:lpstr>Универсальная учебная технология или подмена понятий?</vt:lpstr>
      <vt:lpstr>Презентация PowerPoint</vt:lpstr>
      <vt:lpstr>Эффективность метода</vt:lpstr>
      <vt:lpstr>Из опыта работы</vt:lpstr>
      <vt:lpstr>Примеры  использования кейс-технологии на уроках литературы:  Ситуация:  </vt:lpstr>
      <vt:lpstr>Презентация PowerPoint</vt:lpstr>
      <vt:lpstr>Презентация PowerPoint</vt:lpstr>
      <vt:lpstr>Презентация PowerPoint</vt:lpstr>
      <vt:lpstr>Проблемные вопросы и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костя</dc:creator>
  <cp:lastModifiedBy>Елена Юрганова</cp:lastModifiedBy>
  <cp:revision>41</cp:revision>
  <dcterms:created xsi:type="dcterms:W3CDTF">2014-11-21T11:00:06Z</dcterms:created>
  <dcterms:modified xsi:type="dcterms:W3CDTF">2018-01-15T11:43:24Z</dcterms:modified>
</cp:coreProperties>
</file>