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11732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Виды угроз для цифровой информации</a:t>
            </a: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Анастасия Дейна и Елизавета Куракина 10 “А”-</a:t>
            </a:r>
            <a:r>
              <a:rPr lang="ru" dirty="0" smtClean="0"/>
              <a:t>РФ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Учитель: Баян М.В, МБНОУ ГКЛ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Цели кибертерроризма 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AutoNum type="arabicPeriod"/>
            </a:pPr>
            <a:r>
              <a:rPr lang="ru" sz="1600">
                <a:solidFill>
                  <a:srgbClr val="2A2A2A"/>
                </a:solidFill>
                <a:highlight>
                  <a:srgbClr val="FFFFFF"/>
                </a:highlight>
              </a:rPr>
              <a:t>Взлом компьютерных систем и получение доступа к личной и банковской информации, военным и государственным конфиденциальным данным </a:t>
            </a:r>
            <a:endParaRPr sz="16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AutoNum type="arabicPeriod"/>
            </a:pPr>
            <a:r>
              <a:rPr lang="ru" sz="1600">
                <a:solidFill>
                  <a:srgbClr val="2A2A2A"/>
                </a:solidFill>
                <a:highlight>
                  <a:srgbClr val="FFFFFF"/>
                </a:highlight>
              </a:rPr>
              <a:t>Вывод из строя оборудования и программного обеспечения, создание помех, нарушение сетей электропитания </a:t>
            </a:r>
            <a:endParaRPr sz="16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AutoNum type="arabicPeriod"/>
            </a:pPr>
            <a:r>
              <a:rPr lang="ru" sz="1600">
                <a:solidFill>
                  <a:srgbClr val="2A2A2A"/>
                </a:solidFill>
                <a:highlight>
                  <a:srgbClr val="FFFFFF"/>
                </a:highlight>
              </a:rPr>
              <a:t>Кража данных с помощью взлома компьютерных систем, вирусных атак, программных закладок </a:t>
            </a:r>
            <a:endParaRPr sz="16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AutoNum type="arabicPeriod"/>
            </a:pPr>
            <a:r>
              <a:rPr lang="ru" sz="1600">
                <a:solidFill>
                  <a:srgbClr val="2A2A2A"/>
                </a:solidFill>
                <a:highlight>
                  <a:srgbClr val="FFFFFF"/>
                </a:highlight>
              </a:rPr>
              <a:t>Утечка секретной информации в открытый доступ </a:t>
            </a:r>
            <a:endParaRPr sz="16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AutoNum type="arabicPeriod"/>
            </a:pPr>
            <a:r>
              <a:rPr lang="ru" sz="1600">
                <a:solidFill>
                  <a:srgbClr val="2A2A2A"/>
                </a:solidFill>
                <a:highlight>
                  <a:srgbClr val="FFFFFF"/>
                </a:highlight>
              </a:rPr>
              <a:t>Распространение дезинформации с помощью захваченных каналов СМИ </a:t>
            </a:r>
            <a:endParaRPr sz="16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AutoNum type="arabicPeriod"/>
            </a:pPr>
            <a:r>
              <a:rPr lang="ru" sz="1600">
                <a:solidFill>
                  <a:srgbClr val="2A2A2A"/>
                </a:solidFill>
                <a:highlight>
                  <a:srgbClr val="FFFFFF"/>
                </a:highlight>
              </a:rPr>
              <a:t>Нарушение работы каналов связи </a:t>
            </a:r>
            <a:endParaRPr sz="16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457200" lvl="0" indent="-33020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AutoNum type="arabicPeriod"/>
            </a:pPr>
            <a:r>
              <a:rPr lang="ru" sz="1600">
                <a:solidFill>
                  <a:srgbClr val="2A2A2A"/>
                </a:solidFill>
                <a:highlight>
                  <a:srgbClr val="FFFFFF"/>
                </a:highlight>
              </a:rPr>
              <a:t>Прочее</a:t>
            </a:r>
            <a:endParaRPr sz="16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Методы кибертерроризма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500"/>
              <a:buAutoNum type="arabicPeriod"/>
            </a:pPr>
            <a:r>
              <a:rPr lang="ru" sz="1500">
                <a:solidFill>
                  <a:srgbClr val="2A2A2A"/>
                </a:solidFill>
                <a:highlight>
                  <a:srgbClr val="FFFFFF"/>
                </a:highlight>
              </a:rPr>
              <a:t>Незаконное получение доступа к государственным и военным архивам с секретной информацией, реквизитам банковских счетов и платежных систем, личным данным;</a:t>
            </a:r>
            <a:endParaRPr sz="15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457200" lvl="0" indent="-32385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500"/>
              <a:buAutoNum type="arabicPeriod"/>
            </a:pPr>
            <a:r>
              <a:rPr lang="ru" sz="1500">
                <a:solidFill>
                  <a:srgbClr val="2A2A2A"/>
                </a:solidFill>
                <a:highlight>
                  <a:srgbClr val="FFFFFF"/>
                </a:highlight>
              </a:rPr>
              <a:t>Осуществление контроля над объектами инфраструктуры для оказания влияния на их работоспособность вплоть до вывода из строя отдельных компонентов и полного останова систем жизнеобеспечения; </a:t>
            </a:r>
            <a:endParaRPr sz="15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457200" lvl="0" indent="-32385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500"/>
              <a:buAutoNum type="arabicPeriod"/>
            </a:pPr>
            <a:r>
              <a:rPr lang="ru" sz="1500">
                <a:solidFill>
                  <a:srgbClr val="2A2A2A"/>
                </a:solidFill>
                <a:highlight>
                  <a:srgbClr val="FFFFFF"/>
                </a:highlight>
              </a:rPr>
              <a:t>Похищение или уничтожение информации, программных средств или технических ресурсов путем внедрения вредоносного ПО различных типов; </a:t>
            </a:r>
            <a:endParaRPr sz="15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457200" lvl="0" indent="-323850"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500"/>
              <a:buAutoNum type="arabicPeriod"/>
            </a:pPr>
            <a:r>
              <a:rPr lang="ru" sz="1500">
                <a:solidFill>
                  <a:srgbClr val="2A2A2A"/>
                </a:solidFill>
                <a:highlight>
                  <a:srgbClr val="FFFFFF"/>
                </a:highlight>
              </a:rPr>
              <a:t>Ложные угрозы совершения атак, которые могут повлечь дестабилизацию экономической или социально-политической обстановки.</a:t>
            </a:r>
            <a:endParaRPr sz="1500"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3925" y="152400"/>
            <a:ext cx="6363866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5891400" y="4618650"/>
            <a:ext cx="73374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350" y="76200"/>
            <a:ext cx="6097327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500" y="0"/>
            <a:ext cx="78619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Цифровая информация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Цифровая информация </a:t>
            </a:r>
            <a:r>
              <a:rPr lang="ru">
                <a:solidFill>
                  <a:srgbClr val="000000"/>
                </a:solidFill>
              </a:rPr>
              <a:t>- информация,  передача, хранение и обработка которыми являются средствами ИКТ (информационные и коммуникационные технологии)</a:t>
            </a: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Защита цифровой информации</a:t>
            </a:r>
            <a:r>
              <a:rPr lang="ru">
                <a:solidFill>
                  <a:srgbClr val="000000"/>
                </a:solidFill>
              </a:rPr>
              <a:t> - деятельность по предотвращению утечки защищаемой информации, несанкционированных и непреднамеренных воздействий на защищаемую систему 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виды угроз цифровой информации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ru" sz="2400">
                <a:solidFill>
                  <a:srgbClr val="000000"/>
                </a:solidFill>
              </a:rPr>
              <a:t>Кража / утечка информации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ru" sz="2400">
                <a:solidFill>
                  <a:srgbClr val="000000"/>
                </a:solidFill>
              </a:rPr>
              <a:t>Уничтожение информации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ru" sz="2400">
                <a:solidFill>
                  <a:srgbClr val="000000"/>
                </a:solidFill>
              </a:rPr>
              <a:t>Кибертерроризм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Кража данных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Кража данных</a:t>
            </a:r>
            <a:r>
              <a:rPr lang="ru">
                <a:solidFill>
                  <a:srgbClr val="000000"/>
                </a:solidFill>
              </a:rPr>
              <a:t> - получение доступа к ресурсам путем взлома сетевых ресурсов.</a:t>
            </a: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000000"/>
                </a:solidFill>
              </a:rPr>
              <a:t>Виды кражи данных:</a:t>
            </a:r>
            <a:endParaRPr u="sng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Кража физического носителя. 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Кража при доступе к носителю. 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Удаленная кража по сети.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Кража данных с внешних серверов.</a:t>
            </a: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Утечка информации</a:t>
            </a: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Утечка информации</a:t>
            </a:r>
            <a:r>
              <a:rPr lang="ru">
                <a:solidFill>
                  <a:srgbClr val="000000"/>
                </a:solidFill>
              </a:rPr>
              <a:t> - неправомерное получение конфиденциальной информации, которое может быть умышленным или случайным.</a:t>
            </a: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000000"/>
                </a:solidFill>
              </a:rPr>
              <a:t>Виды утечки информации:</a:t>
            </a:r>
            <a:endParaRPr u="sng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Умышленные утечки ( Вредоносные программы, кража носителя, взлом ПО и др)</a:t>
            </a:r>
            <a:endParaRPr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>
                <a:solidFill>
                  <a:srgbClr val="000000"/>
                </a:solidFill>
              </a:rPr>
              <a:t>Случайные утечки ( чаще всего происходят из-за потери носителя данных или ошибочных действий)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88" y="76200"/>
            <a:ext cx="8253819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Уничтожение (разрушение) информации</a:t>
            </a:r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Уничтожение (разрушение) информации - </a:t>
            </a: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последовательность операций, предназначенных для осуществления программными или аппаратными средствами необратимого удаления данных, в том числе остаточной </a:t>
            </a:r>
            <a:r>
              <a:rPr lang="ru" b="1">
                <a:solidFill>
                  <a:srgbClr val="000000"/>
                </a:solidFill>
                <a:highlight>
                  <a:srgbClr val="FFFFFF"/>
                </a:highlight>
              </a:rPr>
              <a:t>информации</a:t>
            </a: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Может быть двух видов: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1)несанкционированное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000000"/>
                </a:solidFill>
                <a:highlight>
                  <a:srgbClr val="FFFFFF"/>
                </a:highlight>
              </a:rPr>
              <a:t>2)непреднамеренное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Несанкционированное и непреднамеренное воздействие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Несанкционированное воздействие </a:t>
            </a:r>
            <a:r>
              <a:rPr lang="ru">
                <a:solidFill>
                  <a:srgbClr val="000000"/>
                </a:solidFill>
              </a:rPr>
              <a:t>– это преднамеренная порча или уничтожение информации, а также информационного оборудования со стороны лиц, не имеющих на это права (санкции).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</a:rPr>
              <a:t>Непреднамеренное воздействие</a:t>
            </a:r>
            <a:r>
              <a:rPr lang="ru">
                <a:solidFill>
                  <a:srgbClr val="000000"/>
                </a:solidFill>
              </a:rPr>
              <a:t> - происходит вследствие ошибок пользователя, а также из-за сбоев в работе оборудования или программного обеспечения.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Кибертерроризм 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000000"/>
                </a:solidFill>
                <a:highlight>
                  <a:srgbClr val="FFFFFF"/>
                </a:highlight>
              </a:rPr>
              <a:t>Кибертерроризм</a:t>
            </a:r>
            <a:r>
              <a:rPr lang="ru">
                <a:solidFill>
                  <a:srgbClr val="2A2A2A"/>
                </a:solidFill>
                <a:highlight>
                  <a:srgbClr val="FFFFFF"/>
                </a:highlight>
              </a:rPr>
              <a:t> – комплекс незаконных действий, создающих угрозу государственной безопасности, личности и обществу. Может привести к порче материальных объектов, искажению информации или другим проблемам. Основной целью кибертерроризма является получение преимущества в решении социальных, экономических и политических задачах.</a:t>
            </a:r>
            <a:endParaRPr>
              <a:solidFill>
                <a:srgbClr val="2A2A2A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050">
              <a:solidFill>
                <a:srgbClr val="2A2A2A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Экран (16:9)</PresentationFormat>
  <Paragraphs>47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Roboto</vt:lpstr>
      <vt:lpstr>Verdana</vt:lpstr>
      <vt:lpstr>Material</vt:lpstr>
      <vt:lpstr>Виды угроз для цифровой информации</vt:lpstr>
      <vt:lpstr>Цифровая информация</vt:lpstr>
      <vt:lpstr>Основные виды угроз цифровой информации</vt:lpstr>
      <vt:lpstr>Кража данных</vt:lpstr>
      <vt:lpstr>Утечка информации</vt:lpstr>
      <vt:lpstr>Презентация PowerPoint</vt:lpstr>
      <vt:lpstr>Уничтожение (разрушение) информации</vt:lpstr>
      <vt:lpstr>Несанкционированное и непреднамеренное воздействие</vt:lpstr>
      <vt:lpstr>Кибертерроризм </vt:lpstr>
      <vt:lpstr>Цели кибертерроризма </vt:lpstr>
      <vt:lpstr>Методы кибертерроризма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угроз для цифровой информации</dc:title>
  <cp:lastModifiedBy>Андрей</cp:lastModifiedBy>
  <cp:revision>2</cp:revision>
  <dcterms:modified xsi:type="dcterms:W3CDTF">2018-01-17T15:45:58Z</dcterms:modified>
</cp:coreProperties>
</file>