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2" r:id="rId14"/>
    <p:sldId id="286" r:id="rId15"/>
    <p:sldId id="287" r:id="rId16"/>
    <p:sldId id="269" r:id="rId17"/>
    <p:sldId id="270" r:id="rId18"/>
    <p:sldId id="271" r:id="rId19"/>
    <p:sldId id="273" r:id="rId20"/>
    <p:sldId id="274" r:id="rId21"/>
    <p:sldId id="26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4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Персональный компьютер.</a:t>
            </a:r>
            <a:br>
              <a:rPr lang="ru-RU" dirty="0" smtClean="0"/>
            </a:br>
            <a:r>
              <a:rPr lang="ru-RU" dirty="0" smtClean="0"/>
              <a:t>Устройство </a:t>
            </a:r>
            <a:r>
              <a:rPr lang="ru-RU" smtClean="0"/>
              <a:t>ввода – клавиатура.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Персональный компьютер (ПК)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Основные </a:t>
            </a:r>
            <a:r>
              <a:rPr lang="ru-RU" dirty="0"/>
              <a:t>устройства ввода/вывода:  монитор, клавиатура, манипулятор мышь.</a:t>
            </a:r>
          </a:p>
          <a:p>
            <a:endParaRPr lang="ru-RU" dirty="0"/>
          </a:p>
        </p:txBody>
      </p:sp>
      <p:pic>
        <p:nvPicPr>
          <p:cNvPr id="4" name="Рисунок 3" descr="Рис. 7. Монитор П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512" y="2611426"/>
            <a:ext cx="3096344" cy="249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ис. 8. Клавиатура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149080"/>
            <a:ext cx="367240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Рис. 9. Компьютерная мышь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2060848"/>
            <a:ext cx="230425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177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Персональный компьютер (ПК)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72237" y="1628800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Дополнительные </a:t>
            </a:r>
            <a:r>
              <a:rPr lang="ru-RU" dirty="0"/>
              <a:t>устройства </a:t>
            </a:r>
            <a:r>
              <a:rPr lang="ru-RU" dirty="0" smtClean="0"/>
              <a:t>ввода/вывода:</a:t>
            </a:r>
          </a:p>
          <a:p>
            <a:r>
              <a:rPr lang="ru-RU" dirty="0" smtClean="0"/>
              <a:t>принтер;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а</a:t>
            </a:r>
            <a:r>
              <a:rPr lang="ru-RU" dirty="0" smtClean="0"/>
              <a:t>кустические колонки;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>д</a:t>
            </a:r>
            <a:r>
              <a:rPr lang="ru-RU" dirty="0" smtClean="0"/>
              <a:t>жойстик; </a:t>
            </a:r>
            <a:endParaRPr lang="ru-RU" dirty="0"/>
          </a:p>
        </p:txBody>
      </p:sp>
      <p:pic>
        <p:nvPicPr>
          <p:cNvPr id="4" name="Рисунок 3" descr="Рис. 10. Принте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6023" y="2033134"/>
            <a:ext cx="2132241" cy="211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ис. 11. Акустические колонк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8433" y="3260711"/>
            <a:ext cx="1516015" cy="13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Рис. 12. Джойстик (Источник)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7" y="4653136"/>
            <a:ext cx="2522447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518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Персональный компьютер (ПК)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Дополнительные устройства ввода/вывода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д</a:t>
            </a:r>
            <a:r>
              <a:rPr lang="ru-RU" dirty="0" smtClean="0"/>
              <a:t>исководы </a:t>
            </a:r>
            <a:r>
              <a:rPr lang="ru-RU" dirty="0"/>
              <a:t>CD-ROM, </a:t>
            </a:r>
            <a:r>
              <a:rPr lang="ru-RU" dirty="0" smtClean="0"/>
              <a:t>DVD-ROM;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с</a:t>
            </a:r>
            <a:r>
              <a:rPr lang="ru-RU" dirty="0" smtClean="0"/>
              <a:t>канер;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с</a:t>
            </a:r>
            <a:r>
              <a:rPr lang="ru-RU" dirty="0" smtClean="0"/>
              <a:t>уществуют </a:t>
            </a:r>
            <a:r>
              <a:rPr lang="ru-RU" dirty="0"/>
              <a:t>и другие </a:t>
            </a:r>
            <a:r>
              <a:rPr lang="ru-RU" dirty="0" smtClean="0"/>
              <a:t>устройства.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Рис. 13. Дисковод CD-ROM, DVD-RO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039954"/>
            <a:ext cx="2592288" cy="1764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ис. 14. Сканер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884612"/>
            <a:ext cx="2880320" cy="18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007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компьютеров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Типы компьютеров:</a:t>
            </a:r>
          </a:p>
          <a:p>
            <a:r>
              <a:rPr lang="ru-RU" dirty="0" smtClean="0"/>
              <a:t>стационарный компьютер;</a:t>
            </a:r>
          </a:p>
          <a:p>
            <a:r>
              <a:rPr lang="ru-RU" dirty="0"/>
              <a:t>м</a:t>
            </a:r>
            <a:r>
              <a:rPr lang="ru-RU" dirty="0" smtClean="0"/>
              <a:t>оноблок;</a:t>
            </a:r>
          </a:p>
          <a:p>
            <a:r>
              <a:rPr lang="ru-RU" dirty="0" smtClean="0"/>
              <a:t>ноутбук;</a:t>
            </a:r>
          </a:p>
          <a:p>
            <a:r>
              <a:rPr lang="ru-RU" dirty="0"/>
              <a:t>н</a:t>
            </a:r>
            <a:r>
              <a:rPr lang="ru-RU" dirty="0" smtClean="0"/>
              <a:t>етбук;</a:t>
            </a:r>
          </a:p>
          <a:p>
            <a:r>
              <a:rPr lang="ru-RU" dirty="0" err="1" smtClean="0"/>
              <a:t>ультрабук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планшет;</a:t>
            </a:r>
          </a:p>
          <a:p>
            <a:r>
              <a:rPr lang="ru-RU" dirty="0" smtClean="0"/>
              <a:t>КПК;</a:t>
            </a:r>
          </a:p>
          <a:p>
            <a:r>
              <a:rPr lang="ru-RU" dirty="0" smtClean="0"/>
              <a:t>смартфон.</a:t>
            </a:r>
          </a:p>
          <a:p>
            <a:endParaRPr lang="ru-RU" dirty="0"/>
          </a:p>
        </p:txBody>
      </p:sp>
      <p:pic>
        <p:nvPicPr>
          <p:cNvPr id="4" name="Рисунок 3" descr="Рис. 16. Стационарный компьютер и ноутбу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96752"/>
            <a:ext cx="302433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ис. 19. Ультрабук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492896"/>
            <a:ext cx="216024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Рис. 22.Планшет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1365" y="3079001"/>
            <a:ext cx="3025051" cy="215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Рис. 20. Смартфоны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10190" y="4338611"/>
            <a:ext cx="17811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6519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Гимнастика для кистей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вытянуть руки вперед и делать круговые движения кистями влево и вправо, потом согнуть и разогнуть кисти вверх-вниз;</a:t>
            </a:r>
          </a:p>
          <a:p>
            <a:r>
              <a:rPr lang="ru-RU" dirty="0" smtClean="0"/>
              <a:t>- поднять руки вверх, с силой сжать кисти в кулак, разжать и потрясти;</a:t>
            </a:r>
          </a:p>
          <a:p>
            <a:r>
              <a:rPr lang="ru-RU" dirty="0" smtClean="0"/>
              <a:t>- сжать пальцы в кулаки и вращать сначала на право, затем на влево;</a:t>
            </a:r>
          </a:p>
          <a:p>
            <a:r>
              <a:rPr lang="ru-RU" dirty="0" smtClean="0"/>
              <a:t>- расслабить кисти и трясти ими, одновременно поднимая руки в стороны и вверх;</a:t>
            </a:r>
          </a:p>
          <a:p>
            <a:r>
              <a:rPr lang="ru-RU" dirty="0" smtClean="0"/>
              <a:t>- при прямых пальцах большой палец отвести в сторону, покрутить его влево, затем вправо;</a:t>
            </a:r>
          </a:p>
          <a:p>
            <a:r>
              <a:rPr lang="ru-RU" dirty="0" smtClean="0"/>
              <a:t>- взять мягкий мячик и сжимать его пальцами, ладонями и между рук;</a:t>
            </a:r>
          </a:p>
          <a:p>
            <a:r>
              <a:rPr lang="ru-RU" dirty="0" smtClean="0"/>
              <a:t>- сложить ладони перед грудью, прижав их друг к другу, и нажимать на пальцы, наклоняя кисти вправо и влево;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Гимнастика для кистей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- соединить кисти и отводить их основания в сторону, не разжимая пальцев;</a:t>
            </a:r>
          </a:p>
          <a:p>
            <a:r>
              <a:rPr lang="ru-RU" dirty="0" smtClean="0"/>
              <a:t>- переплести пальцы и делать сжимающие движения;</a:t>
            </a:r>
          </a:p>
          <a:p>
            <a:r>
              <a:rPr lang="ru-RU" dirty="0" smtClean="0"/>
              <a:t>- выпрямить пальцы, сгибать и разгибать пальцы в двух первых фалангах;</a:t>
            </a:r>
          </a:p>
          <a:p>
            <a:r>
              <a:rPr lang="ru-RU" dirty="0" smtClean="0"/>
              <a:t>- сжать пальцы в кулак, потом разгибать отдельно каждый палец, другие пальцы должны при этом оставаться неподвижными;</a:t>
            </a:r>
          </a:p>
          <a:p>
            <a:r>
              <a:rPr lang="ru-RU" dirty="0" smtClean="0"/>
              <a:t>- развести пальцы и, начиная с мизинца, по одному сгибать их в кулак; повторить упражнение, начиная с большого пальца;</a:t>
            </a:r>
          </a:p>
          <a:p>
            <a:r>
              <a:rPr lang="ru-RU" dirty="0" smtClean="0"/>
              <a:t>- положить кисти рук на стол, поднимать пальцы по одному, остальные пальцы при этом должны оставаться неподвижными;</a:t>
            </a:r>
          </a:p>
          <a:p>
            <a:r>
              <a:rPr lang="ru-RU" dirty="0" smtClean="0"/>
              <a:t>- массировать каждый палец — от подушечки пальца к основанию, поворачивая кожу из стороны в сторону (как бы вкручивая и выкручивая палец).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Данные и программа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 памяти компьютера хранятся данные и программы.</a:t>
            </a:r>
          </a:p>
          <a:p>
            <a:r>
              <a:rPr lang="ru-RU" dirty="0"/>
              <a:t>Данные — это обрабатываемая информация, представленная в памяти компьютера в специальной форме.</a:t>
            </a:r>
          </a:p>
          <a:p>
            <a:r>
              <a:rPr lang="ru-RU" dirty="0"/>
              <a:t>Программа — это описание последовательности действий, кото­рые должен выполнить компьютер для решения поставленной зада­чи обработки </a:t>
            </a:r>
            <a:r>
              <a:rPr lang="ru-RU" dirty="0" smtClean="0"/>
              <a:t>данных.</a:t>
            </a:r>
          </a:p>
          <a:p>
            <a:r>
              <a:rPr lang="ru-RU" dirty="0"/>
              <a:t>Компьютер работает по программам, созданным человеком.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16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Программное обеспечение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Вся </a:t>
            </a:r>
            <a:r>
              <a:rPr lang="ru-RU" dirty="0"/>
              <a:t>совокупность программ, хранящихся на всех устрой­ствах долговременной памяти компьютера, составляет его </a:t>
            </a:r>
            <a:r>
              <a:rPr lang="ru-RU" i="1" dirty="0"/>
              <a:t>программное обеспечение (ПО</a:t>
            </a:r>
            <a:r>
              <a:rPr lang="ru-RU" i="1" dirty="0" smtClean="0"/>
              <a:t>).</a:t>
            </a:r>
          </a:p>
          <a:p>
            <a:r>
              <a:rPr lang="ru-RU" dirty="0" smtClean="0"/>
              <a:t>Создается </a:t>
            </a:r>
            <a:r>
              <a:rPr lang="ru-RU" dirty="0"/>
              <a:t>программное обеспечение программистами.</a:t>
            </a:r>
          </a:p>
          <a:p>
            <a:endParaRPr lang="ru-RU" dirty="0"/>
          </a:p>
        </p:txBody>
      </p:sp>
      <p:pic>
        <p:nvPicPr>
          <p:cNvPr id="4" name="Рисунок 3" descr="Рис. 5. ПО П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607308"/>
            <a:ext cx="3744416" cy="2557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89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программного обеспечения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Программное обеспечение компьютера делится на:</a:t>
            </a:r>
          </a:p>
          <a:p>
            <a:pPr lvl="0"/>
            <a:r>
              <a:rPr lang="ru-RU" i="1" dirty="0"/>
              <a:t>системное ПО </a:t>
            </a:r>
            <a:r>
              <a:rPr lang="ru-RU" dirty="0" smtClean="0"/>
              <a:t>(операционная </a:t>
            </a:r>
            <a:r>
              <a:rPr lang="ru-RU" dirty="0"/>
              <a:t>система — это набор программ, управля­ющих оперативной памятью, процессором, внешними устройствами и файлами, а также ведущих диалог с пользователем);</a:t>
            </a:r>
          </a:p>
          <a:p>
            <a:pPr lvl="0"/>
            <a:r>
              <a:rPr lang="ru-RU" i="1" dirty="0"/>
              <a:t>прикладное ПО </a:t>
            </a:r>
            <a:r>
              <a:rPr lang="ru-RU" dirty="0"/>
              <a:t>- программы, с помощью которых пользователь может решать свои информационные задачи, не прибегая к программированию;</a:t>
            </a:r>
          </a:p>
          <a:p>
            <a:pPr lvl="0"/>
            <a:r>
              <a:rPr lang="ru-RU" i="1" dirty="0"/>
              <a:t>системы программирования </a:t>
            </a:r>
            <a:r>
              <a:rPr lang="ru-RU" dirty="0"/>
              <a:t>- это комплекс инструмен­тальных средств, предназначенных для работы с про­граммами на одном из языков программирования.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47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клавиатура</a:t>
            </a:r>
            <a:r>
              <a:rPr lang="ru-RU" dirty="0" smtClean="0"/>
              <a:t> – это клавишное устройство, предназначенное для управления работой компьютера и ввода в него информации. Информация вводится в виде алфавитно-цифровых символьных данных.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98" b="16565"/>
          <a:stretch/>
        </p:blipFill>
        <p:spPr bwMode="auto">
          <a:xfrm>
            <a:off x="4067944" y="3548928"/>
            <a:ext cx="4142400" cy="2760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85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компьютер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Компьютер был изобретен в середине XX века для усиления возможностей умственной работы человека, т. е. работы с информацией.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http://images.samogo.net/images/80609163_first_computer_in_the_world_2.jpg"/>
          <p:cNvPicPr>
            <a:picLocks noChangeAspect="1" noChangeArrowheads="1"/>
          </p:cNvPicPr>
          <p:nvPr/>
        </p:nvPicPr>
        <p:blipFill>
          <a:blip r:embed="rId2" cstate="print"/>
          <a:srcRect t="21489"/>
          <a:stretch>
            <a:fillRect/>
          </a:stretch>
        </p:blipFill>
        <p:spPr bwMode="auto">
          <a:xfrm>
            <a:off x="899592" y="2924944"/>
            <a:ext cx="6264696" cy="37576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/>
              <a:t>Группы клавиш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Управляющие клавиши (позволяют управлять вводом информации в компьютер);</a:t>
            </a:r>
          </a:p>
          <a:p>
            <a:pPr lvl="0"/>
            <a:r>
              <a:rPr lang="ru-RU" dirty="0" smtClean="0"/>
              <a:t>Функциональные клавиши (выполняют функции, заданные при создании ПО);</a:t>
            </a:r>
          </a:p>
          <a:p>
            <a:pPr lvl="0"/>
            <a:r>
              <a:rPr lang="ru-RU" dirty="0" smtClean="0"/>
              <a:t>Клавиши ввода или алфавитно-цифровые (позволяют вводить информацию);</a:t>
            </a:r>
          </a:p>
          <a:p>
            <a:pPr lvl="0"/>
            <a:r>
              <a:rPr lang="ru-RU" dirty="0" smtClean="0"/>
              <a:t>Клавиши перехода;</a:t>
            </a:r>
          </a:p>
          <a:p>
            <a:pPr lvl="0"/>
            <a:r>
              <a:rPr lang="ru-RU" dirty="0" smtClean="0"/>
              <a:t>Цифровая клавиатура (дополнительная клавиатура);</a:t>
            </a:r>
          </a:p>
          <a:p>
            <a:pPr lvl="0"/>
            <a:r>
              <a:rPr lang="ru-RU" dirty="0" smtClean="0"/>
              <a:t>Индикаторы (позволяют фиксировать режимы работы клавиатуры).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11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pic>
        <p:nvPicPr>
          <p:cNvPr id="4" name="Содержимое 3" descr="http://www.podelise.ru/tw_files2/urls_409/8/d-7858/7858_html_bc240e6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7776864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938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Основные клавиши стандартной клавиатуры: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Esc</a:t>
            </a:r>
            <a:r>
              <a:rPr lang="ru-RU" dirty="0" smtClean="0"/>
              <a:t>] – позволяет отменять различные действия в программном режиме; </a:t>
            </a:r>
          </a:p>
          <a:p>
            <a:pPr lvl="0"/>
            <a:r>
              <a:rPr lang="ru-RU" dirty="0" smtClean="0"/>
              <a:t>[F1]–[F12] – функциональные клавиши, назначение которых может быть разным;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Print</a:t>
            </a:r>
            <a:r>
              <a:rPr lang="ru-RU" dirty="0" smtClean="0"/>
              <a:t> </a:t>
            </a:r>
            <a:r>
              <a:rPr lang="ru-RU" dirty="0" err="1" smtClean="0"/>
              <a:t>Screen</a:t>
            </a:r>
            <a:r>
              <a:rPr lang="ru-RU" dirty="0" smtClean="0"/>
              <a:t>] – позволяет делать снимок с экрана;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Tab</a:t>
            </a:r>
            <a:r>
              <a:rPr lang="ru-RU" dirty="0" smtClean="0"/>
              <a:t>] – позволяет передвигать курсор; Клавиши, которые позволяют вводить цифровую информацию;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BackSpace</a:t>
            </a:r>
            <a:r>
              <a:rPr lang="ru-RU" dirty="0" smtClean="0"/>
              <a:t>] – позволяет перемещать курсор и в текстовом режиме удаляет символы;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Enter</a:t>
            </a:r>
            <a:r>
              <a:rPr lang="ru-RU" dirty="0" smtClean="0"/>
              <a:t>] – позволяет вводить набранную информацию;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Основные клавиши стандартной клавиатуры: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Insert</a:t>
            </a:r>
            <a:r>
              <a:rPr lang="ru-RU" dirty="0" smtClean="0"/>
              <a:t>] – позволяет менять режим ввода текста;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Num</a:t>
            </a:r>
            <a:r>
              <a:rPr lang="ru-RU" dirty="0" smtClean="0"/>
              <a:t> </a:t>
            </a:r>
            <a:r>
              <a:rPr lang="ru-RU" dirty="0" err="1" smtClean="0"/>
              <a:t>Lock</a:t>
            </a:r>
            <a:r>
              <a:rPr lang="ru-RU" dirty="0" smtClean="0"/>
              <a:t>] – позволяет переключать ражим работы;</a:t>
            </a:r>
          </a:p>
          <a:p>
            <a:pPr lvl="0"/>
            <a:r>
              <a:rPr lang="ru-RU" dirty="0" err="1" smtClean="0"/>
              <a:t>Num</a:t>
            </a:r>
            <a:r>
              <a:rPr lang="ru-RU" dirty="0" smtClean="0"/>
              <a:t> </a:t>
            </a:r>
            <a:r>
              <a:rPr lang="ru-RU" dirty="0" err="1" smtClean="0"/>
              <a:t>Pad</a:t>
            </a:r>
            <a:r>
              <a:rPr lang="ru-RU" dirty="0" smtClean="0"/>
              <a:t> (дополнительная клавиатура, совмещающая в себе управление курсором, работу с текстом и числовую клавиатуру);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Caps</a:t>
            </a:r>
            <a:r>
              <a:rPr lang="ru-RU" dirty="0" smtClean="0"/>
              <a:t> </a:t>
            </a:r>
            <a:r>
              <a:rPr lang="ru-RU" dirty="0" err="1" smtClean="0"/>
              <a:t>Lock</a:t>
            </a:r>
            <a:r>
              <a:rPr lang="ru-RU" dirty="0" smtClean="0"/>
              <a:t>] – позволяет переключать режимы ввода строчных и прописных букв;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Shift</a:t>
            </a:r>
            <a:r>
              <a:rPr lang="ru-RU" dirty="0" smtClean="0"/>
              <a:t>] – позволяет при удержании ввод заглавных букв; </a:t>
            </a:r>
          </a:p>
          <a:p>
            <a:pPr lvl="0"/>
            <a:r>
              <a:rPr lang="ru-RU" dirty="0" smtClean="0"/>
              <a:t>[</a:t>
            </a:r>
            <a:r>
              <a:rPr lang="ru-RU" dirty="0" err="1" smtClean="0"/>
              <a:t>Delete</a:t>
            </a:r>
            <a:r>
              <a:rPr lang="ru-RU" dirty="0" smtClean="0"/>
              <a:t>] – позволяет удалять символы в текстовом редакторе и удалять файлы в Проводнике.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Комбинации клавиш в </a:t>
            </a:r>
            <a:r>
              <a:rPr lang="en-US" dirty="0" smtClean="0"/>
              <a:t>Windows</a:t>
            </a:r>
            <a:endParaRPr lang="ru-RU" dirty="0" smtClean="0"/>
          </a:p>
          <a:p>
            <a:r>
              <a:rPr lang="ru-RU" dirty="0" err="1" smtClean="0"/>
              <a:t>Alt-Tab</a:t>
            </a:r>
            <a:r>
              <a:rPr lang="ru-RU" dirty="0" smtClean="0"/>
              <a:t> - переключение между окнами</a:t>
            </a:r>
          </a:p>
          <a:p>
            <a:r>
              <a:rPr lang="ru-RU" dirty="0" err="1" smtClean="0"/>
              <a:t>Windows-D</a:t>
            </a:r>
            <a:r>
              <a:rPr lang="ru-RU" dirty="0" smtClean="0"/>
              <a:t> - перейти на рабочий стол</a:t>
            </a:r>
          </a:p>
          <a:p>
            <a:r>
              <a:rPr lang="ru-RU" dirty="0" smtClean="0"/>
              <a:t>Shift-F10 – вызов контекстного меню</a:t>
            </a:r>
          </a:p>
          <a:p>
            <a:r>
              <a:rPr lang="ru-RU" dirty="0" err="1" smtClean="0"/>
              <a:t>Window</a:t>
            </a:r>
            <a:r>
              <a:rPr lang="en-US" dirty="0" smtClean="0"/>
              <a:t>s</a:t>
            </a:r>
            <a:r>
              <a:rPr lang="ru-RU" dirty="0" smtClean="0"/>
              <a:t>, а затем U – выключение компьютера</a:t>
            </a:r>
          </a:p>
          <a:p>
            <a:r>
              <a:rPr lang="ru-RU" dirty="0" err="1" smtClean="0"/>
              <a:t>Window</a:t>
            </a:r>
            <a:r>
              <a:rPr lang="en-US" dirty="0" smtClean="0"/>
              <a:t>s</a:t>
            </a:r>
            <a:r>
              <a:rPr lang="ru-RU" dirty="0" smtClean="0"/>
              <a:t>, а затем </a:t>
            </a:r>
            <a:r>
              <a:rPr lang="en-US" dirty="0" smtClean="0"/>
              <a:t>R</a:t>
            </a:r>
            <a:r>
              <a:rPr lang="ru-RU" dirty="0" smtClean="0"/>
              <a:t> – перезагрузка компьютера</a:t>
            </a:r>
          </a:p>
          <a:p>
            <a:r>
              <a:rPr lang="ru-RU" dirty="0" err="1" smtClean="0"/>
              <a:t>Windows-E</a:t>
            </a:r>
            <a:r>
              <a:rPr lang="ru-RU" dirty="0" smtClean="0"/>
              <a:t>  - запускается программа Мой компьютер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Полезные комбинации клавиш:</a:t>
            </a:r>
          </a:p>
          <a:p>
            <a:pPr lvl="0"/>
            <a:r>
              <a:rPr lang="ru-RU" dirty="0" err="1" smtClean="0"/>
              <a:t>Ctrl-O</a:t>
            </a:r>
            <a:r>
              <a:rPr lang="ru-RU" dirty="0" smtClean="0"/>
              <a:t>– открыть, </a:t>
            </a:r>
          </a:p>
          <a:p>
            <a:pPr lvl="0"/>
            <a:r>
              <a:rPr lang="ru-RU" dirty="0" err="1" smtClean="0"/>
              <a:t>Ctrl-S</a:t>
            </a:r>
            <a:r>
              <a:rPr lang="ru-RU" dirty="0" smtClean="0"/>
              <a:t> – сохранить, </a:t>
            </a:r>
          </a:p>
          <a:p>
            <a:pPr lvl="0"/>
            <a:r>
              <a:rPr lang="ru-RU" dirty="0" err="1" smtClean="0"/>
              <a:t>Ctrl-N</a:t>
            </a:r>
            <a:r>
              <a:rPr lang="ru-RU" dirty="0" smtClean="0"/>
              <a:t> – открыть новый документ, </a:t>
            </a:r>
          </a:p>
          <a:p>
            <a:pPr lvl="0"/>
            <a:r>
              <a:rPr lang="ru-RU" dirty="0" err="1" smtClean="0"/>
              <a:t>Ctrl-W</a:t>
            </a:r>
            <a:r>
              <a:rPr lang="ru-RU" dirty="0" smtClean="0"/>
              <a:t> – закрыть окно,</a:t>
            </a:r>
          </a:p>
          <a:p>
            <a:pPr lvl="0"/>
            <a:r>
              <a:rPr lang="ru-RU" dirty="0" err="1" smtClean="0"/>
              <a:t>Ctrl-C</a:t>
            </a:r>
            <a:r>
              <a:rPr lang="ru-RU" dirty="0" smtClean="0"/>
              <a:t> –копировать, </a:t>
            </a:r>
          </a:p>
          <a:p>
            <a:pPr lvl="0"/>
            <a:r>
              <a:rPr lang="ru-RU" dirty="0" err="1" smtClean="0"/>
              <a:t>Ctrl-V</a:t>
            </a:r>
            <a:r>
              <a:rPr lang="ru-RU" dirty="0" smtClean="0"/>
              <a:t> – вставить, </a:t>
            </a:r>
          </a:p>
          <a:p>
            <a:pPr lvl="0"/>
            <a:r>
              <a:rPr lang="ru-RU" dirty="0" err="1" smtClean="0"/>
              <a:t>Ctrl-X</a:t>
            </a:r>
            <a:r>
              <a:rPr lang="ru-RU" dirty="0" smtClean="0"/>
              <a:t> – вырезать. </a:t>
            </a:r>
          </a:p>
          <a:p>
            <a:pPr lvl="0"/>
            <a:r>
              <a:rPr lang="ru-RU" dirty="0" err="1" smtClean="0"/>
              <a:t>Ctrl-Z</a:t>
            </a:r>
            <a:r>
              <a:rPr lang="ru-RU" dirty="0" smtClean="0"/>
              <a:t> – отменить (назад), </a:t>
            </a:r>
          </a:p>
          <a:p>
            <a:pPr lvl="0"/>
            <a:r>
              <a:rPr lang="ru-RU" dirty="0" err="1" smtClean="0"/>
              <a:t>Ctrl-Y</a:t>
            </a:r>
            <a:r>
              <a:rPr lang="ru-RU" dirty="0" smtClean="0"/>
              <a:t> – отменить (вперёд). </a:t>
            </a:r>
          </a:p>
          <a:p>
            <a:pPr lvl="0"/>
            <a:r>
              <a:rPr lang="ru-RU" dirty="0" err="1" smtClean="0"/>
              <a:t>Ctrl-Home</a:t>
            </a:r>
            <a:r>
              <a:rPr lang="ru-RU" dirty="0" smtClean="0"/>
              <a:t>– перейти к началу документа, </a:t>
            </a:r>
          </a:p>
          <a:p>
            <a:pPr lvl="0"/>
            <a:r>
              <a:rPr lang="ru-RU" dirty="0" err="1" smtClean="0"/>
              <a:t>Ctrl-End</a:t>
            </a:r>
            <a:r>
              <a:rPr lang="ru-RU" dirty="0" smtClean="0"/>
              <a:t> – перейти к концу.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Правила работы на клавиатуре</a:t>
            </a:r>
          </a:p>
          <a:p>
            <a:r>
              <a:rPr lang="ru-RU" dirty="0" smtClean="0"/>
              <a:t>Угол между позвоночником и бедром и между бедром и голенью должен составлять 90 градусов. </a:t>
            </a:r>
          </a:p>
          <a:p>
            <a:r>
              <a:rPr lang="ru-RU" dirty="0" smtClean="0"/>
              <a:t>Сидеть необходимо прямо, не нагибаясь и не наклоняя голову. </a:t>
            </a:r>
          </a:p>
          <a:p>
            <a:r>
              <a:rPr lang="ru-RU" dirty="0" smtClean="0"/>
              <a:t>Взгляд должен быть направлен вперед, в центр экрана монитора. </a:t>
            </a:r>
          </a:p>
          <a:p>
            <a:r>
              <a:rPr lang="ru-RU" dirty="0" smtClean="0"/>
              <a:t>Запястья не должны провисать. </a:t>
            </a:r>
          </a:p>
          <a:p>
            <a:r>
              <a:rPr lang="ru-RU" dirty="0" smtClean="0"/>
              <a:t>Расстояние от глаз до экрана монитора – от 40 до 70 сантиметров.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Правила работы на клавиатуре:</a:t>
            </a:r>
          </a:p>
          <a:p>
            <a:r>
              <a:rPr lang="ru-RU" dirty="0" smtClean="0"/>
              <a:t>Руки располагают над основным рядом клавиатуры.  </a:t>
            </a:r>
          </a:p>
          <a:p>
            <a:r>
              <a:rPr lang="ru-RU" dirty="0" smtClean="0"/>
              <a:t>Каждому пальцу соответствуют строго определенные буквы. </a:t>
            </a:r>
          </a:p>
          <a:p>
            <a:r>
              <a:rPr lang="ru-RU" dirty="0" smtClean="0"/>
              <a:t>Кончики пальцев слегка касаются клавиш. </a:t>
            </a:r>
          </a:p>
          <a:p>
            <a:r>
              <a:rPr lang="ru-RU" dirty="0" smtClean="0"/>
              <a:t>Левая рука находится над клавишами [Ф][Ы][В][А], правая – [О][Л][Д][Ж], большие пальцы – над клавишей пробела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pic>
        <p:nvPicPr>
          <p:cNvPr id="4" name="Содержимое 3" descr="http://i.imgur.com/Cb3X1r2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7632848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Основная позиция для пальцев следующая:</a:t>
            </a:r>
            <a:endParaRPr lang="ru-RU" dirty="0" smtClean="0"/>
          </a:p>
          <a:p>
            <a:pPr lvl="0"/>
            <a:r>
              <a:rPr lang="ru-RU" dirty="0" smtClean="0"/>
              <a:t>Левая рука: мизинец – Ф, безымянный – Ы, средний – В, указательный – А;</a:t>
            </a:r>
          </a:p>
          <a:p>
            <a:pPr lvl="0"/>
            <a:r>
              <a:rPr lang="ru-RU" dirty="0" smtClean="0"/>
              <a:t>Правая рука: мизинец  – Ж, безымянный – Д, средний – Л, указательный – О.</a:t>
            </a:r>
          </a:p>
          <a:p>
            <a:r>
              <a:rPr lang="ru-RU" dirty="0" smtClean="0"/>
              <a:t>Каждый палец руки используется также для своей группы клавиш. Удары пальцев по клавишам должны быть четкими и ритмичными. После удара пальцы рук возвращаются на свое основное место.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компьютер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 есть ли в природе прототип у компьютера?</a:t>
            </a:r>
          </a:p>
          <a:p>
            <a:r>
              <a:rPr lang="ru-RU" dirty="0" smtClean="0"/>
              <a:t>Да. Это человек.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r>
              <a:rPr lang="ru-RU" dirty="0"/>
              <a:t>изобретатели стремились пере­дать компьютеру не физические, а интеллектуальные возможности человека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60848"/>
            <a:ext cx="2736304" cy="2724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создания клавиатуры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сер. 19 века изобретена пишущая машинка</a:t>
            </a:r>
          </a:p>
          <a:p>
            <a:r>
              <a:rPr lang="ru-RU" dirty="0" smtClean="0"/>
              <a:t>1867г. – изобретена первая коммерчески успешная пишущая машинка</a:t>
            </a:r>
          </a:p>
          <a:p>
            <a:r>
              <a:rPr lang="ru-RU" dirty="0" smtClean="0"/>
              <a:t>Специальная раскладка QWERTY - наиболее редко встречающиеся буквы были поставлены «слабым» пальцам – мизинцам (по краям клавиатуры), а наиболее часто встречающиеся буквы – размещались в центре клавиатуры (в области указательных пальцев).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http://d3mlntcv38ck9k.cloudfront.net/content/konspekt_image/16693/f8b52725b67a7217b6278a76700d43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797152"/>
            <a:ext cx="223224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 опасен компьютер?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Негативно сказывается на позвоночнике и циркуляции крови</a:t>
            </a:r>
          </a:p>
          <a:p>
            <a:r>
              <a:rPr lang="ru-RU" dirty="0" smtClean="0"/>
              <a:t>Вызывает перенапряжение глаз</a:t>
            </a:r>
          </a:p>
          <a:p>
            <a:r>
              <a:rPr lang="ru-RU" dirty="0" smtClean="0"/>
              <a:t>Перенапряжение суставов кисти и мышц предплечья</a:t>
            </a:r>
          </a:p>
          <a:p>
            <a:r>
              <a:rPr lang="ru-RU" dirty="0" smtClean="0"/>
              <a:t>Нарушение внимания</a:t>
            </a:r>
          </a:p>
          <a:p>
            <a:r>
              <a:rPr lang="ru-RU" dirty="0" smtClean="0"/>
              <a:t>Компьютерная зависимость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Гимнастика для глаз</a:t>
            </a:r>
            <a:endParaRPr lang="ru-RU" dirty="0"/>
          </a:p>
        </p:txBody>
      </p:sp>
      <p:pic>
        <p:nvPicPr>
          <p:cNvPr id="4" name="Содержимое 3" descr="http://youpk.ru/wp-content/uploads/2013/01/Gimnastika-dlya-glaz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7467600" cy="3698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компьютер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 принципам устройства компьютер — это модель человека, ра­ботающего с информацией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Информационная </a:t>
            </a:r>
            <a:r>
              <a:rPr lang="ru-RU" dirty="0"/>
              <a:t>деятельность человека делится на составля­ющие:</a:t>
            </a:r>
          </a:p>
          <a:p>
            <a:pPr lvl="0"/>
            <a:r>
              <a:rPr lang="ru-RU" dirty="0"/>
              <a:t>прием (ввод) </a:t>
            </a:r>
            <a:r>
              <a:rPr lang="ru-RU" dirty="0" smtClean="0"/>
              <a:t>информации;</a:t>
            </a:r>
            <a:endParaRPr lang="ru-RU" dirty="0"/>
          </a:p>
          <a:p>
            <a:pPr lvl="0"/>
            <a:r>
              <a:rPr lang="ru-RU" dirty="0"/>
              <a:t>запоминание </a:t>
            </a:r>
            <a:r>
              <a:rPr lang="ru-RU" dirty="0" smtClean="0"/>
              <a:t>информации;</a:t>
            </a:r>
            <a:endParaRPr lang="ru-RU" dirty="0"/>
          </a:p>
          <a:p>
            <a:pPr lvl="0"/>
            <a:r>
              <a:rPr lang="ru-RU" dirty="0"/>
              <a:t>процесс </a:t>
            </a:r>
            <a:r>
              <a:rPr lang="ru-RU" dirty="0" smtClean="0"/>
              <a:t>мышления; </a:t>
            </a:r>
            <a:endParaRPr lang="ru-RU" dirty="0"/>
          </a:p>
          <a:p>
            <a:pPr lvl="0"/>
            <a:r>
              <a:rPr lang="ru-RU" dirty="0"/>
              <a:t>передача (вывод) </a:t>
            </a:r>
            <a:r>
              <a:rPr lang="ru-RU" dirty="0" smtClean="0"/>
              <a:t>информации.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57" y="3212976"/>
            <a:ext cx="3096344" cy="2626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65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компьютер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состав компьютера </a:t>
            </a:r>
            <a:r>
              <a:rPr lang="ru-RU" dirty="0" smtClean="0"/>
              <a:t>входят:</a:t>
            </a:r>
            <a:endParaRPr lang="ru-RU" dirty="0"/>
          </a:p>
          <a:p>
            <a:pPr lvl="0"/>
            <a:r>
              <a:rPr lang="ru-RU" dirty="0"/>
              <a:t>устройства ввода (клавиатура, манипулятор мышь, сканер);</a:t>
            </a:r>
          </a:p>
          <a:p>
            <a:pPr lvl="0"/>
            <a:r>
              <a:rPr lang="ru-RU" dirty="0"/>
              <a:t>устройства запоминания — память (оперативная память и внешняя память); </a:t>
            </a:r>
          </a:p>
          <a:p>
            <a:pPr lvl="0"/>
            <a:r>
              <a:rPr lang="ru-RU" dirty="0"/>
              <a:t>устройство обработки — процессор;</a:t>
            </a:r>
          </a:p>
          <a:p>
            <a:pPr lvl="0"/>
            <a:r>
              <a:rPr lang="ru-RU" dirty="0"/>
              <a:t>устройства вывода (монитор, принтер, колонки).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500563"/>
            <a:ext cx="2232248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38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компьютер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Первое автоматическое вычислительное устройство разработал в 1832 г. Чарльз Бэббидж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52688"/>
            <a:ext cx="4896544" cy="401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739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компьютер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Компьютер</a:t>
            </a:r>
            <a:r>
              <a:rPr lang="ru-RU" dirty="0"/>
              <a:t> сейчас – это многофункциональное устройство для работы с информацией, которое позволяет человеку решать самые разнообразные задачи.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44078"/>
            <a:ext cx="3744416" cy="266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969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Принципы фон Неймана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 1946 году американский ученый Джон фон Нейман сформули­ровал основные принципы устройства и работы </a:t>
            </a:r>
            <a:r>
              <a:rPr lang="ru-RU" dirty="0" smtClean="0"/>
              <a:t>ЭВМ.</a:t>
            </a:r>
          </a:p>
          <a:p>
            <a:r>
              <a:rPr lang="ru-RU" dirty="0"/>
              <a:t>В состав компьютера входят </a:t>
            </a:r>
            <a:r>
              <a:rPr lang="ru-RU" dirty="0" smtClean="0"/>
              <a:t>:</a:t>
            </a:r>
            <a:endParaRPr lang="ru-RU" dirty="0"/>
          </a:p>
          <a:p>
            <a:pPr lvl="0"/>
            <a:r>
              <a:rPr lang="ru-RU" dirty="0"/>
              <a:t>устройства </a:t>
            </a:r>
            <a:r>
              <a:rPr lang="ru-RU" dirty="0" smtClean="0"/>
              <a:t>ввода;</a:t>
            </a:r>
            <a:endParaRPr lang="ru-RU" dirty="0"/>
          </a:p>
          <a:p>
            <a:pPr lvl="0"/>
            <a:r>
              <a:rPr lang="ru-RU" dirty="0"/>
              <a:t>устройства запоминания — </a:t>
            </a:r>
            <a:r>
              <a:rPr lang="ru-RU" dirty="0" smtClean="0"/>
              <a:t>память; </a:t>
            </a:r>
            <a:endParaRPr lang="ru-RU" dirty="0"/>
          </a:p>
          <a:p>
            <a:pPr lvl="0"/>
            <a:r>
              <a:rPr lang="ru-RU" dirty="0"/>
              <a:t>устройство </a:t>
            </a:r>
            <a:r>
              <a:rPr lang="ru-RU" dirty="0" smtClean="0"/>
              <a:t>обработки;</a:t>
            </a:r>
            <a:endParaRPr lang="ru-RU" dirty="0"/>
          </a:p>
          <a:p>
            <a:pPr lvl="0"/>
            <a:r>
              <a:rPr lang="ru-RU" dirty="0"/>
              <a:t>устройства </a:t>
            </a:r>
            <a:r>
              <a:rPr lang="ru-RU" dirty="0" smtClean="0"/>
              <a:t>вывода.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Рис. 3. Джон фон Нейман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420888"/>
            <a:ext cx="237626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142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Персональный компьютер (ПК)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Главным в компьютере является системный блок, включающий в себя процессор, память, накопители на гибких и жестких магнитных дисках, блок питания и др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Рис. 6. Системный блок П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284984"/>
            <a:ext cx="302433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486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1175</Words>
  <Application>Microsoft Office PowerPoint</Application>
  <PresentationFormat>Экран (4:3)</PresentationFormat>
  <Paragraphs>185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Эркер</vt:lpstr>
      <vt:lpstr>Персональный компьютер. Устройство ввода – клавиатура.</vt:lpstr>
      <vt:lpstr>Что такое компьютер</vt:lpstr>
      <vt:lpstr>Что такое компьютер</vt:lpstr>
      <vt:lpstr>Что такое компьютер</vt:lpstr>
      <vt:lpstr>Что такое компьютер</vt:lpstr>
      <vt:lpstr>Что такое компьютер</vt:lpstr>
      <vt:lpstr>Что такое компьютер</vt:lpstr>
      <vt:lpstr>   Принципы фон Неймана</vt:lpstr>
      <vt:lpstr>Персональный компьютер (ПК)</vt:lpstr>
      <vt:lpstr>Персональный компьютер (ПК)</vt:lpstr>
      <vt:lpstr>Персональный компьютер (ПК)</vt:lpstr>
      <vt:lpstr>Персональный компьютер (ПК)</vt:lpstr>
      <vt:lpstr>Типы компьютеров</vt:lpstr>
      <vt:lpstr>Гимнастика для кистей</vt:lpstr>
      <vt:lpstr>Гимнастика для кистей</vt:lpstr>
      <vt:lpstr>Данные и программа</vt:lpstr>
      <vt:lpstr>Программное обеспечение</vt:lpstr>
      <vt:lpstr>Типы программного обеспечения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Клавиатура</vt:lpstr>
      <vt:lpstr>История создания клавиатуры</vt:lpstr>
      <vt:lpstr>Чем опасен компьютер?</vt:lpstr>
      <vt:lpstr>Гимнастика для глаз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Персональный компьютер</dc:title>
  <dc:creator>Андрей</dc:creator>
  <cp:lastModifiedBy>Андрей</cp:lastModifiedBy>
  <cp:revision>13</cp:revision>
  <dcterms:created xsi:type="dcterms:W3CDTF">2014-11-17T15:22:08Z</dcterms:created>
  <dcterms:modified xsi:type="dcterms:W3CDTF">2017-11-27T15:33:33Z</dcterms:modified>
</cp:coreProperties>
</file>