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1" r:id="rId4"/>
    <p:sldId id="260" r:id="rId5"/>
    <p:sldId id="262" r:id="rId6"/>
    <p:sldId id="264" r:id="rId7"/>
    <p:sldId id="273" r:id="rId8"/>
    <p:sldId id="265" r:id="rId9"/>
    <p:sldId id="274" r:id="rId10"/>
    <p:sldId id="275" r:id="rId11"/>
    <p:sldId id="276" r:id="rId12"/>
    <p:sldId id="277" r:id="rId13"/>
    <p:sldId id="258" r:id="rId14"/>
    <p:sldId id="266" r:id="rId15"/>
    <p:sldId id="269" r:id="rId16"/>
    <p:sldId id="278" r:id="rId17"/>
    <p:sldId id="270" r:id="rId18"/>
    <p:sldId id="271" r:id="rId19"/>
    <p:sldId id="280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CB1717"/>
    <a:srgbClr val="CC0066"/>
    <a:srgbClr val="C22020"/>
    <a:srgbClr val="751BC8"/>
    <a:srgbClr val="FF9933"/>
    <a:srgbClr val="B93AB8"/>
    <a:srgbClr val="E31D64"/>
    <a:srgbClr val="BA2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Положительные ответы</c:v>
                </c:pt>
              </c:strCache>
            </c:strRef>
          </c:tx>
          <c:spPr>
            <a:solidFill>
              <a:srgbClr val="FF0066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Нравится ли Вам данный проект?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B-4FB4-A102-A509608503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Отрицательные ответы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Нравится ли Вам данный проект?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B-4FB4-A102-A50960850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684112"/>
        <c:axId val="356685424"/>
      </c:barChart>
      <c:catAx>
        <c:axId val="35668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85424"/>
        <c:crosses val="autoZero"/>
        <c:auto val="1"/>
        <c:lblAlgn val="ctr"/>
        <c:lblOffset val="100"/>
        <c:noMultiLvlLbl val="0"/>
      </c:catAx>
      <c:valAx>
        <c:axId val="35668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FF0066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Часто Вы забываете поливать цветы?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7-420A-8FEF-7CFD3EDC1C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Часто Вы забываете поливать цветы?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7-420A-8FEF-7CFD3EDC1C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часто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Часто Вы забываете поливать цветы?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7-420A-8FEF-7CFD3EDC1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684112"/>
        <c:axId val="356685424"/>
      </c:barChart>
      <c:catAx>
        <c:axId val="35668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85424"/>
        <c:crosses val="autoZero"/>
        <c:auto val="1"/>
        <c:lblAlgn val="ctr"/>
        <c:lblOffset val="100"/>
        <c:noMultiLvlLbl val="0"/>
      </c:catAx>
      <c:valAx>
        <c:axId val="35668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9498445800067E-2"/>
          <c:y val="4.1094235759499401E-2"/>
          <c:w val="0.90731862442109412"/>
          <c:h val="0.6802510432236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66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Хотели бы Вы приобрести систему Happy Flowers?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7-420A-8FEF-7CFD3EDC1C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Возможно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Хотели бы Вы приобрести систему Happy Flowers?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7-420A-8FEF-7CFD3EDC1C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Хотели бы Вы приобрести систему Happy Flowers?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7-420A-8FEF-7CFD3EDC1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684112"/>
        <c:axId val="356685424"/>
      </c:barChart>
      <c:catAx>
        <c:axId val="35668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85424"/>
        <c:crosses val="autoZero"/>
        <c:auto val="1"/>
        <c:lblAlgn val="ctr"/>
        <c:lblOffset val="100"/>
        <c:noMultiLvlLbl val="0"/>
      </c:catAx>
      <c:valAx>
        <c:axId val="35668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6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57E4D-B892-4272-AA03-F5E7EE05BB30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5A51-17DF-4684-9AAF-675261E5C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85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2EFF-0F54-49F8-BAA8-EA89BB2791D4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AE3-BC02-4D1A-A8AB-D44CA8B45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7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2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9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0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1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20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5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3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8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20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6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1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5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5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5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1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0AE3-BC02-4D1A-A8AB-D44CA8B45F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8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9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5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5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5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9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6CD2-8302-4D98-A5BD-04633A69B945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023F-56C8-4B18-9F39-4F8EBCC6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5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6231" y="2299270"/>
            <a:ext cx="5188561" cy="1103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solidFill>
                  <a:schemeClr val="bg1">
                    <a:lumMod val="95000"/>
                  </a:schemeClr>
                </a:solidFill>
                <a:latin typeface="akaDora" panose="03030500000000020002" pitchFamily="66" charset="0"/>
              </a:rPr>
              <a:t>Happy</a:t>
            </a:r>
            <a:r>
              <a:rPr lang="ru-RU" sz="6600" smtClean="0">
                <a:solidFill>
                  <a:schemeClr val="bg1">
                    <a:lumMod val="95000"/>
                  </a:schemeClr>
                </a:solidFill>
                <a:latin typeface="akaDora" panose="03030500000000020002" pitchFamily="66" charset="0"/>
              </a:rPr>
              <a:t> </a:t>
            </a:r>
            <a:r>
              <a:rPr lang="en-US" sz="6600" smtClean="0">
                <a:solidFill>
                  <a:schemeClr val="bg1">
                    <a:lumMod val="95000"/>
                  </a:schemeClr>
                </a:solidFill>
                <a:latin typeface="akaDora" panose="03030500000000020002" pitchFamily="66" charset="0"/>
              </a:rPr>
              <a:t>flowers</a:t>
            </a:r>
            <a:endParaRPr lang="ru-RU" sz="6600" dirty="0">
              <a:solidFill>
                <a:schemeClr val="bg1">
                  <a:lumMod val="95000"/>
                </a:schemeClr>
              </a:solidFill>
              <a:latin typeface="1 Vivaldi " panose="040B0500000000000000" pitchFamily="82" charset="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3300" y="2259534"/>
            <a:ext cx="5188561" cy="110343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6600" dirty="0" smtClean="0">
                <a:gradFill>
                  <a:gsLst>
                    <a:gs pos="0">
                      <a:srgbClr val="E31D64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akaDora" panose="03030500000000020002" pitchFamily="66" charset="0"/>
              </a:rPr>
              <a:t>Happy</a:t>
            </a:r>
            <a:r>
              <a:rPr lang="ru-RU" sz="6600" dirty="0" smtClean="0">
                <a:gradFill>
                  <a:gsLst>
                    <a:gs pos="0">
                      <a:srgbClr val="E31D64"/>
                    </a:gs>
                    <a:gs pos="100000">
                      <a:srgbClr val="CB1717"/>
                    </a:gs>
                  </a:gsLst>
                  <a:lin ang="0" scaled="0"/>
                </a:gradFill>
                <a:latin typeface="akaDora" panose="03030500000000020002" pitchFamily="66" charset="0"/>
              </a:rPr>
              <a:t> </a:t>
            </a:r>
            <a:r>
              <a:rPr lang="en-US" sz="6600" dirty="0" smtClean="0">
                <a:gradFill>
                  <a:gsLst>
                    <a:gs pos="0">
                      <a:srgbClr val="E31D64"/>
                    </a:gs>
                    <a:gs pos="100000">
                      <a:srgbClr val="FF0066">
                        <a:lumMod val="100000"/>
                      </a:srgbClr>
                    </a:gs>
                  </a:gsLst>
                  <a:lin ang="0" scaled="0"/>
                </a:gradFill>
                <a:latin typeface="akaDora" panose="03030500000000020002" pitchFamily="66" charset="0"/>
              </a:rPr>
              <a:t>flowers</a:t>
            </a:r>
            <a:endParaRPr lang="ru-RU" sz="6600" dirty="0">
              <a:gradFill>
                <a:gsLst>
                  <a:gs pos="0">
                    <a:srgbClr val="E31D64"/>
                  </a:gs>
                  <a:gs pos="100000">
                    <a:srgbClr val="FF0066">
                      <a:lumMod val="100000"/>
                    </a:srgbClr>
                  </a:gs>
                </a:gsLst>
                <a:lin ang="0" scaled="0"/>
              </a:gradFill>
              <a:latin typeface="1 Vivaldi " panose="040B0500000000000000" pitchFamily="82" charset="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2323" y="3339045"/>
            <a:ext cx="3402257" cy="672444"/>
          </a:xfrm>
        </p:spPr>
        <p:txBody>
          <a:bodyPr>
            <a:normAutofit/>
          </a:bodyPr>
          <a:lstStyle/>
          <a:p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АВТОМАТИЗИРОВАННАЯ СИСТЕМА</a:t>
            </a:r>
            <a:b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УХОДА ЗА ЦВЕТАМИ</a:t>
            </a:r>
            <a:endParaRPr lang="ru-RU" sz="13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82713" y="5689680"/>
            <a:ext cx="6349148" cy="58240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 разработал: </a:t>
            </a:r>
            <a:r>
              <a:rPr lang="ru-RU" sz="1200" b="1" dirty="0">
                <a:solidFill>
                  <a:srgbClr val="FF3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Косяков Кирилл, 9А класс</a:t>
            </a:r>
          </a:p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 руководством учителя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технологии и информатики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Лукьянчикова Петра </a:t>
            </a:r>
            <a:r>
              <a:rPr lang="ru-RU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Ивановича</a:t>
            </a:r>
            <a:endParaRPr lang="ru-RU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54422" y="161685"/>
            <a:ext cx="2835156" cy="4461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E31D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МОУ </a:t>
            </a:r>
            <a:r>
              <a:rPr lang="ru-RU" sz="1600" dirty="0">
                <a:solidFill>
                  <a:srgbClr val="E31D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Шилкинская СОШ </a:t>
            </a:r>
            <a:r>
              <a:rPr lang="ru-RU" sz="1600" dirty="0">
                <a:solidFill>
                  <a:srgbClr val="E31D6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№</a:t>
            </a:r>
            <a:r>
              <a:rPr lang="ru-RU" sz="1600" dirty="0">
                <a:solidFill>
                  <a:srgbClr val="E31D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</a:t>
            </a:r>
          </a:p>
          <a:p>
            <a:pPr algn="r"/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8" y="1775586"/>
            <a:ext cx="2679337" cy="2016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01" y="1775586"/>
            <a:ext cx="2685809" cy="2016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4" y="1775585"/>
            <a:ext cx="2688127" cy="2016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" y="3819796"/>
            <a:ext cx="2679337" cy="2009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4" y="3819796"/>
            <a:ext cx="2688127" cy="201609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Технологическая карта изготовления изделия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20" name="Шеврон 19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9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/>
          <a:stretch/>
        </p:blipFill>
        <p:spPr>
          <a:xfrm>
            <a:off x="518988" y="1775584"/>
            <a:ext cx="2672621" cy="40537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07" y="1775586"/>
            <a:ext cx="2688127" cy="20160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46" y="1775587"/>
            <a:ext cx="2688127" cy="2016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44" y="3815626"/>
            <a:ext cx="2684888" cy="2013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60" y="3815627"/>
            <a:ext cx="2684888" cy="201366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Технологическая карта изготовления изделия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9" name="Шеврон 18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0" name="Шеврон 19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7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17" y="2619647"/>
            <a:ext cx="2683851" cy="2012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4" y="2619647"/>
            <a:ext cx="2683852" cy="2012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65" y="2619647"/>
            <a:ext cx="2683852" cy="20128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Технологическая карта изготовления изделия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6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4814569" y="2555384"/>
            <a:ext cx="2044599" cy="1600616"/>
            <a:chOff x="6769561" y="1435523"/>
            <a:chExt cx="2726132" cy="2134154"/>
          </a:xfrm>
        </p:grpSpPr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6769561" y="2411153"/>
              <a:ext cx="2726132" cy="11585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Вывод данных об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окружающей среде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на дисплей, таких как (температура и т. п)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602" y="1435523"/>
              <a:ext cx="972049" cy="97200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6859168" y="2570637"/>
            <a:ext cx="2089337" cy="1598029"/>
            <a:chOff x="9145556" y="2363647"/>
            <a:chExt cx="2785782" cy="21307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226" y="2363647"/>
              <a:ext cx="940443" cy="970086"/>
            </a:xfrm>
            <a:prstGeom prst="rect">
              <a:avLst/>
            </a:prstGeom>
          </p:spPr>
        </p:pic>
        <p:sp>
          <p:nvSpPr>
            <p:cNvPr id="19" name="Подзаголовок 2"/>
            <p:cNvSpPr txBox="1">
              <a:spLocks/>
            </p:cNvSpPr>
            <p:nvPr/>
          </p:nvSpPr>
          <p:spPr>
            <a:xfrm>
              <a:off x="9145556" y="3365182"/>
              <a:ext cx="2785782" cy="112917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Возможность работать,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как в автоматическом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режиме, так и в ручном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 помощью пульта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56" y="2574196"/>
            <a:ext cx="729000" cy="7290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2615750" y="3314628"/>
            <a:ext cx="2238660" cy="8225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Ультрафиолетовое освещение, работающее в соответствии с уровнем солнечного света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16385" y="2626690"/>
            <a:ext cx="2437828" cy="1556394"/>
            <a:chOff x="2734408" y="1669927"/>
            <a:chExt cx="3250437" cy="2075192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2734408" y="2644855"/>
              <a:ext cx="3250437" cy="110026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Автоматическая поливка</a:t>
              </a:r>
              <a:r>
                <a:rPr lang="en-US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работающая в соответствии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 уровнем влажности</a:t>
              </a:r>
              <a:b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3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 почве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311" y="1669927"/>
              <a:ext cx="972000" cy="972000"/>
            </a:xfrm>
            <a:prstGeom prst="rect">
              <a:avLst/>
            </a:prstGeom>
          </p:spPr>
        </p:pic>
      </p:grpSp>
      <p:cxnSp>
        <p:nvCxnSpPr>
          <p:cNvPr id="40" name="Прямая соединительная линия 39"/>
          <p:cNvCxnSpPr/>
          <p:nvPr/>
        </p:nvCxnSpPr>
        <p:spPr>
          <a:xfrm>
            <a:off x="2563049" y="3382069"/>
            <a:ext cx="0" cy="6985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861096" y="3396475"/>
            <a:ext cx="0" cy="6985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95404" y="3396475"/>
            <a:ext cx="0" cy="6985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Функции, которые выполняет мой проект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28" name="Шеврон 2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9" name="Шеврон 2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5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54946" y="1607956"/>
            <a:ext cx="8634113" cy="3288356"/>
            <a:chOff x="295918" y="1783455"/>
            <a:chExt cx="11512151" cy="3406507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3342318" y="1783455"/>
              <a:ext cx="4434608" cy="340141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Различные разъемы и штекеры – 200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Провода различного сечения – 100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Электромагнитное реле (2 шт.) – 60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Датчик температур и влажности воздуха – 150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Инфракрасный пульт с приемником – 150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Ведро – 50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Шланг 1м. – 50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Насос для воды – 300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Нержавеющая сталь 100*20 – 50 р.</a:t>
              </a:r>
            </a:p>
            <a:p>
              <a:pPr algn="r"/>
              <a:r>
                <a: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Пластины алюминия – 200 р.</a:t>
              </a:r>
            </a:p>
            <a:p>
              <a:endPara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95918" y="1783455"/>
              <a:ext cx="11512151" cy="3406507"/>
              <a:chOff x="295918" y="1783455"/>
              <a:chExt cx="11512151" cy="3406507"/>
            </a:xfrm>
          </p:grpSpPr>
          <p:sp>
            <p:nvSpPr>
              <p:cNvPr id="16" name="Подзаголовок 2"/>
              <p:cNvSpPr txBox="1">
                <a:spLocks/>
              </p:cNvSpPr>
              <p:nvPr/>
            </p:nvSpPr>
            <p:spPr>
              <a:xfrm>
                <a:off x="295918" y="1788543"/>
                <a:ext cx="3087892" cy="34014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Контейнер для мелочи</a:t>
                </a:r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– 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40</a:t>
                </a:r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Микрокомпьютер </a:t>
                </a:r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Arduino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–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3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0</a:t>
                </a:r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0 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р.</a:t>
                </a:r>
                <a:endParaRPr lang="en-US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Гигрометр – 150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Фоторезистор – 10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Дисплей – 30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Резисторы (5 шт.) – 10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Блоки питания (3 шт.) – 1200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Вентиляторы (2 шт.) – 400 р.</a:t>
                </a:r>
              </a:p>
              <a:p>
                <a:pPr algn="r"/>
                <a:r>
                  <a:rPr lang="en-U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RGB 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светодиод – 15 р.</a:t>
                </a:r>
              </a:p>
              <a:p>
                <a:pPr algn="r"/>
                <a:r>
                  <a:rPr lang="ru-RU" sz="105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Фитосветодиоды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(16 шт.) – 320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Хомуты (10 шт.) – 20 р.</a:t>
                </a:r>
              </a:p>
            </p:txBody>
          </p:sp>
          <p:sp>
            <p:nvSpPr>
              <p:cNvPr id="17" name="Подзаголовок 2"/>
              <p:cNvSpPr txBox="1">
                <a:spLocks/>
              </p:cNvSpPr>
              <p:nvPr/>
            </p:nvSpPr>
            <p:spPr>
              <a:xfrm>
                <a:off x="8139620" y="1783455"/>
                <a:ext cx="3668449" cy="34014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Болты с гайками – 20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Олово – 50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Кислота паяльная – 50 р.</a:t>
                </a:r>
              </a:p>
              <a:p>
                <a:pPr algn="r"/>
                <a:r>
                  <a:rPr lang="ru-RU" sz="105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Термоусадочная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трубка – 50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Изолента – 50 р.</a:t>
                </a:r>
              </a:p>
              <a:p>
                <a:pPr algn="r"/>
                <a:r>
                  <a:rPr lang="ru-RU" sz="105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Термоклей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– 100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Клей с термопастой – 50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Термопаста – 10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Краска в баллоне – 200 р.</a:t>
                </a:r>
              </a:p>
              <a:p>
                <a:pPr algn="r"/>
                <a:r>
                  <a:rPr lang="ru-RU" sz="105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Саморезы</a:t>
                </a:r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– 10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Клепки – 10 р.</a:t>
                </a:r>
              </a:p>
              <a:p>
                <a:pPr algn="r"/>
                <a:r>
                  <a:rPr lang="ru-RU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ДСП (древесно-стружечная плита) – 50 р.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241084" y="5138612"/>
            <a:ext cx="664797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 дополнительные расходы</a:t>
            </a:r>
            <a:r>
              <a:rPr lang="en-US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ru-RU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электроэнергия и </a:t>
            </a:r>
            <a:r>
              <a:rPr lang="ru-RU" sz="1350" b="1" dirty="0" err="1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т.п</a:t>
            </a:r>
            <a:r>
              <a:rPr lang="en-US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r>
              <a:rPr lang="ru-RU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+ работа </a:t>
            </a:r>
            <a:r>
              <a:rPr lang="en-US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ru-RU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en-US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&gt;   </a:t>
            </a:r>
            <a:r>
              <a:rPr lang="ru-RU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ИТОГО: 5 000 р.</a:t>
            </a:r>
            <a:br>
              <a:rPr lang="ru-RU" sz="1350" b="1" dirty="0">
                <a:solidFill>
                  <a:srgbClr val="FF00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Себестоимость можно уменьшить</a:t>
            </a:r>
          </a:p>
          <a:p>
            <a:pPr algn="r"/>
            <a:r>
              <a:rPr lang="ru-RU" sz="105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почти в 2 раза, если закупать товар</a:t>
            </a:r>
          </a:p>
          <a:p>
            <a:pPr algn="r"/>
            <a:r>
              <a:rPr lang="ru-RU" sz="105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 производителя оптом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Себестоимость изделия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20" name="Шеврон 19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39932926"/>
              </p:ext>
            </p:extLst>
          </p:nvPr>
        </p:nvGraphicFramePr>
        <p:xfrm>
          <a:off x="686533" y="1958488"/>
          <a:ext cx="3520586" cy="278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58663270"/>
              </p:ext>
            </p:extLst>
          </p:nvPr>
        </p:nvGraphicFramePr>
        <p:xfrm>
          <a:off x="4836321" y="1958490"/>
          <a:ext cx="3520586" cy="278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Маркетинговые исследования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9" name="Шеврон 18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0" name="Шеврон 19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1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29999665"/>
              </p:ext>
            </p:extLst>
          </p:nvPr>
        </p:nvGraphicFramePr>
        <p:xfrm>
          <a:off x="2478884" y="1694874"/>
          <a:ext cx="4186238" cy="331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Маркетинговые исследования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9" name="Шеврон 18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0" name="Шеврон 19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38479" y="2190456"/>
            <a:ext cx="8267042" cy="28827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Мою систему можно назвать пригодной к использованию с экологической точки зрения, электронные части системы не несут вреда окружающей среде, так как потребление энергии всего проекта сравнимо с потреблением одной лампы дневного света, а напряжение тока микрокомпьютера и датчиков равно всего от 3-х до 5-ти Вольт, что сравнимо с зарядным устройством для телефона.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Вредных излучений также нет, но если все же Вы попытаетесь их найти, то поймете, что их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1000 раз меньше, чем, например, у домашнего компьютера.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Если говорить о более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экологичном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варианте, то систему можно перевести на режим питания от солнечных батарей.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 таков, что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Happy Flowers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 процессе своей работы делает больше полезной работы для экологии и нашего здоровья, помогая растениям вырабатывать кислород и давая больше витамин в выращивании овощей.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Экологическое обоснование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2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38481" y="2251382"/>
            <a:ext cx="8267042" cy="27338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Считаю, что работу над проектом «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Happy Flowers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 завершил с хорошими результатами.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процессе тестирования все системы показали себя с хорошей стороны, никаких сбоев в программе замечено не было. Теперь остается протестировать проект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долгосрочном использовании, а затем переходить к созданию «Умной фермы».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процессе работы я получил большой багаж знаний в области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РОБОТОТЕХНИКИК, ПРОГРАММИРОВАНИЯ, ПРОЕКТИРОВАНИЯ, ДИЗАЙНА и много другого,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также научился проводить маркетинговый анализ рынка.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знакомстве с моим проектом люди высказывали хорошее мнение о моей работе,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желали больше стремления, терпения и удачи.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 конечно же очень доволен своей работе и намерен двигаться дальше!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Самооценка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3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5" y="1145657"/>
            <a:ext cx="7462409" cy="5596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 smtClean="0">
                <a:solidFill>
                  <a:schemeClr val="bg1"/>
                </a:solidFill>
                <a:latin typeface="Andantino script" panose="02000400000000000000" pitchFamily="2" charset="0"/>
              </a:rPr>
              <a:t>Фото готового проекта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5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58285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Цели и задачи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0" name="Шеврон 9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219812" y="1514180"/>
            <a:ext cx="8704380" cy="7230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E31D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ЦЕЛЬ:</a:t>
            </a:r>
          </a:p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Изготовление автоматизированной системы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уходу за комнатными растениями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38479" y="2573953"/>
            <a:ext cx="8267042" cy="2962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E31D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ЗАДАЧИ:</a:t>
            </a:r>
          </a:p>
          <a:p>
            <a:pPr marL="342892" indent="-342892" algn="l">
              <a:buAutoNum type="arabicPeriod"/>
            </a:pP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Изучить </a:t>
            </a: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условия для ухода за комнатными растениями.</a:t>
            </a: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Определить функции проекта.</a:t>
            </a: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Подобрать комплектующие и технологии для создания проекта.</a:t>
            </a:r>
            <a:endParaRPr lang="en-US" sz="13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Спроектировать концепцию и дизайн проекта.</a:t>
            </a: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Создать конструкции и коммуникации проекта (создание всей технической части).</a:t>
            </a: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Изучить особенности работы датчиков и микрокомпьютера, углубленно изучить выбранный язык программирования.</a:t>
            </a: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Определить алгоритм работы системы и запрограммировать её.</a:t>
            </a:r>
          </a:p>
          <a:p>
            <a:pPr marL="342892" indent="-342892" algn="l">
              <a:buAutoNum type="arabicPeriod"/>
            </a:pP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Протестировать систему в соответствии с требованиями.</a:t>
            </a:r>
          </a:p>
          <a:p>
            <a:pPr marL="342892" indent="-342892" algn="l">
              <a:buAutoNum type="arabicPeriod"/>
            </a:pPr>
            <a:endParaRPr lang="ru-RU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892" indent="-342892" algn="l">
              <a:buAutoNum type="arabicPeriod"/>
            </a:pPr>
            <a:endParaRPr lang="ru-RU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5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292970" y="2485568"/>
            <a:ext cx="3426413" cy="128633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 smtClean="0">
                <a:solidFill>
                  <a:srgbClr val="FF0000"/>
                </a:solidFill>
                <a:latin typeface="Andantino script" panose="02000400000000000000" pitchFamily="2" charset="0"/>
              </a:rPr>
              <a:t>Спасибо</a:t>
            </a:r>
            <a:endParaRPr lang="ru-RU" sz="8800" dirty="0">
              <a:solidFill>
                <a:srgbClr val="FF0000"/>
              </a:solidFill>
              <a:latin typeface="Andantino script" panose="020004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19910" y="600259"/>
            <a:ext cx="2189284" cy="40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kaDora" panose="03030500000000020002" pitchFamily="66" charset="0"/>
              </a:rPr>
              <a:t>Happy</a:t>
            </a:r>
            <a:r>
              <a:rPr lang="ru-RU" sz="2800" dirty="0" smtClean="0">
                <a:solidFill>
                  <a:schemeClr val="bg1"/>
                </a:solidFill>
                <a:latin typeface="akaDora" panose="03030500000000020002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kaDora" panose="03030500000000020002" pitchFamily="66" charset="0"/>
              </a:rPr>
              <a:t>flowers</a:t>
            </a:r>
            <a:endParaRPr lang="ru-RU" sz="2800" dirty="0">
              <a:solidFill>
                <a:schemeClr val="bg1"/>
              </a:solidFill>
              <a:latin typeface="1 Vivaldi " panose="040B0500000000000000" pitchFamily="82" charset="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49870" y="715730"/>
            <a:ext cx="5108329" cy="274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АВТОМАТИЗИРОВАННАЯ СИСТЕМА ДЛЯ УХОДА ЗА ЦВЕТАМИ</a:t>
            </a:r>
            <a:endParaRPr lang="ru-RU" sz="13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236342" y="3137526"/>
            <a:ext cx="4355294" cy="1040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7200" dirty="0" smtClean="0">
                <a:solidFill>
                  <a:srgbClr val="FF0066"/>
                </a:solidFill>
                <a:latin typeface="Andantino script" panose="02000400000000000000" pitchFamily="2" charset="0"/>
              </a:rPr>
              <a:t>за внимание!</a:t>
            </a:r>
            <a:endParaRPr lang="ru-RU" sz="8800" dirty="0">
              <a:solidFill>
                <a:srgbClr val="FF0066"/>
              </a:solidFill>
              <a:latin typeface="Andantino script" panose="02000400000000000000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544" y="5968420"/>
            <a:ext cx="8694818" cy="68058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103134" y="6146053"/>
            <a:ext cx="3183917" cy="3253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МОУ </a:t>
            </a:r>
            <a:r>
              <a:rPr lang="ru-RU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Шилкинская СОШ 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№</a:t>
            </a:r>
            <a:r>
              <a:rPr lang="ru-RU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</a:t>
            </a:r>
          </a:p>
          <a:p>
            <a:pPr algn="r"/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38481" y="2013437"/>
            <a:ext cx="8267042" cy="27845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Самым основным в создании автоматизированных проектов является</a:t>
            </a:r>
            <a:b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робототехника и способности проектирования.</a:t>
            </a: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Перед началом работы было две идеи, которые могли бы мне в этом помочь: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601551" y="2973995"/>
            <a:ext cx="1940903" cy="507756"/>
            <a:chOff x="4564673" y="2751992"/>
            <a:chExt cx="2587870" cy="677008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4564673" y="2751992"/>
              <a:ext cx="0" cy="677008"/>
            </a:xfrm>
            <a:prstGeom prst="straightConnector1">
              <a:avLst/>
            </a:prstGeom>
            <a:ln w="19050">
              <a:solidFill>
                <a:srgbClr val="E31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7152543" y="2751992"/>
              <a:ext cx="0" cy="677008"/>
            </a:xfrm>
            <a:prstGeom prst="straightConnector1">
              <a:avLst/>
            </a:prstGeom>
            <a:ln w="19050">
              <a:solidFill>
                <a:srgbClr val="E31D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Скругленный прямоугольник 34"/>
          <p:cNvSpPr/>
          <p:nvPr/>
        </p:nvSpPr>
        <p:spPr>
          <a:xfrm>
            <a:off x="4728066" y="3658792"/>
            <a:ext cx="1628775" cy="809086"/>
          </a:xfrm>
          <a:prstGeom prst="roundRect">
            <a:avLst/>
          </a:prstGeo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  <a:ln w="19050">
            <a:solidFill>
              <a:srgbClr val="E31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Автоматизация ухода за растениями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01463" y="3662994"/>
            <a:ext cx="1628775" cy="809086"/>
          </a:xfrm>
          <a:prstGeom prst="roundRect">
            <a:avLst/>
          </a:prstGeo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  <a:ln w="19050">
            <a:solidFill>
              <a:srgbClr val="E31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Автоматическая подача звонков в школе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0547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Первоначальные идеи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20" name="Шеврон 19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38479" y="1905734"/>
            <a:ext cx="8267042" cy="25510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двух вариантов тем я отдал свое предпочтение</a:t>
            </a:r>
            <a:b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автоматизированной системе ухода за растениями </a:t>
            </a: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основе выбора проекта лежит мое желание в будущем связать свою жизнь с автоматизацией различных процессов, робототехникой и  программированием. Я считаю, что такие технологии способны помочь человеку избавиться от рутинных задач.</a:t>
            </a: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Например, можно создать систему, которая будет не только контролировать полив и освещение, но и полностью заниматься процессами выращивания овощей, фруктов.</a:t>
            </a: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Если такой проект умной фермы создать в больших масштабах, то можно уменьшить количество обслуживающего персонала почти до нуля и за счет этого понизить стоимость продукта.</a:t>
            </a: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Таким образом мы сделаем натуральные продукты без химикатов дешевле и доступнее для людей, а это сейчас очень актуально и будет актуально всегда.</a:t>
            </a: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начала я решил создать только прототип этого проекта и протестировать его функции и возможности на комнатных растениях.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56769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Обоснование выбора темы проекта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9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" idx="2"/>
          </p:cNvCxnSpPr>
          <p:nvPr/>
        </p:nvCxnSpPr>
        <p:spPr>
          <a:xfrm>
            <a:off x="1579402" y="2357292"/>
            <a:ext cx="5019039" cy="2224801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flipV="1">
            <a:off x="1579405" y="2146357"/>
            <a:ext cx="3408713" cy="210933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</p:cNvCxnSpPr>
          <p:nvPr/>
        </p:nvCxnSpPr>
        <p:spPr>
          <a:xfrm>
            <a:off x="1579404" y="2357292"/>
            <a:ext cx="5386304" cy="272234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545312" y="2343447"/>
            <a:ext cx="3621628" cy="28661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" idx="2"/>
          </p:cNvCxnSpPr>
          <p:nvPr/>
        </p:nvCxnSpPr>
        <p:spPr>
          <a:xfrm>
            <a:off x="1579402" y="2357292"/>
            <a:ext cx="4757655" cy="1779439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>
            <a:off x="1579404" y="2357291"/>
            <a:ext cx="4052072" cy="786278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044588" y="1961277"/>
            <a:ext cx="1582616" cy="306841"/>
          </a:xfrm>
          <a:prstGeom prst="roundRect">
            <a:avLst/>
          </a:prstGeom>
          <a:solidFill>
            <a:srgbClr val="B93AB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Автоматизация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2932" y="2934753"/>
            <a:ext cx="1582616" cy="306841"/>
          </a:xfrm>
          <a:prstGeom prst="roundRect">
            <a:avLst/>
          </a:prstGeom>
          <a:solidFill>
            <a:srgbClr val="FF33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Будущее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48215" y="3927336"/>
            <a:ext cx="1582616" cy="306841"/>
          </a:xfrm>
          <a:prstGeom prst="roundRect">
            <a:avLst/>
          </a:prstGeom>
          <a:solidFill>
            <a:srgbClr val="FF993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99200" y="4416003"/>
            <a:ext cx="1582616" cy="306841"/>
          </a:xfrm>
          <a:prstGeom prst="roundRect">
            <a:avLst/>
          </a:prstGeom>
          <a:solidFill>
            <a:srgbClr val="751BC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Помощь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574058" y="2342851"/>
            <a:ext cx="4400395" cy="1283672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5275931" y="2448159"/>
            <a:ext cx="1582616" cy="306841"/>
          </a:xfrm>
          <a:prstGeom prst="roundRect">
            <a:avLst/>
          </a:prstGeom>
          <a:solidFill>
            <a:srgbClr val="FF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Жизнь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48023" y="3427266"/>
            <a:ext cx="1582616" cy="306841"/>
          </a:xfrm>
          <a:prstGeom prst="roundRect">
            <a:avLst/>
          </a:prstGeom>
          <a:solidFill>
            <a:srgbClr val="CB1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Экология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084950" y="4911270"/>
            <a:ext cx="1582616" cy="306841"/>
          </a:xfrm>
          <a:prstGeom prst="roundRect">
            <a:avLst/>
          </a:prstGeom>
          <a:solidFill>
            <a:srgbClr val="CC00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Интеллект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751739" y="1835339"/>
            <a:ext cx="1218129" cy="2104896"/>
            <a:chOff x="1002319" y="1304119"/>
            <a:chExt cx="1624172" cy="2806528"/>
          </a:xfrm>
        </p:grpSpPr>
        <p:sp>
          <p:nvSpPr>
            <p:cNvPr id="3" name="Дуга 2"/>
            <p:cNvSpPr/>
            <p:nvPr/>
          </p:nvSpPr>
          <p:spPr>
            <a:xfrm flipH="1">
              <a:off x="1002319" y="1849803"/>
              <a:ext cx="1535815" cy="2260844"/>
            </a:xfrm>
            <a:prstGeom prst="arc">
              <a:avLst>
                <a:gd name="adj1" fmla="val 17953685"/>
                <a:gd name="adj2" fmla="val 3594621"/>
              </a:avLst>
            </a:prstGeom>
            <a:ln>
              <a:solidFill>
                <a:srgbClr val="BA27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160840" y="3814402"/>
              <a:ext cx="1465651" cy="7276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 rot="19407306">
              <a:off x="1143255" y="1304119"/>
              <a:ext cx="1465651" cy="771805"/>
            </a:xfrm>
            <a:prstGeom prst="roundRect">
              <a:avLst/>
            </a:prstGeom>
            <a:solidFill>
              <a:srgbClr val="FBCF3D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FF3300"/>
                  </a:solidFill>
                  <a:latin typeface="akaDora" panose="03030500000000020002" pitchFamily="66" charset="0"/>
                </a:rPr>
                <a:t>Happy</a:t>
              </a:r>
            </a:p>
            <a:p>
              <a:pPr algn="ctr"/>
              <a:r>
                <a:rPr lang="en-US" sz="1350" dirty="0">
                  <a:solidFill>
                    <a:srgbClr val="FF3300"/>
                  </a:solidFill>
                  <a:latin typeface="akaDora" panose="03030500000000020002" pitchFamily="66" charset="0"/>
                </a:rPr>
                <a:t>Flowers</a:t>
              </a:r>
              <a:endParaRPr lang="ru-RU" sz="1350" dirty="0">
                <a:solidFill>
                  <a:srgbClr val="FF33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Основные аспекты моей работы 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31" name="Шеврон 30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32" name="Шеврон 31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2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846392" y="1930497"/>
            <a:ext cx="5451224" cy="3712546"/>
            <a:chOff x="4149969" y="1695362"/>
            <a:chExt cx="4994385" cy="3401419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149969" y="1695362"/>
              <a:ext cx="2286404" cy="340141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Электролобзик</a:t>
              </a:r>
              <a:endPara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Ножницы по металлу</a:t>
              </a: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Клепочник</a:t>
              </a: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Угловая шлифовальная</a:t>
              </a: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машинка (болгарка)</a:t>
              </a: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Сварочный аппарат</a:t>
              </a:r>
            </a:p>
            <a:p>
              <a:pPr algn="r"/>
              <a:r>
                <a:rPr lang="ru-RU" sz="16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Шуруповерт</a:t>
              </a:r>
              <a:endPara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Сверлильный станок</a:t>
              </a:r>
            </a:p>
            <a:p>
              <a:pPr algn="r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Плоскогубцы</a:t>
              </a:r>
            </a:p>
            <a:p>
              <a:pPr algn="r"/>
              <a:endPara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6858354" y="1695362"/>
              <a:ext cx="2286000" cy="340141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Ножницы</a:t>
              </a:r>
              <a:endPara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l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Паяльник</a:t>
              </a:r>
            </a:p>
            <a:p>
              <a:pPr algn="l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Канцелярский нож</a:t>
              </a:r>
            </a:p>
            <a:p>
              <a:pPr algn="l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Пистолет с </a:t>
              </a:r>
              <a:r>
                <a:rPr lang="ru-RU" sz="16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термоклеем</a:t>
              </a:r>
              <a:endPara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l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Зажигалка</a:t>
              </a:r>
            </a:p>
            <a:p>
              <a:pPr algn="l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Отвертки</a:t>
              </a:r>
            </a:p>
            <a:p>
              <a:pPr algn="l"/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Линейка</a:t>
              </a:r>
            </a:p>
            <a:p>
              <a:pPr algn="l"/>
              <a:r>
                <a:rPr lang="ru-RU" sz="16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Уголник</a:t>
              </a:r>
              <a:endPara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l"/>
              <a:r>
                <a:rPr lang="ru-RU" sz="16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Шлифовочная</a:t>
              </a:r>
              <a:r>
                <a:rPr lang="ru-RU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бумага</a:t>
              </a: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4572000" y="1862803"/>
            <a:ext cx="1" cy="3230033"/>
          </a:xfrm>
          <a:prstGeom prst="line">
            <a:avLst/>
          </a:prstGeom>
          <a:ln w="12700">
            <a:solidFill>
              <a:srgbClr val="BA2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Инструменты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195" y="1897961"/>
            <a:ext cx="7558194" cy="3922547"/>
            <a:chOff x="1210320" y="1783455"/>
            <a:chExt cx="9485800" cy="3421589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4422983" y="1803625"/>
              <a:ext cx="3060475" cy="340141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Различные разъемы и штекеры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Провода различного сечения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Электромагнитное реле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Датчик температур и влажности воздуха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Инфракрасный пульт с приемником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Ведро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Шланг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Насос для воды</a:t>
              </a:r>
            </a:p>
            <a:p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Пластины алюминия</a:t>
              </a:r>
            </a:p>
            <a:p>
              <a:endParaRPr lang="ru-RU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210320" y="1783455"/>
              <a:ext cx="9485800" cy="3406507"/>
              <a:chOff x="1210320" y="1783455"/>
              <a:chExt cx="9485800" cy="3406507"/>
            </a:xfrm>
          </p:grpSpPr>
          <p:sp>
            <p:nvSpPr>
              <p:cNvPr id="8" name="Подзаголовок 2"/>
              <p:cNvSpPr txBox="1">
                <a:spLocks/>
              </p:cNvSpPr>
              <p:nvPr/>
            </p:nvSpPr>
            <p:spPr>
              <a:xfrm>
                <a:off x="1210320" y="1788543"/>
                <a:ext cx="2710297" cy="34014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Контейнер для мелочи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Микрокомпьютер </a:t>
                </a:r>
                <a:r>
                  <a:rPr lang="en-US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Arduino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Гигрометр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Фоторезистор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Дисплей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Резисторы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Блоки питания – 3 шт.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Вентиляторы</a:t>
                </a:r>
              </a:p>
              <a:p>
                <a:pPr algn="r"/>
                <a:r>
                  <a:rPr lang="en-US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RGB </a:t>
                </a:r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светодиод</a:t>
                </a:r>
              </a:p>
              <a:p>
                <a:pPr algn="r"/>
                <a:r>
                  <a:rPr lang="ru-RU" sz="1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Фитосветодиоды</a:t>
                </a:r>
                <a:endPara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Хомуты</a:t>
                </a:r>
              </a:p>
              <a:p>
                <a:pPr algn="r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Нержавеющая сталь</a:t>
                </a:r>
              </a:p>
            </p:txBody>
          </p:sp>
          <p:sp>
            <p:nvSpPr>
              <p:cNvPr id="9" name="Подзаголовок 2"/>
              <p:cNvSpPr txBox="1">
                <a:spLocks/>
              </p:cNvSpPr>
              <p:nvPr/>
            </p:nvSpPr>
            <p:spPr>
              <a:xfrm>
                <a:off x="7986302" y="1783455"/>
                <a:ext cx="2709818" cy="34014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Болты с гайками</a:t>
                </a: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Олово</a:t>
                </a: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Кислота паяльная</a:t>
                </a:r>
              </a:p>
              <a:p>
                <a:pPr algn="l"/>
                <a:r>
                  <a:rPr lang="ru-RU" sz="1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Термоусадочная</a:t>
                </a:r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трубка</a:t>
                </a: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Изолента</a:t>
                </a:r>
              </a:p>
              <a:p>
                <a:pPr algn="l"/>
                <a:r>
                  <a:rPr lang="ru-RU" sz="1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Термоклей</a:t>
                </a:r>
                <a:endPara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Клей с термопастой</a:t>
                </a: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Термопаста</a:t>
                </a: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Краска в баллоне</a:t>
                </a:r>
              </a:p>
              <a:p>
                <a:pPr algn="l"/>
                <a:r>
                  <a:rPr lang="ru-RU" sz="12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Саморезы</a:t>
                </a:r>
                <a:endPara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Клепки</a:t>
                </a:r>
              </a:p>
              <a:p>
                <a:pPr algn="l"/>
                <a:r>
                  <a:rPr lang="ru-RU" sz="1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ДСП (древесно-стружечная плита)</a:t>
                </a:r>
              </a:p>
              <a:p>
                <a:pPr algn="l"/>
                <a:endParaRPr lang="ru-RU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cxnSp>
        <p:nvCxnSpPr>
          <p:cNvPr id="7" name="Прямая соединительная линия 6"/>
          <p:cNvCxnSpPr/>
          <p:nvPr/>
        </p:nvCxnSpPr>
        <p:spPr>
          <a:xfrm>
            <a:off x="5857878" y="2209971"/>
            <a:ext cx="0" cy="2652044"/>
          </a:xfrm>
          <a:prstGeom prst="line">
            <a:avLst/>
          </a:prstGeom>
          <a:ln w="12700">
            <a:solidFill>
              <a:srgbClr val="BA2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03689" y="2209971"/>
            <a:ext cx="0" cy="2652044"/>
          </a:xfrm>
          <a:prstGeom prst="line">
            <a:avLst/>
          </a:prstGeom>
          <a:ln w="12700">
            <a:solidFill>
              <a:srgbClr val="BA2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Материалы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20" name="Шеврон 19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3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74214"/>
              </p:ext>
            </p:extLst>
          </p:nvPr>
        </p:nvGraphicFramePr>
        <p:xfrm>
          <a:off x="363071" y="1763566"/>
          <a:ext cx="8469101" cy="35715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89">
                  <a:extLst>
                    <a:ext uri="{9D8B030D-6E8A-4147-A177-3AD203B41FA5}">
                      <a16:colId xmlns:a16="http://schemas.microsoft.com/office/drawing/2014/main" val="3466580747"/>
                    </a:ext>
                  </a:extLst>
                </a:gridCol>
                <a:gridCol w="3572752">
                  <a:extLst>
                    <a:ext uri="{9D8B030D-6E8A-4147-A177-3AD203B41FA5}">
                      <a16:colId xmlns:a16="http://schemas.microsoft.com/office/drawing/2014/main" val="1802920053"/>
                    </a:ext>
                  </a:extLst>
                </a:gridCol>
                <a:gridCol w="4503860">
                  <a:extLst>
                    <a:ext uri="{9D8B030D-6E8A-4147-A177-3AD203B41FA5}">
                      <a16:colId xmlns:a16="http://schemas.microsoft.com/office/drawing/2014/main" val="369449131"/>
                    </a:ext>
                  </a:extLst>
                </a:gridCol>
              </a:tblGrid>
              <a:tr h="515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№</a:t>
                      </a:r>
                      <a:endParaRPr lang="ru-RU" sz="1200" dirty="0">
                        <a:ln>
                          <a:noFill/>
                        </a:ln>
                        <a:solidFill>
                          <a:srgbClr val="FF00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Последовательность изготовления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Инструменты, </a:t>
                      </a:r>
                      <a:r>
                        <a:rPr lang="ru-RU" sz="120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оборудовани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и материалы</a:t>
                      </a:r>
                      <a:endParaRPr lang="ru-RU" sz="1200" dirty="0">
                        <a:ln>
                          <a:noFill/>
                        </a:ln>
                        <a:solidFill>
                          <a:srgbClr val="FF00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545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Выполнить эскиз будущего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проекта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Листы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А4, карандаш, ластик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83830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Изготовить модуль </a:t>
                      </a:r>
                      <a:r>
                        <a:rPr lang="ru-RU" sz="1100" b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фитоосвещения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Контейнер для мелочи,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м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икрокомпьютер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Arduino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г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игрометр,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ф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оторезистор,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дисплей,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резисторы,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б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локи питания – 3 шт., вентиляторы, RGB светодиод, </a:t>
                      </a:r>
                      <a:r>
                        <a:rPr lang="ru-RU" sz="1100" b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фитосветодиоды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хомуты, различные разъемы и штекеры,  провода различного сечения, электромагнитное реле, датчик температур и влажности воздуха, инфракрасный пульт с приемником, ведро, шланг, насос для воды, хомуты, нержавеющая сталь, пластины алюминия, болты с гайками, олово, кислота паяльная,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</a:t>
                      </a:r>
                      <a:r>
                        <a:rPr lang="ru-RU" sz="1100" b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ермоусадочная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трубка,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изолента,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термоклей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клей с термопастой, термопаста, краска в баллоне, </a:t>
                      </a:r>
                      <a:r>
                        <a:rPr lang="ru-RU" sz="1100" b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саморезы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клепки, ДСП (древесно-стружечная плита)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602202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Изготовить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модуль управления системой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15148"/>
                  </a:ext>
                </a:extLst>
              </a:tr>
              <a:tr h="8395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Изготовить модуль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поливки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74256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Запрограммировать микрокомпьютер в соответствии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с требованиями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Персональный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компьютер, с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реда программирования для 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Arduino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53049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Протестировать готовую</a:t>
                      </a:r>
                      <a:r>
                        <a:rPr lang="ru-RU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систему в работе</a:t>
                      </a:r>
                      <a:endParaRPr lang="ru-RU" sz="11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Автоматизированная система для ухода за цветами «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Happy</a:t>
                      </a:r>
                      <a:r>
                        <a:rPr lang="en-US" sz="1100" b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Flowers</a:t>
                      </a:r>
                      <a:r>
                        <a:rPr lang="ru-RU" sz="1100" b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»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501898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6849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Технологическая карта изготовления изделия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18" name="Шеврон 17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9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2" y="1464141"/>
            <a:ext cx="2685807" cy="20143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79" y="2886976"/>
            <a:ext cx="2685808" cy="2014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7" y="3819797"/>
            <a:ext cx="2679330" cy="200949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577179"/>
            <a:ext cx="9144000" cy="471304"/>
          </a:xfrm>
          <a:prstGeom prst="rect">
            <a:avLst/>
          </a:prstGeom>
          <a:gradFill flip="none" rotWithShape="1">
            <a:gsLst>
              <a:gs pos="0">
                <a:srgbClr val="E31D6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8A2487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3071" y="674353"/>
            <a:ext cx="8417858" cy="276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chemeClr val="bg1"/>
                </a:solidFill>
                <a:latin typeface="Andantino script" panose="02000400000000000000" pitchFamily="2" charset="0"/>
              </a:rPr>
              <a:t>Технологическая карта изготовления изделия</a:t>
            </a:r>
            <a:endParaRPr lang="ru-RU" sz="4500" dirty="0">
              <a:solidFill>
                <a:schemeClr val="bg1"/>
              </a:solidFill>
              <a:latin typeface="Andantino script" panose="02000400000000000000" pitchFamily="2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29125" y="6165743"/>
            <a:ext cx="285750" cy="295835"/>
            <a:chOff x="5741893" y="5800168"/>
            <a:chExt cx="381000" cy="394446"/>
          </a:xfrm>
          <a:gradFill>
            <a:gsLst>
              <a:gs pos="0">
                <a:srgbClr val="E31D64"/>
              </a:gs>
              <a:gs pos="100000">
                <a:srgbClr val="CB1717"/>
              </a:gs>
            </a:gsLst>
            <a:lin ang="0" scaled="0"/>
          </a:gradFill>
        </p:grpSpPr>
        <p:sp>
          <p:nvSpPr>
            <p:cNvPr id="21" name="Шеврон 20"/>
            <p:cNvSpPr/>
            <p:nvPr/>
          </p:nvSpPr>
          <p:spPr>
            <a:xfrm rot="5400000">
              <a:off x="5820335" y="5721727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2" name="Шеврон 21"/>
            <p:cNvSpPr/>
            <p:nvPr/>
          </p:nvSpPr>
          <p:spPr>
            <a:xfrm rot="5400000">
              <a:off x="5820334" y="5892056"/>
              <a:ext cx="224117" cy="3809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2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902</Words>
  <Application>Microsoft Office PowerPoint</Application>
  <PresentationFormat>Экран (4:3)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1 Vivaldi </vt:lpstr>
      <vt:lpstr>akaDora</vt:lpstr>
      <vt:lpstr>Andantino script</vt:lpstr>
      <vt:lpstr>Arial</vt:lpstr>
      <vt:lpstr>Calibri</vt:lpstr>
      <vt:lpstr>Calibri Light</vt:lpstr>
      <vt:lpstr>Open Sans Light</vt:lpstr>
      <vt:lpstr>Тема Office</vt:lpstr>
      <vt:lpstr>Happy flowers</vt:lpstr>
      <vt:lpstr>Цели и задачи</vt:lpstr>
      <vt:lpstr>Первоначальные идеи</vt:lpstr>
      <vt:lpstr>Обоснование выбора темы проекта</vt:lpstr>
      <vt:lpstr>Основные аспекты моей работы </vt:lpstr>
      <vt:lpstr>Инструменты</vt:lpstr>
      <vt:lpstr>Материалы</vt:lpstr>
      <vt:lpstr>Технологическая карта изготовления изделия</vt:lpstr>
      <vt:lpstr>Технологическая карта изготовления изделия</vt:lpstr>
      <vt:lpstr>Технологическая карта изготовления изделия</vt:lpstr>
      <vt:lpstr>Технологическая карта изготовления изделия</vt:lpstr>
      <vt:lpstr>Технологическая карта изготовления изделия</vt:lpstr>
      <vt:lpstr>Функции, которые выполняет мой проект</vt:lpstr>
      <vt:lpstr>Себестоимость изделия</vt:lpstr>
      <vt:lpstr>Маркетинговые исследования</vt:lpstr>
      <vt:lpstr>Маркетинговые исследования</vt:lpstr>
      <vt:lpstr>Экологическое обоснование</vt:lpstr>
      <vt:lpstr>Самооценка</vt:lpstr>
      <vt:lpstr>Фото готового проекта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Пётр</cp:lastModifiedBy>
  <cp:revision>135</cp:revision>
  <cp:lastPrinted>2017-12-11T15:01:08Z</cp:lastPrinted>
  <dcterms:created xsi:type="dcterms:W3CDTF">2017-10-27T14:05:37Z</dcterms:created>
  <dcterms:modified xsi:type="dcterms:W3CDTF">2018-01-20T00:04:31Z</dcterms:modified>
</cp:coreProperties>
</file>