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rawings/drawing4.xml" ContentType="application/vnd.openxmlformats-officedocument.drawingml.chartshapes+xml"/>
  <Override PartName="/ppt/charts/style2.xml" ContentType="application/vnd.ms-office.chartstyle+xml"/>
  <Override PartName="/ppt/charts/colors8.xml" ContentType="application/vnd.ms-office.chartcolor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rawings/drawing2.xml" ContentType="application/vnd.openxmlformats-officedocument.drawingml.chartshapes+xml"/>
  <Override PartName="/ppt/charts/colors6.xml" ContentType="application/vnd.ms-office.chartcolor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olors4.xml" ContentType="application/vnd.ms-office.chartcolorstyle+xml"/>
  <Default Extension="rels" ContentType="application/vnd.openxmlformats-package.relationships+xml"/>
  <Default Extension="xml" ContentType="application/xml"/>
  <Override PartName="/ppt/slides/slide14.xml" ContentType="application/vnd.openxmlformats-officedocument.presentationml.slide+xml"/>
  <Override PartName="/ppt/charts/colors2.xml" ContentType="application/vnd.ms-office.chartcolorstyl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charts/chart7.xml" ContentType="application/vnd.openxmlformats-officedocument.drawingml.chart+xml"/>
  <Override PartName="/ppt/charts/style9.xml" ContentType="application/vnd.ms-office.chartstyle+xml"/>
  <Override PartName="/ppt/charts/style7.xml" ContentType="application/vnd.ms-office.chartstyle+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drawings/drawing7.xml" ContentType="application/vnd.openxmlformats-officedocument.drawingml.chartshapes+xml"/>
  <Override PartName="/ppt/drawings/drawing8.xml" ContentType="application/vnd.openxmlformats-officedocument.drawingml.chartshapes+xml"/>
  <Override PartName="/ppt/charts/style5.xml" ContentType="application/vnd.ms-office.chartstyle+xml"/>
  <Override PartName="/ppt/charts/style6.xml" ContentType="application/vnd.ms-office.chartstyl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drawings/drawing5.xml" ContentType="application/vnd.openxmlformats-officedocument.drawingml.chartshapes+xml"/>
  <Override PartName="/ppt/drawings/drawing6.xml" ContentType="application/vnd.openxmlformats-officedocument.drawingml.chartshapes+xml"/>
  <Override PartName="/docProps/core.xml" ContentType="application/vnd.openxmlformats-package.core-properties+xml"/>
  <Override PartName="/ppt/charts/style3.xml" ContentType="application/vnd.ms-office.chartstyle+xml"/>
  <Override PartName="/ppt/charts/style4.xml" ContentType="application/vnd.ms-office.chartstyl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rawings/drawing3.xml" ContentType="application/vnd.openxmlformats-officedocument.drawingml.chartshapes+xml"/>
  <Override PartName="/ppt/charts/colors9.xml" ContentType="application/vnd.ms-office.chartcolorstyle+xml"/>
  <Override PartName="/ppt/charts/style1.xml" ContentType="application/vnd.ms-office.chart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rawings/drawing1.xml" ContentType="application/vnd.openxmlformats-officedocument.drawingml.chartshapes+xml"/>
  <Override PartName="/ppt/charts/colors7.xml" ContentType="application/vnd.ms-office.chartcolor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charts/colors5.xml" ContentType="application/vnd.ms-office.chartcolor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charts/colors3.xml" ContentType="application/vnd.ms-office.chartcolorstyle+xml"/>
  <Override PartName="/ppt/slides/slide11.xml" ContentType="application/vnd.openxmlformats-officedocument.presentationml.slide+xml"/>
  <Override PartName="/ppt/slides/slide20.xml" ContentType="application/vnd.openxmlformats-officedocument.presentationml.slide+xml"/>
  <Override PartName="/ppt/charts/chart8.xml" ContentType="application/vnd.openxmlformats-officedocument.drawingml.chart+xml"/>
  <Override PartName="/ppt/charts/colors1.xml" ContentType="application/vnd.ms-office.chartcolorstyle+xml"/>
  <Override PartName="/ppt/slideLayouts/slideLayout10.xml" ContentType="application/vnd.openxmlformats-officedocument.presentationml.slideLayout+xml"/>
  <Override PartName="/ppt/charts/chart6.xml" ContentType="application/vnd.openxmlformats-officedocument.drawingml.chart+xml"/>
  <Override PartName="/ppt/charts/chart10.xml" ContentType="application/vnd.openxmlformats-officedocument.drawingml.chart+xml"/>
  <Override PartName="/ppt/charts/style8.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77" r:id="rId8"/>
    <p:sldId id="262" r:id="rId9"/>
    <p:sldId id="263" r:id="rId10"/>
    <p:sldId id="264" r:id="rId11"/>
    <p:sldId id="265" r:id="rId12"/>
    <p:sldId id="275" r:id="rId13"/>
    <p:sldId id="266" r:id="rId14"/>
    <p:sldId id="267" r:id="rId15"/>
    <p:sldId id="268" r:id="rId16"/>
    <p:sldId id="269" r:id="rId17"/>
    <p:sldId id="270" r:id="rId18"/>
    <p:sldId id="272" r:id="rId19"/>
    <p:sldId id="274" r:id="rId20"/>
    <p:sldId id="273" r:id="rId21"/>
    <p:sldId id="276"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howGuides="1">
      <p:cViewPr varScale="1">
        <p:scale>
          <a:sx n="69" d="100"/>
          <a:sy n="69" d="100"/>
        </p:scale>
        <p:origin x="-546"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Office_Excel1.xlsx"/></Relationships>
</file>

<file path=ppt/charts/_rels/chart10.xml.rels><?xml version="1.0" encoding="UTF-8" standalone="yes"?>
<Relationships xmlns="http://schemas.openxmlformats.org/package/2006/relationships"><Relationship Id="rId3" Type="http://schemas.microsoft.com/office/2011/relationships/chartStyle" Target="style9.xml"/><Relationship Id="rId2" Type="http://schemas.microsoft.com/office/2011/relationships/chartColorStyle" Target="colors9.xml"/><Relationship Id="rId1" Type="http://schemas.openxmlformats.org/officeDocument/2006/relationships/package" Target="../embeddings/_____Microsoft_Office_Excel10.xlsx"/></Relationships>
</file>

<file path=ppt/charts/_rels/chart2.xml.rels><?xml version="1.0" encoding="UTF-8" standalone="yes"?>
<Relationships xmlns="http://schemas.openxmlformats.org/package/2006/relationships"><Relationship Id="rId3" Type="http://schemas.microsoft.com/office/2011/relationships/chartColorStyle" Target="colors1.xml"/><Relationship Id="rId2" Type="http://schemas.openxmlformats.org/officeDocument/2006/relationships/chartUserShapes" Target="../drawings/drawing1.xml"/><Relationship Id="rId1" Type="http://schemas.openxmlformats.org/officeDocument/2006/relationships/package" Target="../embeddings/_____Microsoft_Office_Excel2.xlsx"/><Relationship Id="rId4" Type="http://schemas.microsoft.com/office/2011/relationships/chartStyle" Target="style1.xml"/></Relationships>
</file>

<file path=ppt/charts/_rels/chart3.xml.rels><?xml version="1.0" encoding="UTF-8" standalone="yes"?>
<Relationships xmlns="http://schemas.openxmlformats.org/package/2006/relationships"><Relationship Id="rId3" Type="http://schemas.microsoft.com/office/2011/relationships/chartColorStyle" Target="colors2.xml"/><Relationship Id="rId2" Type="http://schemas.openxmlformats.org/officeDocument/2006/relationships/chartUserShapes" Target="../drawings/drawing2.xml"/><Relationship Id="rId1" Type="http://schemas.openxmlformats.org/officeDocument/2006/relationships/package" Target="../embeddings/_____Microsoft_Office_Excel3.xlsx"/><Relationship Id="rId4" Type="http://schemas.microsoft.com/office/2011/relationships/chartStyle" Target="style2.xml"/></Relationships>
</file>

<file path=ppt/charts/_rels/chart4.xml.rels><?xml version="1.0" encoding="UTF-8" standalone="yes"?>
<Relationships xmlns="http://schemas.openxmlformats.org/package/2006/relationships"><Relationship Id="rId3" Type="http://schemas.microsoft.com/office/2011/relationships/chartColorStyle" Target="colors3.xml"/><Relationship Id="rId2" Type="http://schemas.openxmlformats.org/officeDocument/2006/relationships/chartUserShapes" Target="../drawings/drawing3.xml"/><Relationship Id="rId1" Type="http://schemas.openxmlformats.org/officeDocument/2006/relationships/package" Target="../embeddings/_____Microsoft_Office_Excel4.xlsx"/><Relationship Id="rId4" Type="http://schemas.microsoft.com/office/2011/relationships/chartStyle" Target="style3.xml"/></Relationships>
</file>

<file path=ppt/charts/_rels/chart5.xml.rels><?xml version="1.0" encoding="UTF-8" standalone="yes"?>
<Relationships xmlns="http://schemas.openxmlformats.org/package/2006/relationships"><Relationship Id="rId3" Type="http://schemas.microsoft.com/office/2011/relationships/chartColorStyle" Target="colors4.xml"/><Relationship Id="rId2" Type="http://schemas.openxmlformats.org/officeDocument/2006/relationships/chartUserShapes" Target="../drawings/drawing4.xml"/><Relationship Id="rId1" Type="http://schemas.openxmlformats.org/officeDocument/2006/relationships/package" Target="../embeddings/_____Microsoft_Office_Excel5.xlsx"/><Relationship Id="rId4" Type="http://schemas.microsoft.com/office/2011/relationships/chartStyle" Target="style4.xml"/></Relationships>
</file>

<file path=ppt/charts/_rels/chart6.xml.rels><?xml version="1.0" encoding="UTF-8" standalone="yes"?>
<Relationships xmlns="http://schemas.openxmlformats.org/package/2006/relationships"><Relationship Id="rId3" Type="http://schemas.microsoft.com/office/2011/relationships/chartColorStyle" Target="colors5.xml"/><Relationship Id="rId2" Type="http://schemas.openxmlformats.org/officeDocument/2006/relationships/chartUserShapes" Target="../drawings/drawing5.xml"/><Relationship Id="rId1" Type="http://schemas.openxmlformats.org/officeDocument/2006/relationships/package" Target="../embeddings/_____Microsoft_Office_Excel6.xlsx"/><Relationship Id="rId4" Type="http://schemas.microsoft.com/office/2011/relationships/chartStyle" Target="style5.xml"/></Relationships>
</file>

<file path=ppt/charts/_rels/chart7.xml.rels><?xml version="1.0" encoding="UTF-8" standalone="yes"?>
<Relationships xmlns="http://schemas.openxmlformats.org/package/2006/relationships"><Relationship Id="rId3" Type="http://schemas.microsoft.com/office/2011/relationships/chartColorStyle" Target="colors6.xml"/><Relationship Id="rId2" Type="http://schemas.openxmlformats.org/officeDocument/2006/relationships/chartUserShapes" Target="../drawings/drawing6.xml"/><Relationship Id="rId1" Type="http://schemas.openxmlformats.org/officeDocument/2006/relationships/package" Target="../embeddings/_____Microsoft_Office_Excel7.xlsx"/><Relationship Id="rId4" Type="http://schemas.microsoft.com/office/2011/relationships/chartStyle" Target="style6.xml"/></Relationships>
</file>

<file path=ppt/charts/_rels/chart8.xml.rels><?xml version="1.0" encoding="UTF-8" standalone="yes"?>
<Relationships xmlns="http://schemas.openxmlformats.org/package/2006/relationships"><Relationship Id="rId3" Type="http://schemas.microsoft.com/office/2011/relationships/chartColorStyle" Target="colors7.xml"/><Relationship Id="rId2" Type="http://schemas.openxmlformats.org/officeDocument/2006/relationships/chartUserShapes" Target="../drawings/drawing7.xml"/><Relationship Id="rId1" Type="http://schemas.openxmlformats.org/officeDocument/2006/relationships/package" Target="../embeddings/_____Microsoft_Office_Excel8.xlsx"/><Relationship Id="rId4" Type="http://schemas.microsoft.com/office/2011/relationships/chartStyle" Target="style7.xml"/></Relationships>
</file>

<file path=ppt/charts/_rels/chart9.xml.rels><?xml version="1.0" encoding="UTF-8" standalone="yes"?>
<Relationships xmlns="http://schemas.openxmlformats.org/package/2006/relationships"><Relationship Id="rId3" Type="http://schemas.microsoft.com/office/2011/relationships/chartColorStyle" Target="colors8.xml"/><Relationship Id="rId2" Type="http://schemas.openxmlformats.org/officeDocument/2006/relationships/chartUserShapes" Target="../drawings/drawing8.xml"/><Relationship Id="rId1" Type="http://schemas.openxmlformats.org/officeDocument/2006/relationships/package" Target="../embeddings/_____Microsoft_Office_Excel9.xlsx"/><Relationship Id="rId4"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ru-RU"/>
  <c:chart>
    <c:title>
      <c:tx>
        <c:rich>
          <a:bodyPr/>
          <a:lstStyle/>
          <a:p>
            <a:pPr>
              <a:defRPr/>
            </a:pPr>
            <a:r>
              <a:rPr lang="ru-RU"/>
              <a:t>Количество ответов </a:t>
            </a:r>
          </a:p>
        </c:rich>
      </c:tx>
      <c:layout/>
    </c:title>
    <c:view3D>
      <c:rAngAx val="1"/>
    </c:view3D>
    <c:plotArea>
      <c:layout>
        <c:manualLayout>
          <c:layoutTarget val="inner"/>
          <c:xMode val="edge"/>
          <c:yMode val="edge"/>
          <c:x val="0.21216340264779257"/>
          <c:y val="7.3545463957585822E-2"/>
          <c:w val="0.75063754365599589"/>
          <c:h val="0.86795208388972311"/>
        </c:manualLayout>
      </c:layout>
      <c:bar3DChart>
        <c:barDir val="bar"/>
        <c:grouping val="clustered"/>
        <c:ser>
          <c:idx val="0"/>
          <c:order val="0"/>
          <c:tx>
            <c:strRef>
              <c:f>Лист1!$B$1</c:f>
              <c:strCache>
                <c:ptCount val="1"/>
                <c:pt idx="0">
                  <c:v>количество ответов </c:v>
                </c:pt>
              </c:strCache>
            </c:strRef>
          </c:tx>
          <c:dLbls>
            <c:spPr>
              <a:noFill/>
              <a:ln>
                <a:noFill/>
              </a:ln>
              <a:effectLst/>
            </c:spPr>
            <c:showVal val="1"/>
            <c:extLst>
              <c:ext xmlns:c15="http://schemas.microsoft.com/office/drawing/2012/chart" uri="{CE6537A1-D6FC-4f65-9D91-7224C49458BB}">
                <c15:layout/>
                <c15:showLeaderLines val="0"/>
              </c:ext>
            </c:extLst>
          </c:dLbls>
          <c:cat>
            <c:strRef>
              <c:f>Лист1!$A$2:$A$16</c:f>
              <c:strCache>
                <c:ptCount val="15"/>
                <c:pt idx="0">
                  <c:v>ядерное оружие </c:v>
                </c:pt>
                <c:pt idx="1">
                  <c:v>химические удобрения</c:v>
                </c:pt>
                <c:pt idx="2">
                  <c:v>двигатели внутр.сгорания</c:v>
                </c:pt>
                <c:pt idx="3">
                  <c:v>атомная энергетика</c:v>
                </c:pt>
                <c:pt idx="4">
                  <c:v>фреон</c:v>
                </c:pt>
                <c:pt idx="5">
                  <c:v>полиэтилен</c:v>
                </c:pt>
                <c:pt idx="6">
                  <c:v>генная инженерия </c:v>
                </c:pt>
                <c:pt idx="7">
                  <c:v>антибиотики </c:v>
                </c:pt>
                <c:pt idx="8">
                  <c:v>добыча нефти</c:v>
                </c:pt>
                <c:pt idx="9">
                  <c:v>пестициды</c:v>
                </c:pt>
                <c:pt idx="10">
                  <c:v>наркотики </c:v>
                </c:pt>
                <c:pt idx="11">
                  <c:v>алкоголь</c:v>
                </c:pt>
                <c:pt idx="12">
                  <c:v>сигареты </c:v>
                </c:pt>
                <c:pt idx="13">
                  <c:v>памперсы </c:v>
                </c:pt>
                <c:pt idx="14">
                  <c:v>таблетки </c:v>
                </c:pt>
              </c:strCache>
            </c:strRef>
          </c:cat>
          <c:val>
            <c:numRef>
              <c:f>Лист1!$B$2:$B$16</c:f>
              <c:numCache>
                <c:formatCode>General</c:formatCode>
                <c:ptCount val="15"/>
                <c:pt idx="0">
                  <c:v>39</c:v>
                </c:pt>
                <c:pt idx="1">
                  <c:v>11</c:v>
                </c:pt>
                <c:pt idx="2">
                  <c:v>5</c:v>
                </c:pt>
                <c:pt idx="3">
                  <c:v>12</c:v>
                </c:pt>
                <c:pt idx="4">
                  <c:v>3</c:v>
                </c:pt>
                <c:pt idx="5">
                  <c:v>3</c:v>
                </c:pt>
                <c:pt idx="6">
                  <c:v>3</c:v>
                </c:pt>
                <c:pt idx="7">
                  <c:v>1</c:v>
                </c:pt>
                <c:pt idx="8">
                  <c:v>5</c:v>
                </c:pt>
                <c:pt idx="9">
                  <c:v>1</c:v>
                </c:pt>
                <c:pt idx="10">
                  <c:v>47</c:v>
                </c:pt>
                <c:pt idx="11">
                  <c:v>25</c:v>
                </c:pt>
                <c:pt idx="12">
                  <c:v>22</c:v>
                </c:pt>
                <c:pt idx="13">
                  <c:v>5</c:v>
                </c:pt>
                <c:pt idx="14">
                  <c:v>2</c:v>
                </c:pt>
              </c:numCache>
            </c:numRef>
          </c:val>
        </c:ser>
        <c:shape val="cylinder"/>
        <c:axId val="65114880"/>
        <c:axId val="65116416"/>
        <c:axId val="0"/>
      </c:bar3DChart>
      <c:catAx>
        <c:axId val="65114880"/>
        <c:scaling>
          <c:orientation val="minMax"/>
        </c:scaling>
        <c:axPos val="l"/>
        <c:numFmt formatCode="General" sourceLinked="0"/>
        <c:tickLblPos val="nextTo"/>
        <c:txPr>
          <a:bodyPr/>
          <a:lstStyle/>
          <a:p>
            <a:pPr>
              <a:defRPr baseline="0">
                <a:latin typeface="Book Antiqua" pitchFamily="18" charset="0"/>
              </a:defRPr>
            </a:pPr>
            <a:endParaRPr lang="ru-RU"/>
          </a:p>
        </c:txPr>
        <c:crossAx val="65116416"/>
        <c:crosses val="autoZero"/>
        <c:auto val="1"/>
        <c:lblAlgn val="ctr"/>
        <c:lblOffset val="100"/>
      </c:catAx>
      <c:valAx>
        <c:axId val="65116416"/>
        <c:scaling>
          <c:orientation val="minMax"/>
        </c:scaling>
        <c:axPos val="b"/>
        <c:majorGridlines/>
        <c:numFmt formatCode="General" sourceLinked="1"/>
        <c:tickLblPos val="nextTo"/>
        <c:crossAx val="65114880"/>
        <c:crosses val="autoZero"/>
        <c:crossBetween val="between"/>
      </c:valAx>
    </c:plotArea>
    <c:plotVisOnly val="1"/>
    <c:dispBlanksAs val="gap"/>
  </c:chart>
  <c:externalData r:id="rId1"/>
</c:chartSpace>
</file>

<file path=ppt/charts/chart10.xml><?xml version="1.0" encoding="utf-8"?>
<c:chartSpace xmlns:c="http://schemas.openxmlformats.org/drawingml/2006/chart" xmlns:a="http://schemas.openxmlformats.org/drawingml/2006/main" xmlns:r="http://schemas.openxmlformats.org/officeDocument/2006/relationships">
  <c:lang val="ru-RU"/>
  <c:chart>
    <c:title>
      <c:layout/>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ru-RU"/>
        </a:p>
      </c:txPr>
    </c:title>
    <c:plotArea>
      <c:layout/>
      <c:barChart>
        <c:barDir val="bar"/>
        <c:grouping val="clustered"/>
        <c:ser>
          <c:idx val="0"/>
          <c:order val="0"/>
          <c:tx>
            <c:strRef>
              <c:f>Лист1!$B$1</c:f>
              <c:strCache>
                <c:ptCount val="1"/>
                <c:pt idx="0">
                  <c:v>каналы</c:v>
                </c:pt>
              </c:strCache>
            </c:strRef>
          </c:tx>
          <c:spPr>
            <a:solidFill>
              <a:schemeClr val="accent1"/>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ru-RU"/>
              </a:p>
            </c:txPr>
            <c:showVal val="1"/>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Лист1!$A$2:$A$12</c:f>
              <c:strCache>
                <c:ptCount val="11"/>
                <c:pt idx="0">
                  <c:v>ТНТ</c:v>
                </c:pt>
                <c:pt idx="1">
                  <c:v>СТС</c:v>
                </c:pt>
                <c:pt idx="2">
                  <c:v>РенТВ</c:v>
                </c:pt>
                <c:pt idx="3">
                  <c:v>моя планета</c:v>
                </c:pt>
                <c:pt idx="4">
                  <c:v>Охота и рыбалка</c:v>
                </c:pt>
                <c:pt idx="5">
                  <c:v>Дискавери</c:v>
                </c:pt>
                <c:pt idx="6">
                  <c:v>Матч</c:v>
                </c:pt>
                <c:pt idx="7">
                  <c:v>Дисней </c:v>
                </c:pt>
                <c:pt idx="8">
                  <c:v>Россия</c:v>
                </c:pt>
                <c:pt idx="9">
                  <c:v>Карусель</c:v>
                </c:pt>
                <c:pt idx="10">
                  <c:v>нет особых предпочтений</c:v>
                </c:pt>
              </c:strCache>
            </c:strRef>
          </c:cat>
          <c:val>
            <c:numRef>
              <c:f>Лист1!$B$2:$B$12</c:f>
              <c:numCache>
                <c:formatCode>General</c:formatCode>
                <c:ptCount val="11"/>
                <c:pt idx="0">
                  <c:v>5</c:v>
                </c:pt>
                <c:pt idx="1">
                  <c:v>7</c:v>
                </c:pt>
                <c:pt idx="2">
                  <c:v>1</c:v>
                </c:pt>
                <c:pt idx="3">
                  <c:v>2</c:v>
                </c:pt>
                <c:pt idx="4">
                  <c:v>1</c:v>
                </c:pt>
                <c:pt idx="5">
                  <c:v>3</c:v>
                </c:pt>
                <c:pt idx="6">
                  <c:v>1</c:v>
                </c:pt>
                <c:pt idx="7">
                  <c:v>2</c:v>
                </c:pt>
                <c:pt idx="8">
                  <c:v>1</c:v>
                </c:pt>
                <c:pt idx="9">
                  <c:v>1</c:v>
                </c:pt>
                <c:pt idx="10">
                  <c:v>2</c:v>
                </c:pt>
              </c:numCache>
            </c:numRef>
          </c:val>
        </c:ser>
        <c:gapWidth val="182"/>
        <c:axId val="74696576"/>
        <c:axId val="74698112"/>
      </c:barChart>
      <c:catAx>
        <c:axId val="74696576"/>
        <c:scaling>
          <c:orientation val="minMax"/>
        </c:scaling>
        <c:axPos val="l"/>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crossAx val="74698112"/>
        <c:crosses val="autoZero"/>
        <c:auto val="1"/>
        <c:lblAlgn val="ctr"/>
        <c:lblOffset val="100"/>
      </c:catAx>
      <c:valAx>
        <c:axId val="74698112"/>
        <c:scaling>
          <c:orientation val="minMax"/>
        </c:scaling>
        <c:axPos val="b"/>
        <c:majorGridlines>
          <c:spPr>
            <a:ln w="9525" cap="flat" cmpd="sng" algn="ctr">
              <a:solidFill>
                <a:schemeClr val="tx1">
                  <a:lumMod val="15000"/>
                  <a:lumOff val="85000"/>
                </a:schemeClr>
              </a:solidFill>
              <a:round/>
            </a:ln>
            <a:effectLst/>
          </c:spPr>
        </c:majorGridlines>
        <c:numFmt formatCode="General" sourceLinked="1"/>
        <c:maj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crossAx val="74696576"/>
        <c:crosses val="autoZero"/>
        <c:crossBetween val="between"/>
      </c:valAx>
      <c:spPr>
        <a:noFill/>
        <a:ln>
          <a:noFill/>
        </a:ln>
        <a:effectLst/>
      </c:spPr>
    </c:plotArea>
    <c:legend>
      <c:legendPos val="b"/>
      <c:layout/>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legend>
    <c:plotVisOnly val="1"/>
    <c:dispBlanksAs val="gap"/>
  </c:chart>
  <c:spPr>
    <a:noFill/>
    <a:ln>
      <a:noFill/>
    </a:ln>
    <a:effectLst/>
  </c:spPr>
  <c:txPr>
    <a:bodyPr/>
    <a:lstStyle/>
    <a:p>
      <a:pPr>
        <a:defRPr/>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ru-RU"/>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ru-RU"/>
              <a:t>количество опрошенных (%)</a:t>
            </a:r>
          </a:p>
        </c:rich>
      </c:tx>
      <c:layout/>
      <c:spPr>
        <a:noFill/>
        <a:ln>
          <a:noFill/>
        </a:ln>
        <a:effectLst/>
      </c:spPr>
    </c:title>
    <c:plotArea>
      <c:layout/>
      <c:pieChart>
        <c:varyColors val="1"/>
        <c:ser>
          <c:idx val="0"/>
          <c:order val="0"/>
          <c:tx>
            <c:strRef>
              <c:f>Лист1!$B$1</c:f>
              <c:strCache>
                <c:ptCount val="1"/>
                <c:pt idx="0">
                  <c:v>количество опрошенных</c:v>
                </c:pt>
              </c:strCache>
            </c:strRef>
          </c:tx>
          <c:dPt>
            <c:idx val="0"/>
            <c:spPr>
              <a:solidFill>
                <a:schemeClr val="accent1"/>
              </a:solidFill>
              <a:ln>
                <a:noFill/>
              </a:ln>
              <a:effectLst>
                <a:outerShdw blurRad="254000" sx="102000" sy="102000" algn="ctr" rotWithShape="0">
                  <a:prstClr val="black">
                    <a:alpha val="20000"/>
                  </a:prstClr>
                </a:outerShdw>
              </a:effectLst>
            </c:spPr>
          </c:dPt>
          <c:dPt>
            <c:idx val="1"/>
            <c:spPr>
              <a:solidFill>
                <a:schemeClr val="accent2"/>
              </a:solidFill>
              <a:ln>
                <a:noFill/>
              </a:ln>
              <a:effectLst>
                <a:outerShdw blurRad="254000" sx="102000" sy="102000" algn="ctr" rotWithShape="0">
                  <a:prstClr val="black">
                    <a:alpha val="20000"/>
                  </a:prstClr>
                </a:outerShdw>
              </a:effectLst>
            </c:spPr>
          </c:dPt>
          <c:dPt>
            <c:idx val="2"/>
            <c:spPr>
              <a:solidFill>
                <a:schemeClr val="accent3"/>
              </a:solidFill>
              <a:ln>
                <a:noFill/>
              </a:ln>
              <a:effectLst>
                <a:outerShdw blurRad="254000" sx="102000" sy="102000" algn="ctr" rotWithShape="0">
                  <a:prstClr val="black">
                    <a:alpha val="20000"/>
                  </a:prstClr>
                </a:outerShdw>
              </a:effectLst>
            </c:spPr>
          </c:dPt>
          <c:dPt>
            <c:idx val="3"/>
            <c:spPr>
              <a:solidFill>
                <a:schemeClr val="accent4"/>
              </a:solidFill>
              <a:ln>
                <a:noFill/>
              </a:ln>
              <a:effectLst>
                <a:outerShdw blurRad="254000" sx="102000" sy="102000" algn="ctr" rotWithShape="0">
                  <a:prstClr val="black">
                    <a:alpha val="20000"/>
                  </a:prstClr>
                </a:outerShdw>
              </a:effectLst>
            </c:spPr>
          </c:dPt>
          <c:dPt>
            <c:idx val="4"/>
            <c:spPr>
              <a:solidFill>
                <a:schemeClr val="accent5"/>
              </a:solidFill>
              <a:ln>
                <a:noFill/>
              </a:ln>
              <a:effectLst>
                <a:outerShdw blurRad="254000" sx="102000" sy="102000" algn="ctr" rotWithShape="0">
                  <a:prstClr val="black">
                    <a:alpha val="20000"/>
                  </a:prstClr>
                </a:outerShdw>
              </a:effectLst>
            </c:spPr>
          </c:dPt>
          <c:dPt>
            <c:idx val="5"/>
            <c:spPr>
              <a:solidFill>
                <a:schemeClr val="accent6"/>
              </a:solidFill>
              <a:ln>
                <a:noFill/>
              </a:ln>
              <a:effectLst>
                <a:outerShdw blurRad="254000" sx="102000" sy="102000" algn="ctr" rotWithShape="0">
                  <a:prstClr val="black">
                    <a:alpha val="20000"/>
                  </a:prstClr>
                </a:outerShdw>
              </a:effectLst>
            </c:spPr>
          </c:dPt>
          <c:dPt>
            <c:idx val="6"/>
            <c:spPr>
              <a:solidFill>
                <a:schemeClr val="accent1">
                  <a:lumMod val="60000"/>
                </a:schemeClr>
              </a:solidFill>
              <a:ln>
                <a:noFill/>
              </a:ln>
              <a:effectLst>
                <a:outerShdw blurRad="254000" sx="102000" sy="102000" algn="ctr" rotWithShape="0">
                  <a:prstClr val="black">
                    <a:alpha val="20000"/>
                  </a:prstClr>
                </a:outerShdw>
              </a:effectLst>
            </c:spPr>
          </c:dPt>
          <c:dPt>
            <c:idx val="7"/>
            <c:spPr>
              <a:solidFill>
                <a:schemeClr val="accent2">
                  <a:lumMod val="60000"/>
                </a:schemeClr>
              </a:solidFill>
              <a:ln>
                <a:noFill/>
              </a:ln>
              <a:effectLst>
                <a:outerShdw blurRad="254000" sx="102000" sy="102000" algn="ctr" rotWithShape="0">
                  <a:prstClr val="black">
                    <a:alpha val="20000"/>
                  </a:prstClr>
                </a:outerShdw>
              </a:effectLst>
            </c:spPr>
          </c:dPt>
          <c:dLbls>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ru-RU"/>
              </a:p>
            </c:txPr>
            <c:dLblPos val="bestFit"/>
            <c:showVal val="1"/>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Лист1!$A$2:$A$9</c:f>
              <c:strCache>
                <c:ptCount val="8"/>
                <c:pt idx="0">
                  <c:v>не звоню</c:v>
                </c:pt>
                <c:pt idx="1">
                  <c:v>5-10 мин</c:v>
                </c:pt>
                <c:pt idx="2">
                  <c:v>10-30 мин</c:v>
                </c:pt>
                <c:pt idx="3">
                  <c:v>30-60 мин</c:v>
                </c:pt>
                <c:pt idx="4">
                  <c:v>1-2 ч</c:v>
                </c:pt>
                <c:pt idx="5">
                  <c:v>3 ч и более </c:v>
                </c:pt>
                <c:pt idx="6">
                  <c:v>не следил</c:v>
                </c:pt>
                <c:pt idx="7">
                  <c:v>не люблю телефон</c:v>
                </c:pt>
              </c:strCache>
            </c:strRef>
          </c:cat>
          <c:val>
            <c:numRef>
              <c:f>Лист1!$B$2:$B$9</c:f>
              <c:numCache>
                <c:formatCode>General</c:formatCode>
                <c:ptCount val="8"/>
                <c:pt idx="0">
                  <c:v>9</c:v>
                </c:pt>
                <c:pt idx="1">
                  <c:v>19</c:v>
                </c:pt>
                <c:pt idx="2">
                  <c:v>9</c:v>
                </c:pt>
                <c:pt idx="3">
                  <c:v>9</c:v>
                </c:pt>
                <c:pt idx="4">
                  <c:v>36</c:v>
                </c:pt>
                <c:pt idx="5">
                  <c:v>9</c:v>
                </c:pt>
                <c:pt idx="6">
                  <c:v>9</c:v>
                </c:pt>
                <c:pt idx="7">
                  <c:v>9</c:v>
                </c:pt>
              </c:numCache>
            </c:numRef>
          </c:val>
        </c:ser>
        <c:dLbls>
          <c:showPercent val="1"/>
        </c:dLbls>
        <c:firstSliceAng val="0"/>
      </c:pieChart>
      <c:spPr>
        <a:noFill/>
        <a:ln>
          <a:noFill/>
        </a:ln>
        <a:effectLst/>
      </c:spPr>
    </c:plotArea>
    <c:legend>
      <c:legendPos val="r"/>
      <c:layout>
        <c:manualLayout>
          <c:xMode val="edge"/>
          <c:yMode val="edge"/>
          <c:x val="0.69267833310028604"/>
          <c:y val="0.34118723758126984"/>
          <c:w val="0.25003696191594588"/>
          <c:h val="0.40620558508472998"/>
        </c:manualLayout>
      </c:layout>
      <c:spPr>
        <a:solidFill>
          <a:schemeClr val="lt1">
            <a:lumMod val="95000"/>
            <a:alpha val="39000"/>
          </a:schemeClr>
        </a:solidFill>
        <a:ln>
          <a:noFill/>
        </a:ln>
        <a:effectLst/>
      </c:spPr>
      <c:txPr>
        <a:bodyPr rot="0" spcFirstLastPara="1" vertOverflow="ellipsis" vert="horz" wrap="square" anchor="ctr" anchorCtr="1"/>
        <a:lstStyle/>
        <a:p>
          <a:pPr>
            <a:defRPr sz="1600" b="0" i="0" u="none" strike="noStrike" kern="1200" baseline="0">
              <a:solidFill>
                <a:schemeClr val="dk1">
                  <a:lumMod val="75000"/>
                  <a:lumOff val="25000"/>
                </a:schemeClr>
              </a:solidFill>
              <a:latin typeface="+mn-lt"/>
              <a:ea typeface="+mn-ea"/>
              <a:cs typeface="+mn-cs"/>
            </a:defRPr>
          </a:pPr>
          <a:endParaRPr lang="ru-RU"/>
        </a:p>
      </c:txPr>
    </c:legend>
    <c:plotVisOnly val="1"/>
    <c:dispBlanksAs val="zero"/>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ru-RU"/>
    </a:p>
  </c:txPr>
  <c:externalData r:id="rId1"/>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ru-RU"/>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ru-RU"/>
              <a:t>количество опрошенных (%)</a:t>
            </a:r>
          </a:p>
        </c:rich>
      </c:tx>
      <c:layout/>
      <c:spPr>
        <a:noFill/>
        <a:ln>
          <a:noFill/>
        </a:ln>
        <a:effectLst/>
      </c:spPr>
    </c:title>
    <c:plotArea>
      <c:layout/>
      <c:pieChart>
        <c:varyColors val="1"/>
        <c:ser>
          <c:idx val="0"/>
          <c:order val="0"/>
          <c:tx>
            <c:strRef>
              <c:f>Лист1!$B$1</c:f>
              <c:strCache>
                <c:ptCount val="1"/>
                <c:pt idx="0">
                  <c:v>количество опрошенных</c:v>
                </c:pt>
              </c:strCache>
            </c:strRef>
          </c:tx>
          <c:dPt>
            <c:idx val="0"/>
            <c:spPr>
              <a:solidFill>
                <a:schemeClr val="accent1"/>
              </a:solidFill>
              <a:ln>
                <a:noFill/>
              </a:ln>
              <a:effectLst>
                <a:outerShdw blurRad="254000" sx="102000" sy="102000" algn="ctr" rotWithShape="0">
                  <a:prstClr val="black">
                    <a:alpha val="20000"/>
                  </a:prstClr>
                </a:outerShdw>
              </a:effectLst>
            </c:spPr>
          </c:dPt>
          <c:dPt>
            <c:idx val="1"/>
            <c:spPr>
              <a:solidFill>
                <a:schemeClr val="accent2"/>
              </a:solidFill>
              <a:ln>
                <a:noFill/>
              </a:ln>
              <a:effectLst>
                <a:outerShdw blurRad="254000" sx="102000" sy="102000" algn="ctr" rotWithShape="0">
                  <a:prstClr val="black">
                    <a:alpha val="20000"/>
                  </a:prstClr>
                </a:outerShdw>
              </a:effectLst>
            </c:spPr>
          </c:dPt>
          <c:dPt>
            <c:idx val="2"/>
            <c:spPr>
              <a:solidFill>
                <a:schemeClr val="accent3"/>
              </a:solidFill>
              <a:ln>
                <a:noFill/>
              </a:ln>
              <a:effectLst>
                <a:outerShdw blurRad="254000" sx="102000" sy="102000" algn="ctr" rotWithShape="0">
                  <a:prstClr val="black">
                    <a:alpha val="20000"/>
                  </a:prstClr>
                </a:outerShdw>
              </a:effectLst>
            </c:spPr>
          </c:dPt>
          <c:dPt>
            <c:idx val="3"/>
            <c:spPr>
              <a:solidFill>
                <a:schemeClr val="accent4"/>
              </a:solidFill>
              <a:ln>
                <a:noFill/>
              </a:ln>
              <a:effectLst>
                <a:outerShdw blurRad="254000" sx="102000" sy="102000" algn="ctr" rotWithShape="0">
                  <a:prstClr val="black">
                    <a:alpha val="20000"/>
                  </a:prstClr>
                </a:outerShdw>
              </a:effectLst>
            </c:spPr>
          </c:dPt>
          <c:dPt>
            <c:idx val="4"/>
            <c:spPr>
              <a:solidFill>
                <a:schemeClr val="accent5"/>
              </a:solidFill>
              <a:ln>
                <a:noFill/>
              </a:ln>
              <a:effectLst>
                <a:outerShdw blurRad="254000" sx="102000" sy="102000" algn="ctr" rotWithShape="0">
                  <a:prstClr val="black">
                    <a:alpha val="20000"/>
                  </a:prstClr>
                </a:outerShdw>
              </a:effectLst>
            </c:spPr>
          </c:dPt>
          <c:dPt>
            <c:idx val="5"/>
            <c:spPr>
              <a:solidFill>
                <a:schemeClr val="accent6"/>
              </a:solidFill>
              <a:ln>
                <a:noFill/>
              </a:ln>
              <a:effectLst>
                <a:outerShdw blurRad="254000" sx="102000" sy="102000" algn="ctr" rotWithShape="0">
                  <a:prstClr val="black">
                    <a:alpha val="20000"/>
                  </a:prstClr>
                </a:outerShdw>
              </a:effectLst>
            </c:spPr>
          </c:dPt>
          <c:dLbls>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ru-RU"/>
              </a:p>
            </c:txPr>
            <c:dLblPos val="bestFit"/>
            <c:showVal val="1"/>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Лист1!$A$2:$A$7</c:f>
              <c:strCache>
                <c:ptCount val="6"/>
                <c:pt idx="0">
                  <c:v>менее 1 ч</c:v>
                </c:pt>
                <c:pt idx="1">
                  <c:v>1-2 ч</c:v>
                </c:pt>
                <c:pt idx="2">
                  <c:v>2-3 ч</c:v>
                </c:pt>
                <c:pt idx="3">
                  <c:v>3 ч и более </c:v>
                </c:pt>
                <c:pt idx="4">
                  <c:v>не использую</c:v>
                </c:pt>
                <c:pt idx="5">
                  <c:v>пока не разрядится</c:v>
                </c:pt>
              </c:strCache>
            </c:strRef>
          </c:cat>
          <c:val>
            <c:numRef>
              <c:f>Лист1!$B$2:$B$7</c:f>
              <c:numCache>
                <c:formatCode>General</c:formatCode>
                <c:ptCount val="6"/>
                <c:pt idx="0">
                  <c:v>7</c:v>
                </c:pt>
                <c:pt idx="1">
                  <c:v>13</c:v>
                </c:pt>
                <c:pt idx="2">
                  <c:v>24</c:v>
                </c:pt>
                <c:pt idx="3">
                  <c:v>0</c:v>
                </c:pt>
                <c:pt idx="4">
                  <c:v>49</c:v>
                </c:pt>
                <c:pt idx="5">
                  <c:v>7</c:v>
                </c:pt>
              </c:numCache>
            </c:numRef>
          </c:val>
        </c:ser>
        <c:dLbls>
          <c:showPercent val="1"/>
        </c:dLbls>
        <c:firstSliceAng val="0"/>
      </c:pieChart>
      <c:spPr>
        <a:noFill/>
        <a:ln>
          <a:noFill/>
        </a:ln>
        <a:effectLst/>
      </c:spPr>
    </c:plotArea>
    <c:legend>
      <c:legendPos val="r"/>
      <c:layout>
        <c:manualLayout>
          <c:xMode val="edge"/>
          <c:yMode val="edge"/>
          <c:x val="0.69009415640879646"/>
          <c:y val="0.32987837146279969"/>
          <c:w val="0.25389413205151884"/>
          <c:h val="0.44359436606613223"/>
        </c:manualLayout>
      </c:layout>
      <c:spPr>
        <a:solidFill>
          <a:schemeClr val="lt1">
            <a:lumMod val="95000"/>
            <a:alpha val="39000"/>
          </a:schemeClr>
        </a:solidFill>
        <a:ln>
          <a:noFill/>
        </a:ln>
        <a:effectLst/>
      </c:spPr>
      <c:txPr>
        <a:bodyPr rot="0" spcFirstLastPara="1" vertOverflow="ellipsis" vert="horz" wrap="square" anchor="ctr" anchorCtr="1"/>
        <a:lstStyle/>
        <a:p>
          <a:pPr>
            <a:defRPr sz="1600" b="0" i="0" u="none" strike="noStrike" kern="1200" baseline="0">
              <a:solidFill>
                <a:schemeClr val="dk1">
                  <a:lumMod val="75000"/>
                  <a:lumOff val="25000"/>
                </a:schemeClr>
              </a:solidFill>
              <a:latin typeface="+mn-lt"/>
              <a:ea typeface="+mn-ea"/>
              <a:cs typeface="+mn-cs"/>
            </a:defRPr>
          </a:pPr>
          <a:endParaRPr lang="ru-RU"/>
        </a:p>
      </c:txPr>
    </c:legend>
    <c:plotVisOnly val="1"/>
    <c:dispBlanksAs val="zero"/>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ru-RU"/>
    </a:p>
  </c:txPr>
  <c:externalData r:id="rId1"/>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ru-RU"/>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ru-RU"/>
              <a:t>количество опрошенных (%)</a:t>
            </a:r>
          </a:p>
        </c:rich>
      </c:tx>
      <c:layout/>
      <c:spPr>
        <a:noFill/>
        <a:ln>
          <a:noFill/>
        </a:ln>
        <a:effectLst/>
      </c:spPr>
    </c:title>
    <c:plotArea>
      <c:layout/>
      <c:pieChart>
        <c:varyColors val="1"/>
        <c:ser>
          <c:idx val="0"/>
          <c:order val="0"/>
          <c:tx>
            <c:strRef>
              <c:f>Лист1!$B$1</c:f>
              <c:strCache>
                <c:ptCount val="1"/>
                <c:pt idx="0">
                  <c:v>количество опрошенных</c:v>
                </c:pt>
              </c:strCache>
            </c:strRef>
          </c:tx>
          <c:dPt>
            <c:idx val="0"/>
            <c:spPr>
              <a:solidFill>
                <a:schemeClr val="accent1"/>
              </a:solidFill>
              <a:ln>
                <a:noFill/>
              </a:ln>
              <a:effectLst>
                <a:outerShdw blurRad="254000" sx="102000" sy="102000" algn="ctr" rotWithShape="0">
                  <a:prstClr val="black">
                    <a:alpha val="20000"/>
                  </a:prstClr>
                </a:outerShdw>
              </a:effectLst>
            </c:spPr>
          </c:dPt>
          <c:dPt>
            <c:idx val="1"/>
            <c:spPr>
              <a:solidFill>
                <a:schemeClr val="accent2"/>
              </a:solidFill>
              <a:ln>
                <a:noFill/>
              </a:ln>
              <a:effectLst>
                <a:outerShdw blurRad="254000" sx="102000" sy="102000" algn="ctr" rotWithShape="0">
                  <a:prstClr val="black">
                    <a:alpha val="20000"/>
                  </a:prstClr>
                </a:outerShdw>
              </a:effectLst>
            </c:spPr>
          </c:dPt>
          <c:dPt>
            <c:idx val="2"/>
            <c:spPr>
              <a:solidFill>
                <a:schemeClr val="accent3"/>
              </a:solidFill>
              <a:ln>
                <a:noFill/>
              </a:ln>
              <a:effectLst>
                <a:outerShdw blurRad="254000" sx="102000" sy="102000" algn="ctr" rotWithShape="0">
                  <a:prstClr val="black">
                    <a:alpha val="20000"/>
                  </a:prstClr>
                </a:outerShdw>
              </a:effectLst>
            </c:spPr>
          </c:dPt>
          <c:dPt>
            <c:idx val="3"/>
            <c:spPr>
              <a:solidFill>
                <a:schemeClr val="accent4"/>
              </a:solidFill>
              <a:ln>
                <a:noFill/>
              </a:ln>
              <a:effectLst>
                <a:outerShdw blurRad="254000" sx="102000" sy="102000" algn="ctr" rotWithShape="0">
                  <a:prstClr val="black">
                    <a:alpha val="20000"/>
                  </a:prstClr>
                </a:outerShdw>
              </a:effectLst>
            </c:spPr>
          </c:dPt>
          <c:dPt>
            <c:idx val="4"/>
            <c:spPr>
              <a:solidFill>
                <a:schemeClr val="accent5"/>
              </a:solidFill>
              <a:ln>
                <a:noFill/>
              </a:ln>
              <a:effectLst>
                <a:outerShdw blurRad="254000" sx="102000" sy="102000" algn="ctr" rotWithShape="0">
                  <a:prstClr val="black">
                    <a:alpha val="20000"/>
                  </a:prstClr>
                </a:outerShdw>
              </a:effectLst>
            </c:spPr>
          </c:dPt>
          <c:dLbls>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ru-RU"/>
              </a:p>
            </c:txPr>
            <c:dLblPos val="bestFit"/>
            <c:showVal val="1"/>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Лист1!$A$2:$A$6</c:f>
              <c:strCache>
                <c:ptCount val="5"/>
                <c:pt idx="0">
                  <c:v>менее 1 ч</c:v>
                </c:pt>
                <c:pt idx="1">
                  <c:v>1-2 ч</c:v>
                </c:pt>
                <c:pt idx="2">
                  <c:v>2-3 ч</c:v>
                </c:pt>
                <c:pt idx="3">
                  <c:v>3 ч и более </c:v>
                </c:pt>
                <c:pt idx="4">
                  <c:v>не использую</c:v>
                </c:pt>
              </c:strCache>
            </c:strRef>
          </c:cat>
          <c:val>
            <c:numRef>
              <c:f>Лист1!$B$2:$B$6</c:f>
              <c:numCache>
                <c:formatCode>General</c:formatCode>
                <c:ptCount val="5"/>
                <c:pt idx="0">
                  <c:v>7</c:v>
                </c:pt>
                <c:pt idx="1">
                  <c:v>7</c:v>
                </c:pt>
                <c:pt idx="2">
                  <c:v>13</c:v>
                </c:pt>
                <c:pt idx="3">
                  <c:v>66</c:v>
                </c:pt>
                <c:pt idx="4">
                  <c:v>7</c:v>
                </c:pt>
              </c:numCache>
            </c:numRef>
          </c:val>
        </c:ser>
        <c:dLbls>
          <c:showPercent val="1"/>
        </c:dLbls>
        <c:firstSliceAng val="0"/>
      </c:pieChart>
      <c:spPr>
        <a:noFill/>
        <a:ln>
          <a:noFill/>
        </a:ln>
        <a:effectLst/>
      </c:spPr>
    </c:plotArea>
    <c:legend>
      <c:legendPos val="r"/>
      <c:layout>
        <c:manualLayout>
          <c:xMode val="edge"/>
          <c:yMode val="edge"/>
          <c:x val="0.71802363257199409"/>
          <c:y val="0.37130665627653281"/>
          <c:w val="0.21705370177973504"/>
          <c:h val="0.38474075064841412"/>
        </c:manualLayout>
      </c:layout>
      <c:spPr>
        <a:solidFill>
          <a:schemeClr val="lt1">
            <a:lumMod val="95000"/>
            <a:alpha val="39000"/>
          </a:schemeClr>
        </a:solidFill>
        <a:ln>
          <a:noFill/>
        </a:ln>
        <a:effectLst/>
      </c:spPr>
      <c:txPr>
        <a:bodyPr rot="0" spcFirstLastPara="1" vertOverflow="ellipsis" vert="horz" wrap="square" anchor="ctr" anchorCtr="1"/>
        <a:lstStyle/>
        <a:p>
          <a:pPr>
            <a:defRPr sz="1600" b="0" i="0" u="none" strike="noStrike" kern="1200" baseline="0">
              <a:solidFill>
                <a:schemeClr val="dk1">
                  <a:lumMod val="75000"/>
                  <a:lumOff val="25000"/>
                </a:schemeClr>
              </a:solidFill>
              <a:latin typeface="+mn-lt"/>
              <a:ea typeface="+mn-ea"/>
              <a:cs typeface="+mn-cs"/>
            </a:defRPr>
          </a:pPr>
          <a:endParaRPr lang="ru-RU"/>
        </a:p>
      </c:txPr>
    </c:legend>
    <c:plotVisOnly val="1"/>
    <c:dispBlanksAs val="zero"/>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ru-RU"/>
    </a:p>
  </c:txPr>
  <c:externalData r:id="rId1"/>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1"/>
  <c:lang val="ru-RU"/>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ru-RU"/>
              <a:t>количество опрошенных (%)</a:t>
            </a:r>
          </a:p>
        </c:rich>
      </c:tx>
      <c:layout/>
      <c:spPr>
        <a:noFill/>
        <a:ln>
          <a:noFill/>
        </a:ln>
        <a:effectLst/>
      </c:spPr>
    </c:title>
    <c:plotArea>
      <c:layout/>
      <c:pieChart>
        <c:varyColors val="1"/>
        <c:ser>
          <c:idx val="0"/>
          <c:order val="0"/>
          <c:tx>
            <c:strRef>
              <c:f>Лист1!$B$1</c:f>
              <c:strCache>
                <c:ptCount val="1"/>
                <c:pt idx="0">
                  <c:v>количество опрошенных</c:v>
                </c:pt>
              </c:strCache>
            </c:strRef>
          </c:tx>
          <c:dPt>
            <c:idx val="0"/>
            <c:spPr>
              <a:solidFill>
                <a:schemeClr val="accent1"/>
              </a:solidFill>
              <a:ln>
                <a:noFill/>
              </a:ln>
              <a:effectLst>
                <a:outerShdw blurRad="254000" sx="102000" sy="102000" algn="ctr" rotWithShape="0">
                  <a:prstClr val="black">
                    <a:alpha val="20000"/>
                  </a:prstClr>
                </a:outerShdw>
              </a:effectLst>
            </c:spPr>
          </c:dPt>
          <c:dPt>
            <c:idx val="1"/>
            <c:spPr>
              <a:solidFill>
                <a:schemeClr val="accent2"/>
              </a:solidFill>
              <a:ln>
                <a:noFill/>
              </a:ln>
              <a:effectLst>
                <a:outerShdw blurRad="254000" sx="102000" sy="102000" algn="ctr" rotWithShape="0">
                  <a:prstClr val="black">
                    <a:alpha val="20000"/>
                  </a:prstClr>
                </a:outerShdw>
              </a:effectLst>
            </c:spPr>
          </c:dPt>
          <c:dPt>
            <c:idx val="2"/>
            <c:spPr>
              <a:solidFill>
                <a:schemeClr val="accent3"/>
              </a:solidFill>
              <a:ln>
                <a:noFill/>
              </a:ln>
              <a:effectLst>
                <a:outerShdw blurRad="254000" sx="102000" sy="102000" algn="ctr" rotWithShape="0">
                  <a:prstClr val="black">
                    <a:alpha val="20000"/>
                  </a:prstClr>
                </a:outerShdw>
              </a:effectLst>
            </c:spPr>
          </c:dPt>
          <c:dLbls>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ru-RU"/>
              </a:p>
            </c:txPr>
            <c:dLblPos val="bestFit"/>
            <c:showVal val="1"/>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Лист1!$A$2:$A$4</c:f>
              <c:strCache>
                <c:ptCount val="3"/>
                <c:pt idx="0">
                  <c:v>отрицательно</c:v>
                </c:pt>
                <c:pt idx="1">
                  <c:v>положительно </c:v>
                </c:pt>
                <c:pt idx="2">
                  <c:v>не определился</c:v>
                </c:pt>
              </c:strCache>
            </c:strRef>
          </c:cat>
          <c:val>
            <c:numRef>
              <c:f>Лист1!$B$2:$B$4</c:f>
              <c:numCache>
                <c:formatCode>General</c:formatCode>
                <c:ptCount val="3"/>
                <c:pt idx="0">
                  <c:v>0</c:v>
                </c:pt>
                <c:pt idx="1">
                  <c:v>76</c:v>
                </c:pt>
                <c:pt idx="2">
                  <c:v>24</c:v>
                </c:pt>
              </c:numCache>
            </c:numRef>
          </c:val>
        </c:ser>
        <c:dLbls>
          <c:showPercent val="1"/>
        </c:dLbls>
        <c:firstSliceAng val="0"/>
      </c:pieChart>
      <c:spPr>
        <a:noFill/>
        <a:ln>
          <a:noFill/>
        </a:ln>
        <a:effectLst/>
      </c:spPr>
    </c:plotArea>
    <c:legend>
      <c:legendPos val="r"/>
      <c:layout>
        <c:manualLayout>
          <c:xMode val="edge"/>
          <c:yMode val="edge"/>
          <c:x val="0.7192075164749917"/>
          <c:y val="0.33230207376219828"/>
          <c:w val="0.25024064086699843"/>
          <c:h val="0.25595523325463226"/>
        </c:manualLayout>
      </c:layout>
      <c:spPr>
        <a:solidFill>
          <a:schemeClr val="lt1">
            <a:lumMod val="95000"/>
            <a:alpha val="39000"/>
          </a:schemeClr>
        </a:solidFill>
        <a:ln>
          <a:noFill/>
        </a:ln>
        <a:effectLst/>
      </c:spPr>
      <c:txPr>
        <a:bodyPr rot="0" spcFirstLastPara="1" vertOverflow="ellipsis" vert="horz" wrap="square" anchor="ctr" anchorCtr="1"/>
        <a:lstStyle/>
        <a:p>
          <a:pPr>
            <a:defRPr sz="1400" b="0" i="0" u="none" strike="noStrike" kern="1200" baseline="0">
              <a:solidFill>
                <a:schemeClr val="dk1">
                  <a:lumMod val="75000"/>
                  <a:lumOff val="25000"/>
                </a:schemeClr>
              </a:solidFill>
              <a:latin typeface="+mn-lt"/>
              <a:ea typeface="+mn-ea"/>
              <a:cs typeface="+mn-cs"/>
            </a:defRPr>
          </a:pPr>
          <a:endParaRPr lang="ru-RU"/>
        </a:p>
      </c:txPr>
    </c:legend>
    <c:plotVisOnly val="1"/>
    <c:dispBlanksAs val="zero"/>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ru-RU"/>
    </a:p>
  </c:txPr>
  <c:externalData r:id="rId1"/>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ru-RU"/>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ru-RU"/>
              <a:t>количество опрошенных (%)</a:t>
            </a:r>
          </a:p>
        </c:rich>
      </c:tx>
      <c:layout/>
      <c:spPr>
        <a:noFill/>
        <a:ln>
          <a:noFill/>
        </a:ln>
        <a:effectLst/>
      </c:spPr>
    </c:title>
    <c:plotArea>
      <c:layout/>
      <c:pieChart>
        <c:varyColors val="1"/>
        <c:ser>
          <c:idx val="0"/>
          <c:order val="0"/>
          <c:tx>
            <c:strRef>
              <c:f>Лист1!$B$1</c:f>
              <c:strCache>
                <c:ptCount val="1"/>
                <c:pt idx="0">
                  <c:v>количество опрошенных</c:v>
                </c:pt>
              </c:strCache>
            </c:strRef>
          </c:tx>
          <c:dPt>
            <c:idx val="0"/>
            <c:spPr>
              <a:solidFill>
                <a:schemeClr val="accent1"/>
              </a:solidFill>
              <a:ln>
                <a:noFill/>
              </a:ln>
              <a:effectLst>
                <a:outerShdw blurRad="254000" sx="102000" sy="102000" algn="ctr" rotWithShape="0">
                  <a:prstClr val="black">
                    <a:alpha val="20000"/>
                  </a:prstClr>
                </a:outerShdw>
              </a:effectLst>
            </c:spPr>
          </c:dPt>
          <c:dPt>
            <c:idx val="1"/>
            <c:spPr>
              <a:solidFill>
                <a:schemeClr val="accent2"/>
              </a:solidFill>
              <a:ln>
                <a:noFill/>
              </a:ln>
              <a:effectLst>
                <a:outerShdw blurRad="254000" sx="102000" sy="102000" algn="ctr" rotWithShape="0">
                  <a:prstClr val="black">
                    <a:alpha val="20000"/>
                  </a:prstClr>
                </a:outerShdw>
              </a:effectLst>
            </c:spPr>
          </c:dPt>
          <c:dPt>
            <c:idx val="2"/>
            <c:spPr>
              <a:solidFill>
                <a:schemeClr val="accent3"/>
              </a:solidFill>
              <a:ln>
                <a:noFill/>
              </a:ln>
              <a:effectLst>
                <a:outerShdw blurRad="254000" sx="102000" sy="102000" algn="ctr" rotWithShape="0">
                  <a:prstClr val="black">
                    <a:alpha val="20000"/>
                  </a:prstClr>
                </a:outerShdw>
              </a:effectLst>
            </c:spPr>
          </c:dPt>
          <c:dLbls>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ru-RU"/>
              </a:p>
            </c:txPr>
            <c:dLblPos val="bestFit"/>
            <c:showVal val="1"/>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Лист1!$A$2:$A$4</c:f>
              <c:strCache>
                <c:ptCount val="3"/>
                <c:pt idx="0">
                  <c:v>да </c:v>
                </c:pt>
                <c:pt idx="1">
                  <c:v>нет</c:v>
                </c:pt>
                <c:pt idx="2">
                  <c:v>иногда </c:v>
                </c:pt>
              </c:strCache>
            </c:strRef>
          </c:cat>
          <c:val>
            <c:numRef>
              <c:f>Лист1!$B$2:$B$4</c:f>
              <c:numCache>
                <c:formatCode>General</c:formatCode>
                <c:ptCount val="3"/>
                <c:pt idx="0">
                  <c:v>9</c:v>
                </c:pt>
                <c:pt idx="1">
                  <c:v>78</c:v>
                </c:pt>
                <c:pt idx="2">
                  <c:v>13</c:v>
                </c:pt>
              </c:numCache>
            </c:numRef>
          </c:val>
        </c:ser>
        <c:dLbls>
          <c:showPercent val="1"/>
        </c:dLbls>
        <c:firstSliceAng val="0"/>
      </c:pieChart>
      <c:spPr>
        <a:noFill/>
        <a:ln>
          <a:noFill/>
        </a:ln>
        <a:effectLst/>
      </c:spPr>
    </c:plotArea>
    <c:legend>
      <c:legendPos val="r"/>
      <c:layout>
        <c:manualLayout>
          <c:xMode val="edge"/>
          <c:yMode val="edge"/>
          <c:x val="0.74439364164833666"/>
          <c:y val="0.31383826283162203"/>
          <c:w val="0.21996254191731882"/>
          <c:h val="0.41474400725758631"/>
        </c:manualLayout>
      </c:layout>
      <c:spPr>
        <a:solidFill>
          <a:schemeClr val="lt1">
            <a:lumMod val="95000"/>
            <a:alpha val="39000"/>
          </a:schemeClr>
        </a:solidFill>
        <a:ln>
          <a:noFill/>
        </a:ln>
        <a:effectLst/>
      </c:spPr>
      <c:txPr>
        <a:bodyPr rot="0" spcFirstLastPara="1" vertOverflow="ellipsis" vert="horz" wrap="square" anchor="ctr" anchorCtr="1"/>
        <a:lstStyle/>
        <a:p>
          <a:pPr>
            <a:defRPr sz="1400" b="0" i="0" u="none" strike="noStrike" kern="1200" baseline="0">
              <a:solidFill>
                <a:schemeClr val="dk1">
                  <a:lumMod val="75000"/>
                  <a:lumOff val="25000"/>
                </a:schemeClr>
              </a:solidFill>
              <a:latin typeface="+mn-lt"/>
              <a:ea typeface="+mn-ea"/>
              <a:cs typeface="+mn-cs"/>
            </a:defRPr>
          </a:pPr>
          <a:endParaRPr lang="ru-RU"/>
        </a:p>
      </c:txPr>
    </c:legend>
    <c:plotVisOnly val="1"/>
    <c:dispBlanksAs val="zero"/>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ru-RU"/>
    </a:p>
  </c:txPr>
  <c:externalData r:id="rId1"/>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1"/>
  <c:lang val="ru-RU"/>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ru-RU"/>
              <a:t>количество опрошенных (%)</a:t>
            </a:r>
          </a:p>
        </c:rich>
      </c:tx>
      <c:layout/>
      <c:spPr>
        <a:noFill/>
        <a:ln>
          <a:noFill/>
        </a:ln>
        <a:effectLst/>
      </c:spPr>
    </c:title>
    <c:plotArea>
      <c:layout/>
      <c:pieChart>
        <c:varyColors val="1"/>
        <c:ser>
          <c:idx val="0"/>
          <c:order val="0"/>
          <c:tx>
            <c:strRef>
              <c:f>Лист1!$B$1</c:f>
              <c:strCache>
                <c:ptCount val="1"/>
                <c:pt idx="0">
                  <c:v>количество опрошенных</c:v>
                </c:pt>
              </c:strCache>
            </c:strRef>
          </c:tx>
          <c:dPt>
            <c:idx val="0"/>
            <c:spPr>
              <a:solidFill>
                <a:schemeClr val="accent1"/>
              </a:solidFill>
              <a:ln>
                <a:noFill/>
              </a:ln>
              <a:effectLst>
                <a:outerShdw blurRad="254000" sx="102000" sy="102000" algn="ctr" rotWithShape="0">
                  <a:prstClr val="black">
                    <a:alpha val="20000"/>
                  </a:prstClr>
                </a:outerShdw>
              </a:effectLst>
            </c:spPr>
          </c:dPt>
          <c:dPt>
            <c:idx val="1"/>
            <c:spPr>
              <a:solidFill>
                <a:schemeClr val="accent2"/>
              </a:solidFill>
              <a:ln>
                <a:noFill/>
              </a:ln>
              <a:effectLst>
                <a:outerShdw blurRad="254000" sx="102000" sy="102000" algn="ctr" rotWithShape="0">
                  <a:prstClr val="black">
                    <a:alpha val="20000"/>
                  </a:prstClr>
                </a:outerShdw>
              </a:effectLst>
            </c:spPr>
          </c:dPt>
          <c:dPt>
            <c:idx val="2"/>
            <c:spPr>
              <a:solidFill>
                <a:schemeClr val="accent3"/>
              </a:solidFill>
              <a:ln>
                <a:noFill/>
              </a:ln>
              <a:effectLst>
                <a:outerShdw blurRad="254000" sx="102000" sy="102000" algn="ctr" rotWithShape="0">
                  <a:prstClr val="black">
                    <a:alpha val="20000"/>
                  </a:prstClr>
                </a:outerShdw>
              </a:effectLst>
            </c:spPr>
          </c:dPt>
          <c:dPt>
            <c:idx val="3"/>
            <c:spPr>
              <a:solidFill>
                <a:schemeClr val="accent4"/>
              </a:solidFill>
              <a:ln>
                <a:noFill/>
              </a:ln>
              <a:effectLst>
                <a:outerShdw blurRad="254000" sx="102000" sy="102000" algn="ctr" rotWithShape="0">
                  <a:prstClr val="black">
                    <a:alpha val="20000"/>
                  </a:prstClr>
                </a:outerShdw>
              </a:effectLst>
            </c:spPr>
          </c:dPt>
          <c:dLbls>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ru-RU"/>
              </a:p>
            </c:txPr>
            <c:dLblPos val="bestFit"/>
            <c:showVal val="1"/>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Лист1!$A$2:$A$5</c:f>
              <c:strCache>
                <c:ptCount val="4"/>
                <c:pt idx="0">
                  <c:v>заторможенность</c:v>
                </c:pt>
                <c:pt idx="1">
                  <c:v>боль в глазах</c:v>
                </c:pt>
                <c:pt idx="2">
                  <c:v>боль в спине </c:v>
                </c:pt>
                <c:pt idx="3">
                  <c:v>ухудшение памяти</c:v>
                </c:pt>
              </c:strCache>
            </c:strRef>
          </c:cat>
          <c:val>
            <c:numRef>
              <c:f>Лист1!$B$2:$B$5</c:f>
              <c:numCache>
                <c:formatCode>General</c:formatCode>
                <c:ptCount val="4"/>
                <c:pt idx="0">
                  <c:v>17</c:v>
                </c:pt>
                <c:pt idx="1">
                  <c:v>43</c:v>
                </c:pt>
                <c:pt idx="2">
                  <c:v>27</c:v>
                </c:pt>
                <c:pt idx="3">
                  <c:v>16</c:v>
                </c:pt>
              </c:numCache>
            </c:numRef>
          </c:val>
        </c:ser>
        <c:dLbls>
          <c:showPercent val="1"/>
        </c:dLbls>
        <c:firstSliceAng val="0"/>
      </c:pieChart>
      <c:spPr>
        <a:noFill/>
        <a:ln>
          <a:noFill/>
        </a:ln>
        <a:effectLst/>
      </c:spPr>
    </c:plotArea>
    <c:legend>
      <c:legendPos val="r"/>
      <c:layout>
        <c:manualLayout>
          <c:xMode val="edge"/>
          <c:yMode val="edge"/>
          <c:x val="0.68444838036643152"/>
          <c:y val="0.30564483769292528"/>
          <c:w val="0.25190194742938021"/>
          <c:h val="0.47729038486141978"/>
        </c:manualLayout>
      </c:layout>
      <c:spPr>
        <a:solidFill>
          <a:schemeClr val="lt1">
            <a:lumMod val="95000"/>
            <a:alpha val="39000"/>
          </a:schemeClr>
        </a:solidFill>
        <a:ln>
          <a:noFill/>
        </a:ln>
        <a:effectLst/>
      </c:spPr>
      <c:txPr>
        <a:bodyPr rot="0" spcFirstLastPara="1" vertOverflow="ellipsis" vert="horz" wrap="square" anchor="ctr" anchorCtr="1"/>
        <a:lstStyle/>
        <a:p>
          <a:pPr>
            <a:defRPr sz="1600" b="0" i="0" u="none" strike="noStrike" kern="1200" baseline="0">
              <a:solidFill>
                <a:schemeClr val="dk1">
                  <a:lumMod val="75000"/>
                  <a:lumOff val="25000"/>
                </a:schemeClr>
              </a:solidFill>
              <a:latin typeface="+mn-lt"/>
              <a:ea typeface="+mn-ea"/>
              <a:cs typeface="+mn-cs"/>
            </a:defRPr>
          </a:pPr>
          <a:endParaRPr lang="ru-RU"/>
        </a:p>
      </c:txPr>
    </c:legend>
    <c:plotVisOnly val="1"/>
    <c:dispBlanksAs val="zero"/>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ru-RU"/>
    </a:p>
  </c:txPr>
  <c:externalData r:id="rId1"/>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1"/>
  <c:lang val="ru-RU"/>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ru-RU"/>
              <a:t>количество опрошенных (%)</a:t>
            </a:r>
          </a:p>
        </c:rich>
      </c:tx>
      <c:layout/>
      <c:spPr>
        <a:noFill/>
        <a:ln>
          <a:noFill/>
        </a:ln>
        <a:effectLst/>
      </c:spPr>
    </c:title>
    <c:plotArea>
      <c:layout/>
      <c:pieChart>
        <c:varyColors val="1"/>
        <c:ser>
          <c:idx val="0"/>
          <c:order val="0"/>
          <c:tx>
            <c:strRef>
              <c:f>Лист1!$B$1</c:f>
              <c:strCache>
                <c:ptCount val="1"/>
                <c:pt idx="0">
                  <c:v>количество опрошенных</c:v>
                </c:pt>
              </c:strCache>
            </c:strRef>
          </c:tx>
          <c:dPt>
            <c:idx val="0"/>
            <c:spPr>
              <a:solidFill>
                <a:schemeClr val="accent1"/>
              </a:solidFill>
              <a:ln>
                <a:noFill/>
              </a:ln>
              <a:effectLst>
                <a:outerShdw blurRad="254000" sx="102000" sy="102000" algn="ctr" rotWithShape="0">
                  <a:prstClr val="black">
                    <a:alpha val="20000"/>
                  </a:prstClr>
                </a:outerShdw>
              </a:effectLst>
            </c:spPr>
          </c:dPt>
          <c:dPt>
            <c:idx val="1"/>
            <c:spPr>
              <a:solidFill>
                <a:schemeClr val="accent2"/>
              </a:solidFill>
              <a:ln>
                <a:noFill/>
              </a:ln>
              <a:effectLst>
                <a:outerShdw blurRad="254000" sx="102000" sy="102000" algn="ctr" rotWithShape="0">
                  <a:prstClr val="black">
                    <a:alpha val="20000"/>
                  </a:prstClr>
                </a:outerShdw>
              </a:effectLst>
            </c:spPr>
          </c:dPt>
          <c:dPt>
            <c:idx val="2"/>
            <c:spPr>
              <a:solidFill>
                <a:schemeClr val="accent3"/>
              </a:solidFill>
              <a:ln>
                <a:noFill/>
              </a:ln>
              <a:effectLst>
                <a:outerShdw blurRad="254000" sx="102000" sy="102000" algn="ctr" rotWithShape="0">
                  <a:prstClr val="black">
                    <a:alpha val="20000"/>
                  </a:prstClr>
                </a:outerShdw>
              </a:effectLst>
            </c:spPr>
          </c:dPt>
          <c:dLbls>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ru-RU"/>
              </a:p>
            </c:txPr>
            <c:dLblPos val="bestFit"/>
            <c:showVal val="1"/>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Лист1!$A$2:$A$4</c:f>
              <c:strCache>
                <c:ptCount val="3"/>
                <c:pt idx="0">
                  <c:v>да </c:v>
                </c:pt>
                <c:pt idx="1">
                  <c:v>нет</c:v>
                </c:pt>
                <c:pt idx="2">
                  <c:v>не знаю (не следил)</c:v>
                </c:pt>
              </c:strCache>
            </c:strRef>
          </c:cat>
          <c:val>
            <c:numRef>
              <c:f>Лист1!$B$2:$B$4</c:f>
              <c:numCache>
                <c:formatCode>General</c:formatCode>
                <c:ptCount val="3"/>
                <c:pt idx="0">
                  <c:v>27</c:v>
                </c:pt>
                <c:pt idx="1">
                  <c:v>60</c:v>
                </c:pt>
                <c:pt idx="2">
                  <c:v>13</c:v>
                </c:pt>
              </c:numCache>
            </c:numRef>
          </c:val>
        </c:ser>
        <c:dLbls>
          <c:showPercent val="1"/>
        </c:dLbls>
        <c:firstSliceAng val="0"/>
      </c:pieChart>
      <c:spPr>
        <a:noFill/>
        <a:ln>
          <a:noFill/>
        </a:ln>
        <a:effectLst/>
      </c:spPr>
    </c:plotArea>
    <c:legend>
      <c:legendPos val="r"/>
      <c:layout>
        <c:manualLayout>
          <c:xMode val="edge"/>
          <c:yMode val="edge"/>
          <c:x val="0.70109281976567894"/>
          <c:y val="0.32676293048302485"/>
          <c:w val="0.23143852769788154"/>
          <c:h val="0.42212953162981703"/>
        </c:manualLayout>
      </c:layout>
      <c:spPr>
        <a:solidFill>
          <a:schemeClr val="lt1">
            <a:lumMod val="95000"/>
            <a:alpha val="39000"/>
          </a:schemeClr>
        </a:solidFill>
        <a:ln>
          <a:noFill/>
        </a:ln>
        <a:effectLst/>
      </c:spPr>
      <c:txPr>
        <a:bodyPr rot="0" spcFirstLastPara="1" vertOverflow="ellipsis" vert="horz" wrap="square" anchor="ctr" anchorCtr="1"/>
        <a:lstStyle/>
        <a:p>
          <a:pPr>
            <a:defRPr sz="1600" b="0" i="0" u="none" strike="noStrike" kern="1200" baseline="0">
              <a:solidFill>
                <a:schemeClr val="dk1">
                  <a:lumMod val="75000"/>
                  <a:lumOff val="25000"/>
                </a:schemeClr>
              </a:solidFill>
              <a:latin typeface="+mn-lt"/>
              <a:ea typeface="+mn-ea"/>
              <a:cs typeface="+mn-cs"/>
            </a:defRPr>
          </a:pPr>
          <a:endParaRPr lang="ru-RU"/>
        </a:p>
      </c:txPr>
    </c:legend>
    <c:plotVisOnly val="1"/>
    <c:dispBlanksAs val="zero"/>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ru-RU"/>
    </a:p>
  </c:txPr>
  <c:externalData r:id="rId1"/>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1"/>
  <c:lang val="ru-RU"/>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ru-RU"/>
              <a:t>количество опрошенных (%)</a:t>
            </a:r>
          </a:p>
        </c:rich>
      </c:tx>
      <c:layout/>
      <c:spPr>
        <a:noFill/>
        <a:ln>
          <a:noFill/>
        </a:ln>
        <a:effectLst/>
      </c:spPr>
    </c:title>
    <c:plotArea>
      <c:layout/>
      <c:pieChart>
        <c:varyColors val="1"/>
        <c:ser>
          <c:idx val="0"/>
          <c:order val="0"/>
          <c:tx>
            <c:strRef>
              <c:f>Лист1!$B$1</c:f>
              <c:strCache>
                <c:ptCount val="1"/>
                <c:pt idx="0">
                  <c:v>количество опрошенных</c:v>
                </c:pt>
              </c:strCache>
            </c:strRef>
          </c:tx>
          <c:dPt>
            <c:idx val="0"/>
            <c:spPr>
              <a:solidFill>
                <a:schemeClr val="accent1"/>
              </a:solidFill>
              <a:ln>
                <a:noFill/>
              </a:ln>
              <a:effectLst>
                <a:outerShdw blurRad="254000" sx="102000" sy="102000" algn="ctr" rotWithShape="0">
                  <a:prstClr val="black">
                    <a:alpha val="20000"/>
                  </a:prstClr>
                </a:outerShdw>
              </a:effectLst>
            </c:spPr>
          </c:dPt>
          <c:dPt>
            <c:idx val="1"/>
            <c:spPr>
              <a:solidFill>
                <a:schemeClr val="accent2"/>
              </a:solidFill>
              <a:ln>
                <a:noFill/>
              </a:ln>
              <a:effectLst>
                <a:outerShdw blurRad="254000" sx="102000" sy="102000" algn="ctr" rotWithShape="0">
                  <a:prstClr val="black">
                    <a:alpha val="20000"/>
                  </a:prstClr>
                </a:outerShdw>
              </a:effectLst>
            </c:spPr>
          </c:dPt>
          <c:dPt>
            <c:idx val="2"/>
            <c:spPr>
              <a:solidFill>
                <a:schemeClr val="accent3"/>
              </a:solidFill>
              <a:ln>
                <a:noFill/>
              </a:ln>
              <a:effectLst>
                <a:outerShdw blurRad="254000" sx="102000" sy="102000" algn="ctr" rotWithShape="0">
                  <a:prstClr val="black">
                    <a:alpha val="20000"/>
                  </a:prstClr>
                </a:outerShdw>
              </a:effectLst>
            </c:spPr>
          </c:dPt>
          <c:dLbls>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ru-RU"/>
              </a:p>
            </c:txPr>
            <c:dLblPos val="bestFit"/>
            <c:showVal val="1"/>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Лист1!$A$2:$A$4</c:f>
              <c:strCache>
                <c:ptCount val="3"/>
                <c:pt idx="0">
                  <c:v>да </c:v>
                </c:pt>
                <c:pt idx="1">
                  <c:v>нет</c:v>
                </c:pt>
                <c:pt idx="2">
                  <c:v>для работы </c:v>
                </c:pt>
              </c:strCache>
            </c:strRef>
          </c:cat>
          <c:val>
            <c:numRef>
              <c:f>Лист1!$B$2:$B$4</c:f>
              <c:numCache>
                <c:formatCode>General</c:formatCode>
                <c:ptCount val="3"/>
                <c:pt idx="0">
                  <c:v>87</c:v>
                </c:pt>
                <c:pt idx="1">
                  <c:v>2</c:v>
                </c:pt>
                <c:pt idx="2">
                  <c:v>11</c:v>
                </c:pt>
              </c:numCache>
            </c:numRef>
          </c:val>
        </c:ser>
        <c:dLbls>
          <c:showPercent val="1"/>
        </c:dLbls>
        <c:firstSliceAng val="0"/>
      </c:pieChart>
      <c:spPr>
        <a:noFill/>
        <a:ln>
          <a:noFill/>
        </a:ln>
        <a:effectLst/>
      </c:spPr>
    </c:plotArea>
    <c:legend>
      <c:legendPos val="r"/>
      <c:layout>
        <c:manualLayout>
          <c:xMode val="edge"/>
          <c:yMode val="edge"/>
          <c:x val="0.71879374348781222"/>
          <c:y val="0.30460635736633362"/>
          <c:w val="0.2201025711961678"/>
          <c:h val="0.39074105304783735"/>
        </c:manualLayout>
      </c:layout>
      <c:spPr>
        <a:solidFill>
          <a:schemeClr val="lt1">
            <a:lumMod val="95000"/>
            <a:alpha val="39000"/>
          </a:schemeClr>
        </a:solidFill>
        <a:ln>
          <a:noFill/>
        </a:ln>
        <a:effectLst/>
      </c:spPr>
      <c:txPr>
        <a:bodyPr rot="0" spcFirstLastPara="1" vertOverflow="ellipsis" vert="horz" wrap="square" anchor="ctr" anchorCtr="1"/>
        <a:lstStyle/>
        <a:p>
          <a:pPr>
            <a:defRPr sz="1600" b="0" i="0" u="none" strike="noStrike" kern="1200" baseline="0">
              <a:solidFill>
                <a:schemeClr val="dk1">
                  <a:lumMod val="75000"/>
                  <a:lumOff val="25000"/>
                </a:schemeClr>
              </a:solidFill>
              <a:latin typeface="+mn-lt"/>
              <a:ea typeface="+mn-ea"/>
              <a:cs typeface="+mn-cs"/>
            </a:defRPr>
          </a:pPr>
          <a:endParaRPr lang="ru-RU"/>
        </a:p>
      </c:txPr>
    </c:legend>
    <c:plotVisOnly val="1"/>
    <c:dispBlanksAs val="zero"/>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ru-RU"/>
    </a:p>
  </c:txPr>
  <c:externalData r:id="rId1"/>
  <c:userShapes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0.61306</cdr:x>
      <cdr:y>0.0748</cdr:y>
    </cdr:from>
    <cdr:to>
      <cdr:x>0.90973</cdr:x>
      <cdr:y>0.23736</cdr:y>
    </cdr:to>
    <cdr:sp macro="" textlink="">
      <cdr:nvSpPr>
        <cdr:cNvPr id="3" name="Скругленный прямоугольник 2"/>
        <cdr:cNvSpPr/>
      </cdr:nvSpPr>
      <cdr:spPr>
        <a:xfrm xmlns:a="http://schemas.openxmlformats.org/drawingml/2006/main">
          <a:off x="6116153" y="514470"/>
          <a:ext cx="2959724" cy="1118140"/>
        </a:xfrm>
        <a:prstGeom xmlns:a="http://schemas.openxmlformats.org/drawingml/2006/main" prst="roundRect">
          <a:avLst/>
        </a:prstGeom>
        <a:solidFill xmlns:a="http://schemas.openxmlformats.org/drawingml/2006/main">
          <a:schemeClr val="accent1">
            <a:lumMod val="20000"/>
            <a:lumOff val="80000"/>
          </a:schemeClr>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ru-RU" sz="1800" b="1">
              <a:solidFill>
                <a:sysClr val="windowText" lastClr="000000"/>
              </a:solidFill>
              <a:effectLst/>
              <a:latin typeface="+mn-lt"/>
              <a:ea typeface="+mn-ea"/>
              <a:cs typeface="+mn-cs"/>
            </a:rPr>
            <a:t>Сколько времени в  день вы тратите на разговоры</a:t>
          </a:r>
          <a:r>
            <a:rPr lang="ru-RU" sz="1800" b="1" baseline="0">
              <a:solidFill>
                <a:sysClr val="windowText" lastClr="000000"/>
              </a:solidFill>
              <a:effectLst/>
              <a:latin typeface="+mn-lt"/>
              <a:ea typeface="+mn-ea"/>
              <a:cs typeface="+mn-cs"/>
            </a:rPr>
            <a:t> по телефону?</a:t>
          </a:r>
          <a:endParaRPr lang="ru-RU" sz="1800" b="1">
            <a:solidFill>
              <a:sysClr val="windowText" lastClr="00000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0.63768</cdr:x>
      <cdr:y>0.10156</cdr:y>
    </cdr:from>
    <cdr:to>
      <cdr:x>0.93435</cdr:x>
      <cdr:y>0.26412</cdr:y>
    </cdr:to>
    <cdr:sp macro="" textlink="">
      <cdr:nvSpPr>
        <cdr:cNvPr id="3" name="Скругленный прямоугольник 2"/>
        <cdr:cNvSpPr/>
      </cdr:nvSpPr>
      <cdr:spPr>
        <a:xfrm xmlns:a="http://schemas.openxmlformats.org/drawingml/2006/main">
          <a:off x="6361813" y="698575"/>
          <a:ext cx="2959724" cy="1118140"/>
        </a:xfrm>
        <a:prstGeom xmlns:a="http://schemas.openxmlformats.org/drawingml/2006/main" prst="roundRect">
          <a:avLst/>
        </a:prstGeom>
        <a:solidFill xmlns:a="http://schemas.openxmlformats.org/drawingml/2006/main">
          <a:schemeClr val="accent1">
            <a:lumMod val="20000"/>
            <a:lumOff val="80000"/>
          </a:schemeClr>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ru-RU" sz="1800" b="1" dirty="0">
              <a:solidFill>
                <a:sysClr val="windowText" lastClr="000000"/>
              </a:solidFill>
              <a:effectLst/>
              <a:latin typeface="+mn-lt"/>
              <a:ea typeface="+mn-ea"/>
              <a:cs typeface="+mn-cs"/>
            </a:rPr>
            <a:t>Сколько времени в  день вы тратите на игры </a:t>
          </a:r>
          <a:r>
            <a:rPr lang="ru-RU" sz="1800" b="1" baseline="0" dirty="0">
              <a:solidFill>
                <a:sysClr val="windowText" lastClr="000000"/>
              </a:solidFill>
              <a:effectLst/>
              <a:latin typeface="+mn-lt"/>
              <a:ea typeface="+mn-ea"/>
              <a:cs typeface="+mn-cs"/>
            </a:rPr>
            <a:t>по телефону?</a:t>
          </a:r>
          <a:endParaRPr lang="ru-RU" sz="1800" b="1" dirty="0">
            <a:solidFill>
              <a:sysClr val="windowText" lastClr="000000"/>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0.66161</cdr:x>
      <cdr:y>0.09363</cdr:y>
    </cdr:from>
    <cdr:to>
      <cdr:x>0.95828</cdr:x>
      <cdr:y>0.25619</cdr:y>
    </cdr:to>
    <cdr:sp macro="" textlink="">
      <cdr:nvSpPr>
        <cdr:cNvPr id="3" name="Скругленный прямоугольник 2"/>
        <cdr:cNvSpPr/>
      </cdr:nvSpPr>
      <cdr:spPr>
        <a:xfrm xmlns:a="http://schemas.openxmlformats.org/drawingml/2006/main">
          <a:off x="6600518" y="643984"/>
          <a:ext cx="2959724" cy="1118140"/>
        </a:xfrm>
        <a:prstGeom xmlns:a="http://schemas.openxmlformats.org/drawingml/2006/main" prst="roundRect">
          <a:avLst/>
        </a:prstGeom>
        <a:solidFill xmlns:a="http://schemas.openxmlformats.org/drawingml/2006/main">
          <a:schemeClr val="accent1">
            <a:lumMod val="20000"/>
            <a:lumOff val="80000"/>
          </a:schemeClr>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ru-RU" sz="1800" b="1">
              <a:solidFill>
                <a:sysClr val="windowText" lastClr="000000"/>
              </a:solidFill>
              <a:effectLst/>
              <a:latin typeface="+mn-lt"/>
              <a:ea typeface="+mn-ea"/>
              <a:cs typeface="+mn-cs"/>
            </a:rPr>
            <a:t>Сколько времени в  день вы тратите на общение в сети </a:t>
          </a:r>
          <a:r>
            <a:rPr lang="ru-RU" sz="1800" b="1" baseline="0">
              <a:solidFill>
                <a:sysClr val="windowText" lastClr="000000"/>
              </a:solidFill>
              <a:effectLst/>
              <a:latin typeface="+mn-lt"/>
              <a:ea typeface="+mn-ea"/>
              <a:cs typeface="+mn-cs"/>
            </a:rPr>
            <a:t>по телефону?</a:t>
          </a:r>
          <a:endParaRPr lang="ru-RU" sz="1800" b="1">
            <a:solidFill>
              <a:sysClr val="windowText" lastClr="000000"/>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0.63084</cdr:x>
      <cdr:y>0.11545</cdr:y>
    </cdr:from>
    <cdr:to>
      <cdr:x>0.92751</cdr:x>
      <cdr:y>0.22264</cdr:y>
    </cdr:to>
    <cdr:sp macro="" textlink="">
      <cdr:nvSpPr>
        <cdr:cNvPr id="3" name="Скругленный прямоугольник 2"/>
        <cdr:cNvSpPr/>
      </cdr:nvSpPr>
      <cdr:spPr>
        <a:xfrm xmlns:a="http://schemas.openxmlformats.org/drawingml/2006/main">
          <a:off x="6293574" y="794109"/>
          <a:ext cx="2959724" cy="737287"/>
        </a:xfrm>
        <a:prstGeom xmlns:a="http://schemas.openxmlformats.org/drawingml/2006/main" prst="roundRect">
          <a:avLst/>
        </a:prstGeom>
        <a:solidFill xmlns:a="http://schemas.openxmlformats.org/drawingml/2006/main">
          <a:schemeClr val="accent1">
            <a:lumMod val="20000"/>
            <a:lumOff val="80000"/>
          </a:schemeClr>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ru-RU" sz="1600" b="1" i="1">
              <a:solidFill>
                <a:sysClr val="windowText" lastClr="000000"/>
              </a:solidFill>
              <a:effectLst/>
              <a:latin typeface="+mn-lt"/>
              <a:ea typeface="+mn-ea"/>
              <a:cs typeface="+mn-cs"/>
            </a:rPr>
            <a:t>Ваше отношение к компьютеру? </a:t>
          </a:r>
          <a:endParaRPr lang="ru-RU" sz="1600">
            <a:solidFill>
              <a:sysClr val="windowText" lastClr="000000"/>
            </a:solidFill>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0.66161</cdr:x>
      <cdr:y>0.07775</cdr:y>
    </cdr:from>
    <cdr:to>
      <cdr:x>0.95828</cdr:x>
      <cdr:y>0.24031</cdr:y>
    </cdr:to>
    <cdr:sp macro="" textlink="">
      <cdr:nvSpPr>
        <cdr:cNvPr id="3" name="Скругленный прямоугольник 2"/>
        <cdr:cNvSpPr/>
      </cdr:nvSpPr>
      <cdr:spPr>
        <a:xfrm xmlns:a="http://schemas.openxmlformats.org/drawingml/2006/main">
          <a:off x="6600518" y="534802"/>
          <a:ext cx="2959724" cy="1118140"/>
        </a:xfrm>
        <a:prstGeom xmlns:a="http://schemas.openxmlformats.org/drawingml/2006/main" prst="roundRect">
          <a:avLst/>
        </a:prstGeom>
        <a:solidFill xmlns:a="http://schemas.openxmlformats.org/drawingml/2006/main">
          <a:schemeClr val="accent1">
            <a:lumMod val="20000"/>
            <a:lumOff val="80000"/>
          </a:schemeClr>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ru-RU" sz="1600" b="1">
              <a:solidFill>
                <a:sysClr val="windowText" lastClr="000000"/>
              </a:solidFill>
              <a:effectLst/>
              <a:latin typeface="+mn-lt"/>
              <a:ea typeface="+mn-ea"/>
              <a:cs typeface="+mn-cs"/>
            </a:rPr>
            <a:t>Задумывались ли Вы о влиянии компьютера на здоровье человека? </a:t>
          </a:r>
          <a:endParaRPr lang="ru-RU" sz="1600" b="1">
            <a:solidFill>
              <a:sysClr val="windowText" lastClr="000000"/>
            </a:solidFill>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0.62126</cdr:x>
      <cdr:y>0.11347</cdr:y>
    </cdr:from>
    <cdr:to>
      <cdr:x>0.91793</cdr:x>
      <cdr:y>0.25199</cdr:y>
    </cdr:to>
    <cdr:sp macro="" textlink="">
      <cdr:nvSpPr>
        <cdr:cNvPr id="3" name="Скругленный прямоугольник 2"/>
        <cdr:cNvSpPr/>
      </cdr:nvSpPr>
      <cdr:spPr>
        <a:xfrm xmlns:a="http://schemas.openxmlformats.org/drawingml/2006/main">
          <a:off x="6197991" y="780483"/>
          <a:ext cx="2959724" cy="952783"/>
        </a:xfrm>
        <a:prstGeom xmlns:a="http://schemas.openxmlformats.org/drawingml/2006/main" prst="roundRect">
          <a:avLst/>
        </a:prstGeom>
        <a:solidFill xmlns:a="http://schemas.openxmlformats.org/drawingml/2006/main">
          <a:schemeClr val="accent1">
            <a:lumMod val="20000"/>
            <a:lumOff val="80000"/>
          </a:schemeClr>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ru-RU" sz="1400" b="1">
              <a:solidFill>
                <a:sysClr val="windowText" lastClr="000000"/>
              </a:solidFill>
              <a:effectLst/>
              <a:latin typeface="+mn-lt"/>
              <a:ea typeface="+mn-ea"/>
              <a:cs typeface="+mn-cs"/>
            </a:rPr>
            <a:t>Негативные ощущения после длительной работы на компьютере</a:t>
          </a:r>
          <a:endParaRPr lang="ru-RU" sz="1400" b="1">
            <a:solidFill>
              <a:sysClr val="windowText" lastClr="000000"/>
            </a:solidFill>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0.62674</cdr:x>
      <cdr:y>0.07974</cdr:y>
    </cdr:from>
    <cdr:to>
      <cdr:x>0.92341</cdr:x>
      <cdr:y>0.26731</cdr:y>
    </cdr:to>
    <cdr:sp macro="" textlink="">
      <cdr:nvSpPr>
        <cdr:cNvPr id="3" name="Скругленный прямоугольник 2"/>
        <cdr:cNvSpPr/>
      </cdr:nvSpPr>
      <cdr:spPr>
        <a:xfrm xmlns:a="http://schemas.openxmlformats.org/drawingml/2006/main">
          <a:off x="6252631" y="548450"/>
          <a:ext cx="2959724" cy="1290166"/>
        </a:xfrm>
        <a:prstGeom xmlns:a="http://schemas.openxmlformats.org/drawingml/2006/main" prst="roundRect">
          <a:avLst/>
        </a:prstGeom>
        <a:solidFill xmlns:a="http://schemas.openxmlformats.org/drawingml/2006/main">
          <a:schemeClr val="accent1">
            <a:lumMod val="20000"/>
            <a:lumOff val="80000"/>
          </a:schemeClr>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ru-RU" sz="2000" b="1">
              <a:solidFill>
                <a:sysClr val="windowText" lastClr="000000"/>
              </a:solidFill>
              <a:effectLst/>
              <a:latin typeface="+mn-lt"/>
              <a:ea typeface="+mn-ea"/>
              <a:cs typeface="+mn-cs"/>
            </a:rPr>
            <a:t>Устаёте ли Вы от работы на компьютере? </a:t>
          </a:r>
          <a:endParaRPr lang="ru-RU" sz="2000" b="1">
            <a:solidFill>
              <a:sysClr val="windowText" lastClr="000000"/>
            </a:solidFill>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0.63494</cdr:x>
      <cdr:y>0.09829</cdr:y>
    </cdr:from>
    <cdr:to>
      <cdr:x>0.93161</cdr:x>
      <cdr:y>0.22712</cdr:y>
    </cdr:to>
    <cdr:sp macro="" textlink="">
      <cdr:nvSpPr>
        <cdr:cNvPr id="3" name="Скругленный прямоугольник 2"/>
        <cdr:cNvSpPr/>
      </cdr:nvSpPr>
      <cdr:spPr>
        <a:xfrm xmlns:a="http://schemas.openxmlformats.org/drawingml/2006/main">
          <a:off x="6334518" y="676042"/>
          <a:ext cx="2959724" cy="886134"/>
        </a:xfrm>
        <a:prstGeom xmlns:a="http://schemas.openxmlformats.org/drawingml/2006/main" prst="roundRect">
          <a:avLst/>
        </a:prstGeom>
        <a:solidFill xmlns:a="http://schemas.openxmlformats.org/drawingml/2006/main">
          <a:schemeClr val="accent1">
            <a:lumMod val="20000"/>
            <a:lumOff val="80000"/>
          </a:schemeClr>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ru-RU" sz="2000" b="1">
              <a:solidFill>
                <a:sysClr val="windowText" lastClr="000000"/>
              </a:solidFill>
              <a:effectLst/>
              <a:latin typeface="+mn-lt"/>
              <a:ea typeface="+mn-ea"/>
              <a:cs typeface="+mn-cs"/>
            </a:rPr>
            <a:t>Нужен ли   компьютер в жизни человека?</a:t>
          </a:r>
          <a:endParaRPr lang="ru-RU" sz="2000" b="1">
            <a:solidFill>
              <a:sysClr val="windowText" lastClr="000000"/>
            </a:solidFill>
          </a:endParaRP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5821850-E223-4C6C-8C0A-C52129431B82}" type="datetimeFigureOut">
              <a:rPr lang="ru-RU" smtClean="0"/>
              <a:pPr/>
              <a:t>17.01.2018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F047C91-8A0B-4207-AF9C-8D99AA9C730A}" type="slidenum">
              <a:rPr lang="ru-RU" smtClean="0"/>
              <a:pPr/>
              <a:t>‹#›</a:t>
            </a:fld>
            <a:endParaRPr lang="ru-RU"/>
          </a:p>
        </p:txBody>
      </p:sp>
    </p:spTree>
    <p:extLst>
      <p:ext uri="{BB962C8B-B14F-4D97-AF65-F5344CB8AC3E}">
        <p14:creationId xmlns:p14="http://schemas.microsoft.com/office/powerpoint/2010/main" xmlns="" val="2240963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5821850-E223-4C6C-8C0A-C52129431B82}" type="datetimeFigureOut">
              <a:rPr lang="ru-RU" smtClean="0"/>
              <a:pPr/>
              <a:t>17.01.2018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F047C91-8A0B-4207-AF9C-8D99AA9C730A}" type="slidenum">
              <a:rPr lang="ru-RU" smtClean="0"/>
              <a:pPr/>
              <a:t>‹#›</a:t>
            </a:fld>
            <a:endParaRPr lang="ru-RU"/>
          </a:p>
        </p:txBody>
      </p:sp>
    </p:spTree>
    <p:extLst>
      <p:ext uri="{BB962C8B-B14F-4D97-AF65-F5344CB8AC3E}">
        <p14:creationId xmlns:p14="http://schemas.microsoft.com/office/powerpoint/2010/main" xmlns="" val="3065056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5821850-E223-4C6C-8C0A-C52129431B82}" type="datetimeFigureOut">
              <a:rPr lang="ru-RU" smtClean="0"/>
              <a:pPr/>
              <a:t>17.01.2018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F047C91-8A0B-4207-AF9C-8D99AA9C730A}" type="slidenum">
              <a:rPr lang="ru-RU" smtClean="0"/>
              <a:pPr/>
              <a:t>‹#›</a:t>
            </a:fld>
            <a:endParaRPr lang="ru-RU"/>
          </a:p>
        </p:txBody>
      </p:sp>
    </p:spTree>
    <p:extLst>
      <p:ext uri="{BB962C8B-B14F-4D97-AF65-F5344CB8AC3E}">
        <p14:creationId xmlns:p14="http://schemas.microsoft.com/office/powerpoint/2010/main" xmlns="" val="1897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5821850-E223-4C6C-8C0A-C52129431B82}" type="datetimeFigureOut">
              <a:rPr lang="ru-RU" smtClean="0"/>
              <a:pPr/>
              <a:t>17.01.2018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F047C91-8A0B-4207-AF9C-8D99AA9C730A}" type="slidenum">
              <a:rPr lang="ru-RU" smtClean="0"/>
              <a:pPr/>
              <a:t>‹#›</a:t>
            </a:fld>
            <a:endParaRPr lang="ru-RU"/>
          </a:p>
        </p:txBody>
      </p:sp>
    </p:spTree>
    <p:extLst>
      <p:ext uri="{BB962C8B-B14F-4D97-AF65-F5344CB8AC3E}">
        <p14:creationId xmlns:p14="http://schemas.microsoft.com/office/powerpoint/2010/main" xmlns="" val="120986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5821850-E223-4C6C-8C0A-C52129431B82}" type="datetimeFigureOut">
              <a:rPr lang="ru-RU" smtClean="0"/>
              <a:pPr/>
              <a:t>17.01.2018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F047C91-8A0B-4207-AF9C-8D99AA9C730A}" type="slidenum">
              <a:rPr lang="ru-RU" smtClean="0"/>
              <a:pPr/>
              <a:t>‹#›</a:t>
            </a:fld>
            <a:endParaRPr lang="ru-RU"/>
          </a:p>
        </p:txBody>
      </p:sp>
    </p:spTree>
    <p:extLst>
      <p:ext uri="{BB962C8B-B14F-4D97-AF65-F5344CB8AC3E}">
        <p14:creationId xmlns:p14="http://schemas.microsoft.com/office/powerpoint/2010/main" xmlns="" val="988202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5821850-E223-4C6C-8C0A-C52129431B82}" type="datetimeFigureOut">
              <a:rPr lang="ru-RU" smtClean="0"/>
              <a:pPr/>
              <a:t>17.01.2018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F047C91-8A0B-4207-AF9C-8D99AA9C730A}" type="slidenum">
              <a:rPr lang="ru-RU" smtClean="0"/>
              <a:pPr/>
              <a:t>‹#›</a:t>
            </a:fld>
            <a:endParaRPr lang="ru-RU"/>
          </a:p>
        </p:txBody>
      </p:sp>
    </p:spTree>
    <p:extLst>
      <p:ext uri="{BB962C8B-B14F-4D97-AF65-F5344CB8AC3E}">
        <p14:creationId xmlns:p14="http://schemas.microsoft.com/office/powerpoint/2010/main" xmlns="" val="306604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5821850-E223-4C6C-8C0A-C52129431B82}" type="datetimeFigureOut">
              <a:rPr lang="ru-RU" smtClean="0"/>
              <a:pPr/>
              <a:t>17.01.2018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F047C91-8A0B-4207-AF9C-8D99AA9C730A}" type="slidenum">
              <a:rPr lang="ru-RU" smtClean="0"/>
              <a:pPr/>
              <a:t>‹#›</a:t>
            </a:fld>
            <a:endParaRPr lang="ru-RU"/>
          </a:p>
        </p:txBody>
      </p:sp>
    </p:spTree>
    <p:extLst>
      <p:ext uri="{BB962C8B-B14F-4D97-AF65-F5344CB8AC3E}">
        <p14:creationId xmlns:p14="http://schemas.microsoft.com/office/powerpoint/2010/main" xmlns="" val="650834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5821850-E223-4C6C-8C0A-C52129431B82}" type="datetimeFigureOut">
              <a:rPr lang="ru-RU" smtClean="0"/>
              <a:pPr/>
              <a:t>17.01.2018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F047C91-8A0B-4207-AF9C-8D99AA9C730A}" type="slidenum">
              <a:rPr lang="ru-RU" smtClean="0"/>
              <a:pPr/>
              <a:t>‹#›</a:t>
            </a:fld>
            <a:endParaRPr lang="ru-RU"/>
          </a:p>
        </p:txBody>
      </p:sp>
    </p:spTree>
    <p:extLst>
      <p:ext uri="{BB962C8B-B14F-4D97-AF65-F5344CB8AC3E}">
        <p14:creationId xmlns:p14="http://schemas.microsoft.com/office/powerpoint/2010/main" xmlns="" val="2952624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821850-E223-4C6C-8C0A-C52129431B82}" type="datetimeFigureOut">
              <a:rPr lang="ru-RU" smtClean="0"/>
              <a:pPr/>
              <a:t>17.01.2018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F047C91-8A0B-4207-AF9C-8D99AA9C730A}" type="slidenum">
              <a:rPr lang="ru-RU" smtClean="0"/>
              <a:pPr/>
              <a:t>‹#›</a:t>
            </a:fld>
            <a:endParaRPr lang="ru-RU"/>
          </a:p>
        </p:txBody>
      </p:sp>
    </p:spTree>
    <p:extLst>
      <p:ext uri="{BB962C8B-B14F-4D97-AF65-F5344CB8AC3E}">
        <p14:creationId xmlns:p14="http://schemas.microsoft.com/office/powerpoint/2010/main" xmlns="" val="1101145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5821850-E223-4C6C-8C0A-C52129431B82}" type="datetimeFigureOut">
              <a:rPr lang="ru-RU" smtClean="0"/>
              <a:pPr/>
              <a:t>17.01.2018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F047C91-8A0B-4207-AF9C-8D99AA9C730A}" type="slidenum">
              <a:rPr lang="ru-RU" smtClean="0"/>
              <a:pPr/>
              <a:t>‹#›</a:t>
            </a:fld>
            <a:endParaRPr lang="ru-RU"/>
          </a:p>
        </p:txBody>
      </p:sp>
    </p:spTree>
    <p:extLst>
      <p:ext uri="{BB962C8B-B14F-4D97-AF65-F5344CB8AC3E}">
        <p14:creationId xmlns:p14="http://schemas.microsoft.com/office/powerpoint/2010/main" xmlns="" val="3834942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5821850-E223-4C6C-8C0A-C52129431B82}" type="datetimeFigureOut">
              <a:rPr lang="ru-RU" smtClean="0"/>
              <a:pPr/>
              <a:t>17.01.2018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F047C91-8A0B-4207-AF9C-8D99AA9C730A}" type="slidenum">
              <a:rPr lang="ru-RU" smtClean="0"/>
              <a:pPr/>
              <a:t>‹#›</a:t>
            </a:fld>
            <a:endParaRPr lang="ru-RU"/>
          </a:p>
        </p:txBody>
      </p:sp>
    </p:spTree>
    <p:extLst>
      <p:ext uri="{BB962C8B-B14F-4D97-AF65-F5344CB8AC3E}">
        <p14:creationId xmlns:p14="http://schemas.microsoft.com/office/powerpoint/2010/main" xmlns="" val="971847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72000">
              <a:srgbClr val="C0D9EF"/>
            </a:gs>
            <a:gs pos="34000">
              <a:schemeClr val="accent1">
                <a:lumMod val="5000"/>
                <a:lumOff val="95000"/>
              </a:schemeClr>
            </a:gs>
            <a:gs pos="85000">
              <a:schemeClr val="accent1">
                <a:lumMod val="45000"/>
                <a:lumOff val="55000"/>
              </a:schemeClr>
            </a:gs>
            <a:gs pos="90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821850-E223-4C6C-8C0A-C52129431B82}" type="datetimeFigureOut">
              <a:rPr lang="ru-RU" smtClean="0"/>
              <a:pPr/>
              <a:t>17.01.2018</a:t>
            </a:fld>
            <a:endParaRPr lang="ru-R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047C91-8A0B-4207-AF9C-8D99AA9C730A}" type="slidenum">
              <a:rPr lang="ru-RU" smtClean="0"/>
              <a:pPr/>
              <a:t>‹#›</a:t>
            </a:fld>
            <a:endParaRPr lang="ru-RU"/>
          </a:p>
        </p:txBody>
      </p:sp>
    </p:spTree>
    <p:extLst>
      <p:ext uri="{BB962C8B-B14F-4D97-AF65-F5344CB8AC3E}">
        <p14:creationId xmlns:p14="http://schemas.microsoft.com/office/powerpoint/2010/main" xmlns="" val="28129709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martnews.ru/articles/10509.htm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Рисунок 6" descr="http://smartnews.ru/storage/c/2013/09/02/1378115159_296972_11.jpg">
            <a:hlinkClick r:id="rId2"/>
          </p:cNvPr>
          <p:cNvPicPr/>
          <p:nvPr/>
        </p:nvPicPr>
        <p:blipFill>
          <a:blip r:embed="rId3">
            <a:lum bright="8000"/>
          </a:blip>
          <a:srcRect/>
          <a:stretch>
            <a:fillRect/>
          </a:stretch>
        </p:blipFill>
        <p:spPr bwMode="auto">
          <a:xfrm>
            <a:off x="183974" y="125531"/>
            <a:ext cx="8741662" cy="6548224"/>
          </a:xfrm>
          <a:prstGeom prst="rect">
            <a:avLst/>
          </a:prstGeom>
          <a:ln>
            <a:noFill/>
          </a:ln>
          <a:effectLst>
            <a:softEdge rad="112500"/>
          </a:effectLst>
        </p:spPr>
      </p:pic>
      <p:sp>
        <p:nvSpPr>
          <p:cNvPr id="8" name="Скругленный прямоугольник 7"/>
          <p:cNvSpPr/>
          <p:nvPr/>
        </p:nvSpPr>
        <p:spPr>
          <a:xfrm>
            <a:off x="464024" y="327546"/>
            <a:ext cx="8093122" cy="1542197"/>
          </a:xfrm>
          <a:prstGeom prst="roundRect">
            <a:avLst/>
          </a:prstGeom>
          <a:solidFill>
            <a:schemeClr val="accent6">
              <a:lumMod val="20000"/>
              <a:lumOff val="80000"/>
              <a:alpha val="18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a:solidFill>
                  <a:schemeClr val="tx1"/>
                </a:solidFill>
                <a:latin typeface="Century Schoolbook" panose="02040604050505020304" pitchFamily="18" charset="0"/>
              </a:rPr>
              <a:t>Самые вредные </a:t>
            </a:r>
          </a:p>
          <a:p>
            <a:pPr algn="ctr"/>
            <a:r>
              <a:rPr lang="ru-RU" sz="3200" b="1" dirty="0">
                <a:solidFill>
                  <a:schemeClr val="tx1"/>
                </a:solidFill>
                <a:latin typeface="Century Schoolbook" panose="02040604050505020304" pitchFamily="18" charset="0"/>
              </a:rPr>
              <a:t>достижения цивилизации рядом с нами</a:t>
            </a:r>
          </a:p>
        </p:txBody>
      </p:sp>
      <p:sp>
        <p:nvSpPr>
          <p:cNvPr id="10" name="Скругленный прямоугольник 9"/>
          <p:cNvSpPr/>
          <p:nvPr/>
        </p:nvSpPr>
        <p:spPr>
          <a:xfrm>
            <a:off x="477878" y="5373081"/>
            <a:ext cx="8093122" cy="1318663"/>
          </a:xfrm>
          <a:prstGeom prst="roundRect">
            <a:avLst/>
          </a:prstGeom>
          <a:solidFill>
            <a:schemeClr val="accent6">
              <a:lumMod val="20000"/>
              <a:lumOff val="80000"/>
              <a:alpha val="9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solidFill>
                  <a:schemeClr val="tx1"/>
                </a:solidFill>
                <a:latin typeface="Century Schoolbook" panose="02040604050505020304" pitchFamily="18" charset="0"/>
              </a:rPr>
              <a:t>Постовалова Екатерина</a:t>
            </a:r>
          </a:p>
          <a:p>
            <a:pPr algn="ctr"/>
            <a:r>
              <a:rPr lang="ru-RU" sz="2000" b="1" dirty="0" smtClean="0">
                <a:solidFill>
                  <a:schemeClr val="tx1"/>
                </a:solidFill>
                <a:latin typeface="Century Schoolbook" panose="02040604050505020304" pitchFamily="18" charset="0"/>
              </a:rPr>
              <a:t>8 «Б» класс МБОУ «СОШ № 5» г. Нижняя Салда Свердловской области</a:t>
            </a:r>
          </a:p>
          <a:p>
            <a:pPr algn="ctr"/>
            <a:r>
              <a:rPr lang="ru-RU" sz="2000" b="1" dirty="0" smtClean="0">
                <a:solidFill>
                  <a:schemeClr val="tx1"/>
                </a:solidFill>
                <a:latin typeface="Century Schoolbook" panose="02040604050505020304" pitchFamily="18" charset="0"/>
              </a:rPr>
              <a:t>Руководитель: Кокшарова Наталья Владимировна </a:t>
            </a:r>
            <a:endParaRPr lang="ru-RU" sz="2000" b="1" dirty="0">
              <a:solidFill>
                <a:schemeClr val="tx1"/>
              </a:solidFill>
              <a:latin typeface="Century Schoolbook" panose="02040604050505020304" pitchFamily="18" charset="0"/>
            </a:endParaRPr>
          </a:p>
        </p:txBody>
      </p:sp>
    </p:spTree>
    <p:extLst>
      <p:ext uri="{BB962C8B-B14F-4D97-AF65-F5344CB8AC3E}">
        <p14:creationId xmlns:p14="http://schemas.microsoft.com/office/powerpoint/2010/main" xmlns="" val="12782746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Диаграмма 3"/>
          <p:cNvGraphicFramePr/>
          <p:nvPr>
            <p:extLst>
              <p:ext uri="{D42A27DB-BD31-4B8C-83A1-F6EECF244321}">
                <p14:modId xmlns:p14="http://schemas.microsoft.com/office/powerpoint/2010/main" xmlns="" val="2244511192"/>
              </p:ext>
            </p:extLst>
          </p:nvPr>
        </p:nvGraphicFramePr>
        <p:xfrm>
          <a:off x="-416242" y="-10160"/>
          <a:ext cx="9976485" cy="68783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6999140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Диаграмма 3"/>
          <p:cNvGraphicFramePr/>
          <p:nvPr>
            <p:extLst>
              <p:ext uri="{D42A27DB-BD31-4B8C-83A1-F6EECF244321}">
                <p14:modId xmlns:p14="http://schemas.microsoft.com/office/powerpoint/2010/main" xmlns="" val="1006560185"/>
              </p:ext>
            </p:extLst>
          </p:nvPr>
        </p:nvGraphicFramePr>
        <p:xfrm>
          <a:off x="-416242" y="-10160"/>
          <a:ext cx="9976485" cy="68783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14623342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ru-RU" dirty="0" smtClean="0">
                <a:latin typeface="Book Antiqua" panose="02040602050305030304" pitchFamily="18" charset="0"/>
              </a:rPr>
              <a:t>Компьютер и Интернет</a:t>
            </a:r>
            <a:endParaRPr lang="ru-RU" dirty="0">
              <a:latin typeface="Book Antiqua" panose="02040602050305030304" pitchFamily="18" charset="0"/>
            </a:endParaRPr>
          </a:p>
        </p:txBody>
      </p:sp>
      <p:sp>
        <p:nvSpPr>
          <p:cNvPr id="5" name="Подзаголовок 4"/>
          <p:cNvSpPr>
            <a:spLocks noGrp="1"/>
          </p:cNvSpPr>
          <p:nvPr>
            <p:ph type="subTitle" idx="1"/>
          </p:nvPr>
        </p:nvSpPr>
        <p:spPr/>
        <p:txBody>
          <a:bodyPr/>
          <a:lstStyle/>
          <a:p>
            <a:endParaRPr lang="ru-RU"/>
          </a:p>
        </p:txBody>
      </p:sp>
    </p:spTree>
    <p:extLst>
      <p:ext uri="{BB962C8B-B14F-4D97-AF65-F5344CB8AC3E}">
        <p14:creationId xmlns:p14="http://schemas.microsoft.com/office/powerpoint/2010/main" xmlns="" val="15229578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Диаграмма 3"/>
          <p:cNvGraphicFramePr/>
          <p:nvPr>
            <p:extLst>
              <p:ext uri="{D42A27DB-BD31-4B8C-83A1-F6EECF244321}">
                <p14:modId xmlns:p14="http://schemas.microsoft.com/office/powerpoint/2010/main" xmlns="" val="1223776642"/>
              </p:ext>
            </p:extLst>
          </p:nvPr>
        </p:nvGraphicFramePr>
        <p:xfrm>
          <a:off x="-416242" y="-10160"/>
          <a:ext cx="9976485" cy="68783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42495828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Диаграмма 1"/>
          <p:cNvGraphicFramePr/>
          <p:nvPr>
            <p:extLst>
              <p:ext uri="{D42A27DB-BD31-4B8C-83A1-F6EECF244321}">
                <p14:modId xmlns:p14="http://schemas.microsoft.com/office/powerpoint/2010/main" xmlns="" val="396135113"/>
              </p:ext>
            </p:extLst>
          </p:nvPr>
        </p:nvGraphicFramePr>
        <p:xfrm>
          <a:off x="-832485" y="0"/>
          <a:ext cx="9976485" cy="68783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35394193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Диаграмма 1"/>
          <p:cNvGraphicFramePr/>
          <p:nvPr>
            <p:extLst>
              <p:ext uri="{D42A27DB-BD31-4B8C-83A1-F6EECF244321}">
                <p14:modId xmlns:p14="http://schemas.microsoft.com/office/powerpoint/2010/main" xmlns="" val="544402493"/>
              </p:ext>
            </p:extLst>
          </p:nvPr>
        </p:nvGraphicFramePr>
        <p:xfrm>
          <a:off x="-832485" y="0"/>
          <a:ext cx="9976485" cy="68783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9468826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Диаграмма 1"/>
          <p:cNvGraphicFramePr/>
          <p:nvPr>
            <p:extLst>
              <p:ext uri="{D42A27DB-BD31-4B8C-83A1-F6EECF244321}">
                <p14:modId xmlns:p14="http://schemas.microsoft.com/office/powerpoint/2010/main" xmlns="" val="1932698010"/>
              </p:ext>
            </p:extLst>
          </p:nvPr>
        </p:nvGraphicFramePr>
        <p:xfrm>
          <a:off x="-416242" y="-10160"/>
          <a:ext cx="9976485" cy="68783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34814094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Диаграмма 1"/>
          <p:cNvGraphicFramePr/>
          <p:nvPr>
            <p:extLst>
              <p:ext uri="{D42A27DB-BD31-4B8C-83A1-F6EECF244321}">
                <p14:modId xmlns:p14="http://schemas.microsoft.com/office/powerpoint/2010/main" xmlns="" val="3022952"/>
              </p:ext>
            </p:extLst>
          </p:nvPr>
        </p:nvGraphicFramePr>
        <p:xfrm>
          <a:off x="-416242" y="-10160"/>
          <a:ext cx="9976485" cy="68783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4747531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7"/>
            <a:ext cx="7886700" cy="549274"/>
          </a:xfrm>
        </p:spPr>
        <p:txBody>
          <a:bodyPr>
            <a:normAutofit fontScale="90000"/>
          </a:bodyPr>
          <a:lstStyle/>
          <a:p>
            <a:r>
              <a:rPr lang="ru-RU" dirty="0" smtClean="0"/>
              <a:t>Памятка </a:t>
            </a:r>
            <a:endParaRPr lang="ru-RU" dirty="0"/>
          </a:p>
        </p:txBody>
      </p:sp>
      <p:pic>
        <p:nvPicPr>
          <p:cNvPr id="3074" name="Picture 2" descr="F:\проекты 2017 года НПК\Постовалова Екатерина, проект\приложение № 11 буклет.jpg"/>
          <p:cNvPicPr>
            <a:picLocks noChangeAspect="1" noChangeArrowheads="1"/>
          </p:cNvPicPr>
          <p:nvPr/>
        </p:nvPicPr>
        <p:blipFill>
          <a:blip r:embed="rId2"/>
          <a:srcRect/>
          <a:stretch>
            <a:fillRect/>
          </a:stretch>
        </p:blipFill>
        <p:spPr bwMode="auto">
          <a:xfrm>
            <a:off x="276045" y="1000664"/>
            <a:ext cx="8522898" cy="5546785"/>
          </a:xfrm>
          <a:prstGeom prst="rect">
            <a:avLst/>
          </a:prstGeom>
          <a:noFill/>
        </p:spPr>
      </p:pic>
    </p:spTree>
    <p:extLst>
      <p:ext uri="{BB962C8B-B14F-4D97-AF65-F5344CB8AC3E}">
        <p14:creationId xmlns:p14="http://schemas.microsoft.com/office/powerpoint/2010/main" xmlns="" val="1437795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latin typeface="Book Antiqua" panose="02040602050305030304" pitchFamily="18" charset="0"/>
              </a:rPr>
              <a:t>Какие телеканалы ты предпочитаешь смотреть?</a:t>
            </a:r>
            <a:endParaRPr lang="ru-RU" b="1" dirty="0">
              <a:latin typeface="Book Antiqua" panose="02040602050305030304" pitchFamily="18" charset="0"/>
            </a:endParaRPr>
          </a:p>
        </p:txBody>
      </p:sp>
      <p:graphicFrame>
        <p:nvGraphicFramePr>
          <p:cNvPr id="7" name="Объект 6"/>
          <p:cNvGraphicFramePr>
            <a:graphicFrameLocks noGrp="1"/>
          </p:cNvGraphicFramePr>
          <p:nvPr>
            <p:ph idx="1"/>
            <p:extLst>
              <p:ext uri="{D42A27DB-BD31-4B8C-83A1-F6EECF244321}">
                <p14:modId xmlns:p14="http://schemas.microsoft.com/office/powerpoint/2010/main" xmlns="" val="403629817"/>
              </p:ext>
            </p:extLst>
          </p:nvPr>
        </p:nvGraphicFramePr>
        <p:xfrm>
          <a:off x="368489" y="1825625"/>
          <a:ext cx="8488907" cy="488907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33768261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3600" b="1" dirty="0">
                <a:latin typeface="Book Antiqua" panose="02040602050305030304" pitchFamily="18" charset="0"/>
              </a:rPr>
              <a:t>Целью</a:t>
            </a:r>
            <a:r>
              <a:rPr lang="ru-RU" sz="3600" dirty="0">
                <a:latin typeface="Book Antiqua" panose="02040602050305030304" pitchFamily="18" charset="0"/>
              </a:rPr>
              <a:t> данного исследования стало выявление самых вредных </a:t>
            </a:r>
            <a:r>
              <a:rPr lang="ru-RU" sz="3600" dirty="0" smtClean="0">
                <a:latin typeface="Book Antiqua" panose="02040602050305030304" pitchFamily="18" charset="0"/>
              </a:rPr>
              <a:t>достижений </a:t>
            </a:r>
            <a:r>
              <a:rPr lang="ru-RU" sz="3600" dirty="0">
                <a:latin typeface="Book Antiqua" panose="02040602050305030304" pitchFamily="18" charset="0"/>
              </a:rPr>
              <a:t>цивилизации. </a:t>
            </a:r>
          </a:p>
        </p:txBody>
      </p:sp>
      <p:sp>
        <p:nvSpPr>
          <p:cNvPr id="3" name="Объект 2"/>
          <p:cNvSpPr>
            <a:spLocks noGrp="1"/>
          </p:cNvSpPr>
          <p:nvPr>
            <p:ph idx="1"/>
          </p:nvPr>
        </p:nvSpPr>
        <p:spPr>
          <a:xfrm>
            <a:off x="628650" y="1965278"/>
            <a:ext cx="7886700" cy="4571999"/>
          </a:xfrm>
        </p:spPr>
        <p:txBody>
          <a:bodyPr>
            <a:normAutofit lnSpcReduction="10000"/>
          </a:bodyPr>
          <a:lstStyle/>
          <a:p>
            <a:pPr marL="0" indent="0" algn="just">
              <a:buNone/>
            </a:pPr>
            <a:r>
              <a:rPr lang="ru-RU" dirty="0">
                <a:latin typeface="Book Antiqua" panose="02040602050305030304" pitchFamily="18" charset="0"/>
              </a:rPr>
              <a:t>Реализация поставленной цели представляется возможной посредством решения следующих </a:t>
            </a:r>
            <a:r>
              <a:rPr lang="ru-RU" b="1" dirty="0">
                <a:latin typeface="Book Antiqua" panose="02040602050305030304" pitchFamily="18" charset="0"/>
              </a:rPr>
              <a:t>задач</a:t>
            </a:r>
            <a:r>
              <a:rPr lang="ru-RU" dirty="0">
                <a:latin typeface="Book Antiqua" panose="02040602050305030304" pitchFamily="18" charset="0"/>
              </a:rPr>
              <a:t>: </a:t>
            </a:r>
          </a:p>
          <a:p>
            <a:pPr marL="0" indent="0" algn="just">
              <a:buNone/>
            </a:pPr>
            <a:r>
              <a:rPr lang="ru-RU" dirty="0">
                <a:latin typeface="Book Antiqua" panose="02040602050305030304" pitchFamily="18" charset="0"/>
              </a:rPr>
              <a:t>1.	Изучить литературу, статистические данные по данному </a:t>
            </a:r>
            <a:r>
              <a:rPr lang="ru-RU" dirty="0" smtClean="0">
                <a:latin typeface="Book Antiqua" panose="02040602050305030304" pitchFamily="18" charset="0"/>
              </a:rPr>
              <a:t>вопросу.  </a:t>
            </a:r>
            <a:endParaRPr lang="ru-RU" dirty="0">
              <a:latin typeface="Book Antiqua" panose="02040602050305030304" pitchFamily="18" charset="0"/>
            </a:endParaRPr>
          </a:p>
          <a:p>
            <a:pPr marL="0" indent="0" algn="just">
              <a:buNone/>
            </a:pPr>
            <a:r>
              <a:rPr lang="ru-RU" dirty="0">
                <a:latin typeface="Book Antiqua" panose="02040602050305030304" pitchFamily="18" charset="0"/>
              </a:rPr>
              <a:t>2.	Представить основные сведения о вреде достижений цивилизации.</a:t>
            </a:r>
          </a:p>
          <a:p>
            <a:pPr marL="0" indent="0" algn="just">
              <a:buNone/>
            </a:pPr>
            <a:r>
              <a:rPr lang="ru-RU" dirty="0">
                <a:latin typeface="Book Antiqua" panose="02040602050305030304" pitchFamily="18" charset="0"/>
              </a:rPr>
              <a:t>3.	Проанализировать результаты анкетирования и интервьюирования.</a:t>
            </a:r>
          </a:p>
          <a:p>
            <a:pPr marL="0" indent="0" algn="just">
              <a:buNone/>
            </a:pPr>
            <a:r>
              <a:rPr lang="ru-RU" dirty="0">
                <a:latin typeface="Book Antiqua" panose="02040602050305030304" pitchFamily="18" charset="0"/>
              </a:rPr>
              <a:t>4. Разработать  методические материалы (памятка, открытое письмо).</a:t>
            </a:r>
          </a:p>
          <a:p>
            <a:endParaRPr lang="ru-RU" dirty="0"/>
          </a:p>
        </p:txBody>
      </p:sp>
    </p:spTree>
    <p:extLst>
      <p:ext uri="{BB962C8B-B14F-4D97-AF65-F5344CB8AC3E}">
        <p14:creationId xmlns:p14="http://schemas.microsoft.com/office/powerpoint/2010/main" xmlns="" val="5711704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6"/>
            <a:ext cx="7886700" cy="402625"/>
          </a:xfrm>
        </p:spPr>
        <p:txBody>
          <a:bodyPr>
            <a:normAutofit fontScale="90000"/>
          </a:bodyPr>
          <a:lstStyle/>
          <a:p>
            <a:pPr algn="ctr"/>
            <a:r>
              <a:rPr lang="ru-RU" dirty="0" smtClean="0"/>
              <a:t>Открытое письмо родителям</a:t>
            </a:r>
            <a:endParaRPr lang="ru-RU" dirty="0"/>
          </a:p>
        </p:txBody>
      </p:sp>
      <p:sp>
        <p:nvSpPr>
          <p:cNvPr id="4" name="Содержимое 3"/>
          <p:cNvSpPr>
            <a:spLocks noGrp="1"/>
          </p:cNvSpPr>
          <p:nvPr>
            <p:ph idx="1"/>
          </p:nvPr>
        </p:nvSpPr>
        <p:spPr>
          <a:xfrm>
            <a:off x="241540" y="785005"/>
            <a:ext cx="8652294" cy="5814204"/>
          </a:xfrm>
        </p:spPr>
        <p:txBody>
          <a:bodyPr>
            <a:noAutofit/>
          </a:bodyPr>
          <a:lstStyle/>
          <a:p>
            <a:pPr indent="228600" algn="ctr">
              <a:lnSpc>
                <a:spcPct val="120000"/>
              </a:lnSpc>
              <a:spcBef>
                <a:spcPts val="0"/>
              </a:spcBef>
              <a:buNone/>
            </a:pPr>
            <a:r>
              <a:rPr lang="ru-RU" sz="1000" b="1" dirty="0" smtClean="0">
                <a:effectLst>
                  <a:outerShdw blurRad="38100" dist="38100" dir="2700000" algn="tl">
                    <a:srgbClr val="000000">
                      <a:alpha val="43137"/>
                    </a:srgbClr>
                  </a:outerShdw>
                </a:effectLst>
              </a:rPr>
              <a:t>Чтобы телевидение не навредило…</a:t>
            </a:r>
          </a:p>
          <a:p>
            <a:pPr indent="228600" algn="just">
              <a:lnSpc>
                <a:spcPct val="120000"/>
              </a:lnSpc>
              <a:spcBef>
                <a:spcPts val="0"/>
              </a:spcBef>
              <a:buNone/>
            </a:pPr>
            <a:r>
              <a:rPr lang="ru-RU" sz="1000" dirty="0" smtClean="0"/>
              <a:t>Еще одно изобретение человечества, которое в последнее время все чаще и чаще подвергается критике и, в первую очередь, не из-за вредного влияния на здоровье человека, а как фактор, влияющий на психологию зрителя. Это хорошо известное всем телевидение.</a:t>
            </a:r>
          </a:p>
          <a:p>
            <a:pPr indent="228600" algn="just">
              <a:lnSpc>
                <a:spcPct val="120000"/>
              </a:lnSpc>
              <a:spcBef>
                <a:spcPts val="0"/>
              </a:spcBef>
              <a:buNone/>
            </a:pPr>
            <a:r>
              <a:rPr lang="ru-RU" sz="1000" dirty="0" smtClean="0"/>
              <a:t>Очень важной проблемой при рассмотрении влияния телевидения на массы является влияние его на детей. По мнению доктора психологических наук В. И. Лебедева, именно дети оказываются самой уязвимой для гипнотического воздействия группой, ввиду незащищенности их психики самосознанием. Если раньше воспитанием личности занимались родители или ближайшие родственники, то сейчас эти функции взял на себя телевизор. В отличие от родителей, телевизор никогда не отстраняется от юных зрителей, удовлетворяет их духовные потребности и наставляет их в жизни.</a:t>
            </a:r>
          </a:p>
          <a:p>
            <a:pPr indent="228600" algn="just">
              <a:lnSpc>
                <a:spcPct val="120000"/>
              </a:lnSpc>
              <a:spcBef>
                <a:spcPts val="0"/>
              </a:spcBef>
              <a:buNone/>
            </a:pPr>
            <a:r>
              <a:rPr lang="ru-RU" sz="1000" dirty="0" smtClean="0"/>
              <a:t>Хотелось бы отметить, что дети, из-за отсутствия у них полного сознания границ реальности, все события, которые происходят перед их глазами, воспринимают как настоящие. Убийство и насилие не вызывают у них чувства страха или отвращения, потому что в результате привыкания к таким телевизионным передачам увиденное на экране становится для детей не только реальным, но и естественным.</a:t>
            </a:r>
          </a:p>
          <a:p>
            <a:pPr indent="228600" algn="just">
              <a:lnSpc>
                <a:spcPct val="120000"/>
              </a:lnSpc>
              <a:spcBef>
                <a:spcPts val="0"/>
              </a:spcBef>
              <a:buNone/>
            </a:pPr>
            <a:r>
              <a:rPr lang="ru-RU" sz="1000" dirty="0" smtClean="0"/>
              <a:t>Некоторые исследователи считают, что «телевидение является несомненным злом и претендует на звание самого вредного достижения цивилизации, оно способно оказывать сильное влияние на общественное сознание. Люди перестают читать книги, ограничиваясь просмотром фильмов, падает уровень грамотности и интеллекта. Потоки лжи и дезинформации льются с экранов телевизоров через информационные программы и низкопробные рекламные ролики. А такие "телепроекты", как "Дом-2" и т. п., отупляют и развращают молодежь», «лишают полезного времяпрепровождения». К сожалению, современный человек не допускает даже мысли, чтобы вообще не смотреть телевизор. Он боится "отстать от жизни", не быть в курсе всех событий, уменьшить свой кругозор…</a:t>
            </a:r>
          </a:p>
          <a:p>
            <a:pPr indent="228600" algn="ctr">
              <a:lnSpc>
                <a:spcPct val="120000"/>
              </a:lnSpc>
              <a:spcBef>
                <a:spcPts val="0"/>
              </a:spcBef>
              <a:buNone/>
            </a:pPr>
            <a:r>
              <a:rPr lang="ru-RU" sz="1000" b="1" dirty="0" smtClean="0"/>
              <a:t>Дорогие наши родители! </a:t>
            </a:r>
          </a:p>
          <a:p>
            <a:pPr indent="228600" algn="just">
              <a:lnSpc>
                <a:spcPct val="120000"/>
              </a:lnSpc>
              <a:spcBef>
                <a:spcPts val="0"/>
              </a:spcBef>
              <a:buNone/>
            </a:pPr>
            <a:r>
              <a:rPr lang="ru-RU" sz="1000" dirty="0" smtClean="0"/>
              <a:t>Мы не хотим становиться «теле-зомби», не хотим впадать в зависимость от того, что говорят с экрана. Вы, наши родители, можете нам помочь. Как? Мы вам расскажем.</a:t>
            </a:r>
          </a:p>
          <a:p>
            <a:pPr indent="228600" algn="just">
              <a:lnSpc>
                <a:spcPct val="120000"/>
              </a:lnSpc>
              <a:spcBef>
                <a:spcPts val="0"/>
              </a:spcBef>
              <a:buNone/>
            </a:pPr>
            <a:r>
              <a:rPr lang="ru-RU" sz="1000" dirty="0" smtClean="0"/>
              <a:t>Для начала, просто начните с нами разговаривать—не о школе и обязанностях -а просто о том, как прошёл наш день, что нам интересно. Нам очень было бы интересно  с вами что-нибудь обсудить, НО на равных. </a:t>
            </a:r>
          </a:p>
          <a:p>
            <a:pPr indent="228600" algn="just">
              <a:lnSpc>
                <a:spcPct val="120000"/>
              </a:lnSpc>
              <a:spcBef>
                <a:spcPts val="0"/>
              </a:spcBef>
              <a:buNone/>
            </a:pPr>
            <a:r>
              <a:rPr lang="ru-RU" sz="1000" dirty="0" smtClean="0"/>
              <a:t>Почему мы перестали активно отдыхать? Где походы, рыбалка, лыжные прогулки, лес,  поездки в кино и многое другое? Это же так здорово!!!</a:t>
            </a:r>
          </a:p>
          <a:p>
            <a:pPr indent="228600" algn="just">
              <a:lnSpc>
                <a:spcPct val="120000"/>
              </a:lnSpc>
              <a:spcBef>
                <a:spcPts val="0"/>
              </a:spcBef>
              <a:buNone/>
            </a:pPr>
            <a:r>
              <a:rPr lang="ru-RU" sz="1000" dirty="0" smtClean="0"/>
              <a:t>Несмотря на то, что нам   уже по 13-14 лет, нас, как маленьких, нужно контролировать: время просмотра передач, их длительность и, что очень важно, возрастные ограничения. Мы не всегда  задумываемся о том, какой вред нашей психике приносят программы «не по возрасту», но Вы же всё помните. </a:t>
            </a:r>
          </a:p>
          <a:p>
            <a:pPr indent="228600" algn="just">
              <a:lnSpc>
                <a:spcPct val="120000"/>
              </a:lnSpc>
              <a:spcBef>
                <a:spcPts val="0"/>
              </a:spcBef>
              <a:buNone/>
            </a:pPr>
            <a:r>
              <a:rPr lang="ru-RU" sz="1000" i="1" dirty="0" smtClean="0"/>
              <a:t>Самое главное—заинтересовать ребёнка чем-то вне телевизора, отвлечь его. Но для этого вам, дорогие родители, тоже придётся подняться с дивана, отвлечься от ваших «взрослых» дел и обратить внимание на нас, ваших детей.</a:t>
            </a:r>
            <a:endParaRPr lang="ru-RU" sz="1000" dirty="0" smtClean="0"/>
          </a:p>
          <a:p>
            <a:pPr indent="228600" algn="just">
              <a:lnSpc>
                <a:spcPct val="120000"/>
              </a:lnSpc>
              <a:spcBef>
                <a:spcPts val="0"/>
              </a:spcBef>
              <a:buNone/>
            </a:pPr>
            <a:r>
              <a:rPr lang="ru-RU" sz="1000" i="1" dirty="0" smtClean="0"/>
              <a:t> </a:t>
            </a:r>
            <a:endParaRPr lang="ru-RU" sz="1000" dirty="0" smtClean="0"/>
          </a:p>
          <a:p>
            <a:pPr indent="228600" algn="r">
              <a:lnSpc>
                <a:spcPct val="120000"/>
              </a:lnSpc>
              <a:spcBef>
                <a:spcPts val="0"/>
              </a:spcBef>
              <a:buNone/>
            </a:pPr>
            <a:r>
              <a:rPr lang="ru-RU" sz="1050" i="1" dirty="0" smtClean="0"/>
              <a:t> Ваши дети, учащиеся </a:t>
            </a:r>
            <a:r>
              <a:rPr lang="ru-RU" sz="1050" i="1" dirty="0" smtClean="0"/>
              <a:t>МБОУ </a:t>
            </a:r>
            <a:r>
              <a:rPr lang="ru-RU" sz="1050" i="1" dirty="0" smtClean="0"/>
              <a:t>«СОШ№ 5»</a:t>
            </a:r>
            <a:endParaRPr lang="ru-RU" sz="1050" dirty="0" smtClean="0"/>
          </a:p>
          <a:p>
            <a:pPr indent="228600" algn="r">
              <a:lnSpc>
                <a:spcPct val="120000"/>
              </a:lnSpc>
              <a:spcBef>
                <a:spcPts val="0"/>
              </a:spcBef>
              <a:buNone/>
            </a:pPr>
            <a:r>
              <a:rPr lang="ru-RU" sz="1050" i="1" dirty="0" smtClean="0"/>
              <a:t>Январь 2017 года</a:t>
            </a:r>
            <a:endParaRPr lang="ru-RU" sz="1050" dirty="0" smtClean="0"/>
          </a:p>
          <a:p>
            <a:pPr indent="228600" algn="r">
              <a:lnSpc>
                <a:spcPct val="120000"/>
              </a:lnSpc>
              <a:spcBef>
                <a:spcPts val="0"/>
              </a:spcBef>
              <a:buNone/>
            </a:pPr>
            <a:r>
              <a:rPr lang="ru-RU" sz="1050" dirty="0" smtClean="0"/>
              <a:t> </a:t>
            </a:r>
          </a:p>
          <a:p>
            <a:endParaRPr lang="ru-RU" sz="1050" dirty="0"/>
          </a:p>
        </p:txBody>
      </p:sp>
    </p:spTree>
    <p:extLst>
      <p:ext uri="{BB962C8B-B14F-4D97-AF65-F5344CB8AC3E}">
        <p14:creationId xmlns:p14="http://schemas.microsoft.com/office/powerpoint/2010/main" xmlns="" val="270489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pPr algn="ctr"/>
            <a:r>
              <a:rPr lang="ru-RU" dirty="0" smtClean="0">
                <a:latin typeface="Book Antiqua" panose="02040602050305030304" pitchFamily="18" charset="0"/>
              </a:rPr>
              <a:t>Перспективы дальнейшей работы</a:t>
            </a:r>
            <a:endParaRPr lang="ru-RU" dirty="0">
              <a:latin typeface="Book Antiqua" panose="02040602050305030304" pitchFamily="18" charset="0"/>
            </a:endParaRPr>
          </a:p>
        </p:txBody>
      </p:sp>
      <p:sp>
        <p:nvSpPr>
          <p:cNvPr id="4" name="Объект 3"/>
          <p:cNvSpPr>
            <a:spLocks noGrp="1"/>
          </p:cNvSpPr>
          <p:nvPr>
            <p:ph idx="1"/>
          </p:nvPr>
        </p:nvSpPr>
        <p:spPr/>
        <p:txBody>
          <a:bodyPr>
            <a:normAutofit fontScale="92500" lnSpcReduction="10000"/>
          </a:bodyPr>
          <a:lstStyle/>
          <a:p>
            <a:pPr indent="228600" algn="just"/>
            <a:r>
              <a:rPr lang="ru-RU" dirty="0">
                <a:latin typeface="Times New Roman" panose="02020603050405020304" pitchFamily="18" charset="0"/>
                <a:ea typeface="Batang" panose="02030600000101010101" pitchFamily="18" charset="-127"/>
                <a:cs typeface="Times New Roman" panose="02020603050405020304" pitchFamily="18" charset="0"/>
              </a:rPr>
              <a:t>Итак, полученные в ходе исследования данные не столько позволили нам оценить влияние перечисленных выше достижений цивилизации на современного подростка, но и выявить другие, ещё более важные проблемы, а именно: влияние Интернета и особенно социальных сетей на психику и здоровье подростка. </a:t>
            </a:r>
          </a:p>
          <a:p>
            <a:pPr indent="228600" algn="just"/>
            <a:r>
              <a:rPr lang="ru-RU" dirty="0">
                <a:latin typeface="Times New Roman" panose="02020603050405020304" pitchFamily="18" charset="0"/>
                <a:ea typeface="Batang" panose="02030600000101010101" pitchFamily="18" charset="-127"/>
                <a:cs typeface="Times New Roman" panose="02020603050405020304" pitchFamily="18" charset="0"/>
              </a:rPr>
              <a:t>Поэтому именно этот важный вопрос автором работы определён как приоритетный для проведения следующего исследования. Таким </a:t>
            </a:r>
            <a:r>
              <a:rPr lang="ru-RU" dirty="0" smtClean="0">
                <a:latin typeface="Times New Roman" panose="02020603050405020304" pitchFamily="18" charset="0"/>
                <a:ea typeface="Batang" panose="02030600000101010101" pitchFamily="18" charset="-127"/>
                <a:cs typeface="Times New Roman" panose="02020603050405020304" pitchFamily="18" charset="0"/>
              </a:rPr>
              <a:t>образом и </a:t>
            </a:r>
            <a:r>
              <a:rPr lang="ru-RU" dirty="0">
                <a:latin typeface="Times New Roman" panose="02020603050405020304" pitchFamily="18" charset="0"/>
                <a:ea typeface="Batang" panose="02030600000101010101" pitchFamily="18" charset="-127"/>
                <a:cs typeface="Times New Roman" panose="02020603050405020304" pitchFamily="18" charset="0"/>
              </a:rPr>
              <a:t>была определена тема работы на перспективу – </a:t>
            </a:r>
            <a:r>
              <a:rPr lang="ru-RU" b="1" u="sng" dirty="0">
                <a:effectLst>
                  <a:outerShdw blurRad="38100" dist="38100" dir="2700000" algn="tl">
                    <a:srgbClr val="000000">
                      <a:alpha val="43137"/>
                    </a:srgbClr>
                  </a:outerShdw>
                </a:effectLst>
                <a:latin typeface="Times New Roman" panose="02020603050405020304" pitchFamily="18" charset="0"/>
                <a:ea typeface="Batang" panose="02030600000101010101" pitchFamily="18" charset="-127"/>
                <a:cs typeface="Times New Roman" panose="02020603050405020304" pitchFamily="18" charset="0"/>
              </a:rPr>
              <a:t>«Влияние всемирной сети на психику и здоровье современного подростка».</a:t>
            </a:r>
          </a:p>
        </p:txBody>
      </p:sp>
    </p:spTree>
    <p:extLst>
      <p:ext uri="{BB962C8B-B14F-4D97-AF65-F5344CB8AC3E}">
        <p14:creationId xmlns:p14="http://schemas.microsoft.com/office/powerpoint/2010/main" xmlns="" val="37217936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09433" y="423080"/>
            <a:ext cx="8338782" cy="6209731"/>
          </a:xfrm>
        </p:spPr>
        <p:txBody>
          <a:bodyPr>
            <a:noAutofit/>
          </a:bodyPr>
          <a:lstStyle/>
          <a:p>
            <a:r>
              <a:rPr lang="ru-RU" b="1" dirty="0">
                <a:latin typeface="Book Antiqua" panose="02040602050305030304" pitchFamily="18" charset="0"/>
              </a:rPr>
              <a:t>Объектом</a:t>
            </a:r>
            <a:r>
              <a:rPr lang="ru-RU" dirty="0">
                <a:latin typeface="Book Antiqua" panose="02040602050305030304" pitchFamily="18" charset="0"/>
              </a:rPr>
              <a:t> исследования являются учащиеся 7 - 11 классов муниципального бюджетного общеобразовательного учреждения «Средняя общеобразовательная школа № 5» города Нижняя Салда. </a:t>
            </a:r>
            <a:endParaRPr lang="ru-RU" dirty="0" smtClean="0">
              <a:latin typeface="Book Antiqua" panose="02040602050305030304" pitchFamily="18" charset="0"/>
            </a:endParaRPr>
          </a:p>
          <a:p>
            <a:endParaRPr lang="ru-RU" dirty="0">
              <a:latin typeface="Book Antiqua" panose="02040602050305030304" pitchFamily="18" charset="0"/>
            </a:endParaRPr>
          </a:p>
          <a:p>
            <a:pPr marL="0" indent="0">
              <a:buNone/>
            </a:pPr>
            <a:endParaRPr lang="ru-RU" dirty="0">
              <a:latin typeface="Book Antiqua" panose="02040602050305030304" pitchFamily="18" charset="0"/>
            </a:endParaRPr>
          </a:p>
          <a:p>
            <a:r>
              <a:rPr lang="ru-RU" b="1" dirty="0">
                <a:latin typeface="Book Antiqua" panose="02040602050305030304" pitchFamily="18" charset="0"/>
              </a:rPr>
              <a:t>Предметом</a:t>
            </a:r>
            <a:r>
              <a:rPr lang="ru-RU" dirty="0">
                <a:latin typeface="Book Antiqua" panose="02040602050305030304" pitchFamily="18" charset="0"/>
              </a:rPr>
              <a:t> исследования стали такие достижения цивилизации, как мобильная связь телевидение, клонирование, пластическая хирургия, кредиты, генно-модифицированные продукты, персональный компьютер, интернет, автомобили, ядерная / атомная энергетика, памперсы и другие. </a:t>
            </a:r>
          </a:p>
        </p:txBody>
      </p:sp>
    </p:spTree>
    <p:extLst>
      <p:ext uri="{BB962C8B-B14F-4D97-AF65-F5344CB8AC3E}">
        <p14:creationId xmlns:p14="http://schemas.microsoft.com/office/powerpoint/2010/main" xmlns="" val="24260080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28650" y="668739"/>
            <a:ext cx="7886700" cy="5508223"/>
          </a:xfrm>
        </p:spPr>
        <p:txBody>
          <a:bodyPr/>
          <a:lstStyle/>
          <a:p>
            <a:r>
              <a:rPr lang="ru-RU" b="1" dirty="0">
                <a:latin typeface="Book Antiqua" panose="02040602050305030304" pitchFamily="18" charset="0"/>
              </a:rPr>
              <a:t>Методы исследования</a:t>
            </a:r>
            <a:r>
              <a:rPr lang="ru-RU" dirty="0">
                <a:latin typeface="Book Antiqua" panose="02040602050305030304" pitchFamily="18" charset="0"/>
              </a:rPr>
              <a:t>: анкетирование и интервьюирование, количественный и качественный анализ данных исследования</a:t>
            </a:r>
            <a:r>
              <a:rPr lang="ru-RU" dirty="0" smtClean="0">
                <a:latin typeface="Book Antiqua" panose="02040602050305030304" pitchFamily="18" charset="0"/>
              </a:rPr>
              <a:t>.</a:t>
            </a:r>
          </a:p>
          <a:p>
            <a:pPr marL="0" indent="0">
              <a:buNone/>
            </a:pPr>
            <a:endParaRPr lang="ru-RU" dirty="0">
              <a:latin typeface="Book Antiqua" panose="02040602050305030304" pitchFamily="18" charset="0"/>
            </a:endParaRPr>
          </a:p>
          <a:p>
            <a:r>
              <a:rPr lang="ru-RU" b="1" dirty="0">
                <a:latin typeface="Book Antiqua" panose="02040602050305030304" pitchFamily="18" charset="0"/>
              </a:rPr>
              <a:t>Опытная база исследования</a:t>
            </a:r>
            <a:r>
              <a:rPr lang="ru-RU" dirty="0">
                <a:latin typeface="Book Antiqua" panose="02040602050305030304" pitchFamily="18" charset="0"/>
              </a:rPr>
              <a:t>: Муниципальное бюджетное общеобразовательное учреждение «Средняя общеобразовательная школа № 5» города Нижняя Салда</a:t>
            </a:r>
            <a:r>
              <a:rPr lang="ru-RU" dirty="0" smtClean="0">
                <a:latin typeface="Book Antiqua" panose="02040602050305030304" pitchFamily="18" charset="0"/>
              </a:rPr>
              <a:t>.</a:t>
            </a:r>
          </a:p>
          <a:p>
            <a:pPr marL="0" indent="0">
              <a:buNone/>
            </a:pPr>
            <a:endParaRPr lang="ru-RU" dirty="0">
              <a:latin typeface="Book Antiqua" panose="02040602050305030304" pitchFamily="18" charset="0"/>
            </a:endParaRPr>
          </a:p>
          <a:p>
            <a:pPr marL="0" indent="0" algn="ctr">
              <a:buNone/>
            </a:pPr>
            <a:r>
              <a:rPr lang="ru-RU" dirty="0">
                <a:latin typeface="Book Antiqua" panose="02040602050305030304" pitchFamily="18" charset="0"/>
              </a:rPr>
              <a:t>Исследование проводилось в форме письменного анкетирования. </a:t>
            </a:r>
          </a:p>
          <a:p>
            <a:endParaRPr lang="ru-RU" dirty="0"/>
          </a:p>
        </p:txBody>
      </p:sp>
    </p:spTree>
    <p:extLst>
      <p:ext uri="{BB962C8B-B14F-4D97-AF65-F5344CB8AC3E}">
        <p14:creationId xmlns:p14="http://schemas.microsoft.com/office/powerpoint/2010/main" xmlns="" val="36742593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628650" y="119466"/>
            <a:ext cx="7886700" cy="1325563"/>
          </a:xfrm>
        </p:spPr>
        <p:txBody>
          <a:bodyPr>
            <a:noAutofit/>
          </a:bodyPr>
          <a:lstStyle/>
          <a:p>
            <a:pPr algn="ctr"/>
            <a:r>
              <a:rPr lang="ru-RU" sz="2800" b="1" dirty="0">
                <a:latin typeface="Book Antiqua" panose="02040602050305030304" pitchFamily="18" charset="0"/>
              </a:rPr>
              <a:t>Какие достижения цивилизации Вы считаете самыми вредными? </a:t>
            </a:r>
            <a:r>
              <a:rPr lang="ru-RU" sz="2800" b="1" dirty="0" smtClean="0">
                <a:latin typeface="Book Antiqua" panose="02040602050305030304" pitchFamily="18" charset="0"/>
              </a:rPr>
              <a:t/>
            </a:r>
            <a:br>
              <a:rPr lang="ru-RU" sz="2800" b="1" dirty="0" smtClean="0">
                <a:latin typeface="Book Antiqua" panose="02040602050305030304" pitchFamily="18" charset="0"/>
              </a:rPr>
            </a:br>
            <a:r>
              <a:rPr lang="ru-RU" sz="2800" b="1" dirty="0" smtClean="0">
                <a:latin typeface="Book Antiqua" panose="02040602050305030304" pitchFamily="18" charset="0"/>
              </a:rPr>
              <a:t>(выберите </a:t>
            </a:r>
            <a:r>
              <a:rPr lang="ru-RU" sz="2800" b="1" dirty="0">
                <a:latin typeface="Book Antiqua" panose="02040602050305030304" pitchFamily="18" charset="0"/>
              </a:rPr>
              <a:t>не более трёх ответов)</a:t>
            </a:r>
          </a:p>
        </p:txBody>
      </p:sp>
      <p:graphicFrame>
        <p:nvGraphicFramePr>
          <p:cNvPr id="5" name="Диаграмма 4"/>
          <p:cNvGraphicFramePr/>
          <p:nvPr>
            <p:extLst>
              <p:ext uri="{D42A27DB-BD31-4B8C-83A1-F6EECF244321}">
                <p14:modId xmlns:p14="http://schemas.microsoft.com/office/powerpoint/2010/main" xmlns="" val="982665179"/>
              </p:ext>
            </p:extLst>
          </p:nvPr>
        </p:nvGraphicFramePr>
        <p:xfrm>
          <a:off x="354841" y="1445029"/>
          <a:ext cx="8502555" cy="528331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42158179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Ядерное оружие"/>
          <p:cNvPicPr/>
          <p:nvPr/>
        </p:nvPicPr>
        <p:blipFill>
          <a:blip r:embed="rId2"/>
          <a:srcRect/>
          <a:stretch>
            <a:fillRect/>
          </a:stretch>
        </p:blipFill>
        <p:spPr bwMode="auto">
          <a:xfrm>
            <a:off x="297464" y="194481"/>
            <a:ext cx="3253740" cy="1828800"/>
          </a:xfrm>
          <a:prstGeom prst="rect">
            <a:avLst/>
          </a:prstGeom>
          <a:noFill/>
          <a:ln w="9525">
            <a:noFill/>
            <a:miter lim="800000"/>
            <a:headEnd/>
            <a:tailEnd/>
          </a:ln>
        </p:spPr>
      </p:pic>
      <p:sp>
        <p:nvSpPr>
          <p:cNvPr id="4" name="Скругленный прямоугольник 3"/>
          <p:cNvSpPr/>
          <p:nvPr/>
        </p:nvSpPr>
        <p:spPr>
          <a:xfrm>
            <a:off x="1487607" y="303664"/>
            <a:ext cx="1924334" cy="337781"/>
          </a:xfrm>
          <a:prstGeom prst="roundRect">
            <a:avLst/>
          </a:prstGeom>
          <a:solidFill>
            <a:schemeClr val="accent2">
              <a:lumMod val="20000"/>
              <a:lumOff val="80000"/>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Ядерное оружие</a:t>
            </a:r>
            <a:endParaRPr lang="ru-RU" dirty="0">
              <a:solidFill>
                <a:schemeClr val="tx1"/>
              </a:solidFill>
            </a:endParaRPr>
          </a:p>
        </p:txBody>
      </p:sp>
      <p:pic>
        <p:nvPicPr>
          <p:cNvPr id="5" name="Рисунок 4" descr="Алкоголь, наркотики, сигареты"/>
          <p:cNvPicPr/>
          <p:nvPr/>
        </p:nvPicPr>
        <p:blipFill>
          <a:blip r:embed="rId3"/>
          <a:srcRect/>
          <a:stretch>
            <a:fillRect/>
          </a:stretch>
        </p:blipFill>
        <p:spPr bwMode="auto">
          <a:xfrm>
            <a:off x="297464" y="2132463"/>
            <a:ext cx="3253740" cy="1825387"/>
          </a:xfrm>
          <a:prstGeom prst="rect">
            <a:avLst/>
          </a:prstGeom>
          <a:noFill/>
          <a:ln w="9525">
            <a:noFill/>
            <a:miter lim="800000"/>
            <a:headEnd/>
            <a:tailEnd/>
          </a:ln>
        </p:spPr>
      </p:pic>
      <p:sp>
        <p:nvSpPr>
          <p:cNvPr id="6" name="Скругленный прямоугольник 5"/>
          <p:cNvSpPr/>
          <p:nvPr/>
        </p:nvSpPr>
        <p:spPr>
          <a:xfrm>
            <a:off x="1487607" y="2258706"/>
            <a:ext cx="1924334" cy="402607"/>
          </a:xfrm>
          <a:prstGeom prst="roundRect">
            <a:avLst/>
          </a:prstGeom>
          <a:solidFill>
            <a:schemeClr val="accent2">
              <a:lumMod val="20000"/>
              <a:lumOff val="80000"/>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Зависимости </a:t>
            </a:r>
            <a:endParaRPr lang="ru-RU" dirty="0">
              <a:solidFill>
                <a:schemeClr val="tx1"/>
              </a:solidFill>
            </a:endParaRPr>
          </a:p>
        </p:txBody>
      </p:sp>
      <p:pic>
        <p:nvPicPr>
          <p:cNvPr id="7" name="Рисунок 6" descr="Атомная энергетика"/>
          <p:cNvPicPr/>
          <p:nvPr/>
        </p:nvPicPr>
        <p:blipFill>
          <a:blip r:embed="rId4"/>
          <a:srcRect/>
          <a:stretch>
            <a:fillRect/>
          </a:stretch>
        </p:blipFill>
        <p:spPr bwMode="auto">
          <a:xfrm>
            <a:off x="297464" y="4185352"/>
            <a:ext cx="3253740" cy="1997084"/>
          </a:xfrm>
          <a:prstGeom prst="rect">
            <a:avLst/>
          </a:prstGeom>
          <a:noFill/>
          <a:ln w="9525">
            <a:noFill/>
            <a:miter lim="800000"/>
            <a:headEnd/>
            <a:tailEnd/>
          </a:ln>
        </p:spPr>
      </p:pic>
      <p:sp>
        <p:nvSpPr>
          <p:cNvPr id="9" name="Скругленный прямоугольник 8"/>
          <p:cNvSpPr/>
          <p:nvPr/>
        </p:nvSpPr>
        <p:spPr>
          <a:xfrm>
            <a:off x="914400" y="4268337"/>
            <a:ext cx="2497541" cy="337781"/>
          </a:xfrm>
          <a:prstGeom prst="roundRect">
            <a:avLst/>
          </a:prstGeom>
          <a:solidFill>
            <a:schemeClr val="accent2">
              <a:lumMod val="20000"/>
              <a:lumOff val="80000"/>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Атомная энергетика</a:t>
            </a:r>
            <a:endParaRPr lang="ru-RU" dirty="0">
              <a:solidFill>
                <a:schemeClr val="tx1"/>
              </a:solidFill>
            </a:endParaRPr>
          </a:p>
        </p:txBody>
      </p:sp>
      <p:pic>
        <p:nvPicPr>
          <p:cNvPr id="10" name="Рисунок 9" descr="Химические удобрения"/>
          <p:cNvPicPr/>
          <p:nvPr/>
        </p:nvPicPr>
        <p:blipFill>
          <a:blip r:embed="rId5"/>
          <a:srcRect/>
          <a:stretch>
            <a:fillRect/>
          </a:stretch>
        </p:blipFill>
        <p:spPr bwMode="auto">
          <a:xfrm>
            <a:off x="4864788" y="194481"/>
            <a:ext cx="3214687" cy="1828800"/>
          </a:xfrm>
          <a:prstGeom prst="rect">
            <a:avLst/>
          </a:prstGeom>
          <a:noFill/>
          <a:ln w="9525">
            <a:noFill/>
            <a:miter lim="800000"/>
            <a:headEnd/>
            <a:tailEnd/>
          </a:ln>
        </p:spPr>
      </p:pic>
      <p:sp>
        <p:nvSpPr>
          <p:cNvPr id="11" name="Скругленный прямоугольник 10"/>
          <p:cNvSpPr/>
          <p:nvPr/>
        </p:nvSpPr>
        <p:spPr>
          <a:xfrm>
            <a:off x="5227093" y="1534237"/>
            <a:ext cx="2690884" cy="337781"/>
          </a:xfrm>
          <a:prstGeom prst="roundRect">
            <a:avLst/>
          </a:prstGeom>
          <a:solidFill>
            <a:schemeClr val="accent2">
              <a:lumMod val="20000"/>
              <a:lumOff val="80000"/>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Химические удобрения</a:t>
            </a:r>
            <a:endParaRPr lang="ru-RU" dirty="0">
              <a:solidFill>
                <a:schemeClr val="tx1"/>
              </a:solidFill>
            </a:endParaRPr>
          </a:p>
        </p:txBody>
      </p:sp>
      <p:pic>
        <p:nvPicPr>
          <p:cNvPr id="12" name="Рисунок 11" descr="Перевозка и добыча нефти"/>
          <p:cNvPicPr/>
          <p:nvPr/>
        </p:nvPicPr>
        <p:blipFill>
          <a:blip r:embed="rId6"/>
          <a:srcRect/>
          <a:stretch>
            <a:fillRect/>
          </a:stretch>
        </p:blipFill>
        <p:spPr bwMode="auto">
          <a:xfrm>
            <a:off x="4864788" y="2230768"/>
            <a:ext cx="3214687" cy="1727082"/>
          </a:xfrm>
          <a:prstGeom prst="rect">
            <a:avLst/>
          </a:prstGeom>
          <a:noFill/>
          <a:ln w="9525">
            <a:noFill/>
            <a:miter lim="800000"/>
            <a:headEnd/>
            <a:tailEnd/>
          </a:ln>
        </p:spPr>
      </p:pic>
      <p:sp>
        <p:nvSpPr>
          <p:cNvPr id="13" name="Скругленный прямоугольник 12"/>
          <p:cNvSpPr/>
          <p:nvPr/>
        </p:nvSpPr>
        <p:spPr>
          <a:xfrm>
            <a:off x="5936776" y="3429000"/>
            <a:ext cx="1981201" cy="337781"/>
          </a:xfrm>
          <a:prstGeom prst="roundRect">
            <a:avLst/>
          </a:prstGeom>
          <a:solidFill>
            <a:schemeClr val="accent2">
              <a:lumMod val="20000"/>
              <a:lumOff val="80000"/>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Добыча нефти </a:t>
            </a:r>
            <a:endParaRPr lang="ru-RU" dirty="0">
              <a:solidFill>
                <a:schemeClr val="tx1"/>
              </a:solidFill>
            </a:endParaRPr>
          </a:p>
        </p:txBody>
      </p:sp>
      <p:pic>
        <p:nvPicPr>
          <p:cNvPr id="14" name="Рисунок 13" descr="Полиэтилен"/>
          <p:cNvPicPr/>
          <p:nvPr/>
        </p:nvPicPr>
        <p:blipFill>
          <a:blip r:embed="rId7"/>
          <a:srcRect/>
          <a:stretch>
            <a:fillRect/>
          </a:stretch>
        </p:blipFill>
        <p:spPr bwMode="auto">
          <a:xfrm>
            <a:off x="4864787" y="4185352"/>
            <a:ext cx="3405755" cy="2106266"/>
          </a:xfrm>
          <a:prstGeom prst="rect">
            <a:avLst/>
          </a:prstGeom>
          <a:noFill/>
          <a:ln w="9525">
            <a:noFill/>
            <a:miter lim="800000"/>
            <a:headEnd/>
            <a:tailEnd/>
          </a:ln>
        </p:spPr>
      </p:pic>
      <p:sp>
        <p:nvSpPr>
          <p:cNvPr id="15" name="Скругленный прямоугольник 14"/>
          <p:cNvSpPr/>
          <p:nvPr/>
        </p:nvSpPr>
        <p:spPr>
          <a:xfrm>
            <a:off x="6155141" y="5799200"/>
            <a:ext cx="1924334" cy="337781"/>
          </a:xfrm>
          <a:prstGeom prst="roundRect">
            <a:avLst/>
          </a:prstGeom>
          <a:solidFill>
            <a:schemeClr val="accent2">
              <a:lumMod val="20000"/>
              <a:lumOff val="80000"/>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Полиэтилен </a:t>
            </a:r>
            <a:endParaRPr lang="ru-RU" dirty="0">
              <a:solidFill>
                <a:schemeClr val="tx1"/>
              </a:solidFill>
            </a:endParaRPr>
          </a:p>
        </p:txBody>
      </p:sp>
    </p:spTree>
    <p:extLst>
      <p:ext uri="{BB962C8B-B14F-4D97-AF65-F5344CB8AC3E}">
        <p14:creationId xmlns:p14="http://schemas.microsoft.com/office/powerpoint/2010/main" xmlns="" val="37906443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9"/>
            <a:ext cx="7886700" cy="4166128"/>
          </a:xfrm>
        </p:spPr>
        <p:txBody>
          <a:bodyPr>
            <a:noAutofit/>
          </a:bodyPr>
          <a:lstStyle/>
          <a:p>
            <a:pPr algn="ctr"/>
            <a:r>
              <a:rPr lang="ru-RU" sz="4400" b="1" dirty="0">
                <a:latin typeface="Batang" panose="02030600000101010101" pitchFamily="18" charset="-127"/>
                <a:ea typeface="Batang" panose="02030600000101010101" pitchFamily="18" charset="-127"/>
              </a:rPr>
              <a:t>Почему опрашиваемые не отметили различные гаджеты (мобильный телефон, компьютер, </a:t>
            </a:r>
            <a:r>
              <a:rPr lang="ru-RU" sz="4400" b="1" dirty="0" err="1" smtClean="0">
                <a:latin typeface="Batang" panose="02030600000101010101" pitchFamily="18" charset="-127"/>
                <a:ea typeface="Batang" panose="02030600000101010101" pitchFamily="18" charset="-127"/>
              </a:rPr>
              <a:t>план-шет</a:t>
            </a:r>
            <a:r>
              <a:rPr lang="ru-RU" sz="4400" b="1" dirty="0" smtClean="0">
                <a:latin typeface="Batang" panose="02030600000101010101" pitchFamily="18" charset="-127"/>
                <a:ea typeface="Batang" panose="02030600000101010101" pitchFamily="18" charset="-127"/>
              </a:rPr>
              <a:t> </a:t>
            </a:r>
            <a:r>
              <a:rPr lang="ru-RU" sz="4400" b="1" dirty="0">
                <a:latin typeface="Batang" panose="02030600000101010101" pitchFamily="18" charset="-127"/>
                <a:ea typeface="Batang" panose="02030600000101010101" pitchFamily="18" charset="-127"/>
              </a:rPr>
              <a:t>и т.п.)?  Можно ли считать их </a:t>
            </a:r>
            <a:r>
              <a:rPr lang="ru-RU" sz="4400" b="1" dirty="0" smtClean="0">
                <a:latin typeface="Batang" panose="02030600000101010101" pitchFamily="18" charset="-127"/>
                <a:ea typeface="Batang" panose="02030600000101010101" pitchFamily="18" charset="-127"/>
              </a:rPr>
              <a:t>безвредными?</a:t>
            </a:r>
            <a:endParaRPr lang="ru-RU" sz="4400" b="1" dirty="0">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xmlns="" val="28023359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latin typeface="Book Antiqua" panose="02040602050305030304" pitchFamily="18" charset="0"/>
              </a:rPr>
              <a:t>Мобильный телефон </a:t>
            </a:r>
            <a:endParaRPr lang="ru-RU" dirty="0">
              <a:latin typeface="Book Antiqua" panose="02040602050305030304" pitchFamily="18" charset="0"/>
            </a:endParaRPr>
          </a:p>
        </p:txBody>
      </p:sp>
      <p:sp>
        <p:nvSpPr>
          <p:cNvPr id="3" name="Объект 2"/>
          <p:cNvSpPr>
            <a:spLocks noGrp="1"/>
          </p:cNvSpPr>
          <p:nvPr>
            <p:ph idx="1"/>
          </p:nvPr>
        </p:nvSpPr>
        <p:spPr/>
        <p:txBody>
          <a:bodyPr>
            <a:normAutofit/>
          </a:bodyPr>
          <a:lstStyle/>
          <a:p>
            <a:pPr marL="0" indent="0" algn="r">
              <a:buNone/>
            </a:pPr>
            <a:r>
              <a:rPr lang="ru-RU" sz="3200" dirty="0">
                <a:latin typeface="Book Antiqua" panose="02040602050305030304" pitchFamily="18" charset="0"/>
              </a:rPr>
              <a:t> </a:t>
            </a:r>
            <a:r>
              <a:rPr lang="ru-RU" sz="3200" dirty="0" smtClean="0">
                <a:latin typeface="Book Antiqua" panose="02040602050305030304" pitchFamily="18" charset="0"/>
              </a:rPr>
              <a:t>«Добровольное </a:t>
            </a:r>
            <a:r>
              <a:rPr lang="ru-RU" sz="3200" dirty="0">
                <a:latin typeface="Book Antiqua" panose="02040602050305030304" pitchFamily="18" charset="0"/>
              </a:rPr>
              <a:t>облучение мозга микроволнами от мобильного телефона - это самый крупный биологический эксперимент над </a:t>
            </a:r>
            <a:r>
              <a:rPr lang="ru-RU" sz="3200" dirty="0" smtClean="0">
                <a:latin typeface="Book Antiqua" panose="02040602050305030304" pitchFamily="18" charset="0"/>
              </a:rPr>
              <a:t>человеком»</a:t>
            </a:r>
          </a:p>
          <a:p>
            <a:pPr marL="0" indent="0" algn="r">
              <a:buNone/>
            </a:pPr>
            <a:endParaRPr lang="ru-RU" sz="3200" dirty="0">
              <a:latin typeface="Book Antiqua" panose="02040602050305030304" pitchFamily="18" charset="0"/>
            </a:endParaRPr>
          </a:p>
          <a:p>
            <a:pPr marL="0" indent="0" algn="r">
              <a:buNone/>
            </a:pPr>
            <a:r>
              <a:rPr lang="ru-RU" sz="2400" i="1" dirty="0" smtClean="0">
                <a:latin typeface="Book Antiqua" panose="02040602050305030304" pitchFamily="18" charset="0"/>
              </a:rPr>
              <a:t>Шведский нейрохирург, </a:t>
            </a:r>
            <a:r>
              <a:rPr lang="ru-RU" sz="2400" i="1" dirty="0">
                <a:latin typeface="Book Antiqua" panose="02040602050305030304" pitchFamily="18" charset="0"/>
              </a:rPr>
              <a:t>профессор </a:t>
            </a:r>
            <a:r>
              <a:rPr lang="ru-RU" sz="2400" i="1" dirty="0" err="1">
                <a:latin typeface="Book Antiqua" panose="02040602050305030304" pitchFamily="18" charset="0"/>
              </a:rPr>
              <a:t>Лэйф</a:t>
            </a:r>
            <a:r>
              <a:rPr lang="ru-RU" sz="2400" i="1" dirty="0">
                <a:latin typeface="Book Antiqua" panose="02040602050305030304" pitchFamily="18" charset="0"/>
              </a:rPr>
              <a:t> </a:t>
            </a:r>
            <a:r>
              <a:rPr lang="ru-RU" sz="2400" i="1" dirty="0" err="1">
                <a:latin typeface="Book Antiqua" panose="02040602050305030304" pitchFamily="18" charset="0"/>
              </a:rPr>
              <a:t>Сэлфорд</a:t>
            </a:r>
            <a:endParaRPr lang="ru-RU" sz="2400" i="1" dirty="0">
              <a:latin typeface="Book Antiqua" panose="02040602050305030304" pitchFamily="18" charset="0"/>
            </a:endParaRPr>
          </a:p>
          <a:p>
            <a:pPr marL="0" indent="0" algn="r">
              <a:buNone/>
            </a:pPr>
            <a:endParaRPr lang="ru-RU" sz="2400" i="1" dirty="0">
              <a:latin typeface="Book Antiqua" panose="02040602050305030304" pitchFamily="18" charset="0"/>
            </a:endParaRPr>
          </a:p>
        </p:txBody>
      </p:sp>
    </p:spTree>
    <p:extLst>
      <p:ext uri="{BB962C8B-B14F-4D97-AF65-F5344CB8AC3E}">
        <p14:creationId xmlns:p14="http://schemas.microsoft.com/office/powerpoint/2010/main" xmlns="" val="27621058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1" dirty="0">
                <a:solidFill>
                  <a:sysClr val="windowText" lastClr="000000"/>
                </a:solidFill>
              </a:rPr>
              <a:t>Сколько времени в  день вы тратите на разговоры по телефону?</a:t>
            </a:r>
            <a:br>
              <a:rPr lang="ru-RU" b="1" dirty="0">
                <a:solidFill>
                  <a:sysClr val="windowText" lastClr="000000"/>
                </a:solidFill>
              </a:rPr>
            </a:br>
            <a:endParaRPr lang="ru-RU" dirty="0"/>
          </a:p>
        </p:txBody>
      </p:sp>
      <p:graphicFrame>
        <p:nvGraphicFramePr>
          <p:cNvPr id="4" name="Диаграмма 3"/>
          <p:cNvGraphicFramePr/>
          <p:nvPr>
            <p:extLst>
              <p:ext uri="{D42A27DB-BD31-4B8C-83A1-F6EECF244321}">
                <p14:modId xmlns:p14="http://schemas.microsoft.com/office/powerpoint/2010/main" xmlns="" val="3422693324"/>
              </p:ext>
            </p:extLst>
          </p:nvPr>
        </p:nvGraphicFramePr>
        <p:xfrm>
          <a:off x="-416242" y="-10160"/>
          <a:ext cx="9976485" cy="68783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392794731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120</TotalTime>
  <Words>948</Words>
  <Application>Microsoft Office PowerPoint</Application>
  <PresentationFormat>Экран (4:3)</PresentationFormat>
  <Paragraphs>73</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Тема Office</vt:lpstr>
      <vt:lpstr>Слайд 1</vt:lpstr>
      <vt:lpstr>Целью данного исследования стало выявление самых вредных достижений цивилизации. </vt:lpstr>
      <vt:lpstr>Слайд 3</vt:lpstr>
      <vt:lpstr>Слайд 4</vt:lpstr>
      <vt:lpstr>Какие достижения цивилизации Вы считаете самыми вредными?  (выберите не более трёх ответов)</vt:lpstr>
      <vt:lpstr>Слайд 6</vt:lpstr>
      <vt:lpstr>Почему опрашиваемые не отметили различные гаджеты (мобильный телефон, компьютер, план-шет и т.п.)?  Можно ли считать их безвредными?</vt:lpstr>
      <vt:lpstr>Мобильный телефон </vt:lpstr>
      <vt:lpstr>Сколько времени в  день вы тратите на разговоры по телефону? </vt:lpstr>
      <vt:lpstr>Слайд 10</vt:lpstr>
      <vt:lpstr>Слайд 11</vt:lpstr>
      <vt:lpstr>Компьютер и Интернет</vt:lpstr>
      <vt:lpstr>Слайд 13</vt:lpstr>
      <vt:lpstr>Слайд 14</vt:lpstr>
      <vt:lpstr>Слайд 15</vt:lpstr>
      <vt:lpstr>Слайд 16</vt:lpstr>
      <vt:lpstr>Слайд 17</vt:lpstr>
      <vt:lpstr>Памятка </vt:lpstr>
      <vt:lpstr>Какие телеканалы ты предпочитаешь смотреть?</vt:lpstr>
      <vt:lpstr>Открытое письмо родителям</vt:lpstr>
      <vt:lpstr>Перспективы дальнейшей работы</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Евгений Чернов</dc:creator>
  <cp:lastModifiedBy>Ученик_5</cp:lastModifiedBy>
  <cp:revision>16</cp:revision>
  <dcterms:created xsi:type="dcterms:W3CDTF">2017-01-23T18:15:53Z</dcterms:created>
  <dcterms:modified xsi:type="dcterms:W3CDTF">2018-01-17T04:06:56Z</dcterms:modified>
</cp:coreProperties>
</file>