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6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9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2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8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4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2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8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1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7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2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88CC-9D30-49D8-80AF-6369F149887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ECF5-9716-4FAB-BB12-93CE0F815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3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nashzeleniymir.ru/wp-content/uploads/2016/07/%D0%92%D0%BE%D1%80%D0%BE%D0%BD%D0%B0-%D1%84%D0%BE%D1%82%D0%BE-1024x750.jpg" TargetMode="External"/><Relationship Id="rId13" Type="http://schemas.openxmlformats.org/officeDocument/2006/relationships/hyperlink" Target="http://img.7dach.ru/uploads/images/00/00/71/2014/05/05/39e22c.jpg" TargetMode="External"/><Relationship Id="rId3" Type="http://schemas.openxmlformats.org/officeDocument/2006/relationships/hyperlink" Target="http://hozyaistvo.com/upload/source/zy_5/0000065.jpg" TargetMode="External"/><Relationship Id="rId7" Type="http://schemas.openxmlformats.org/officeDocument/2006/relationships/hyperlink" Target="http://danlik.ru/wp-content/uploads/2015/05/Vorobey-700x525.jpg" TargetMode="External"/><Relationship Id="rId12" Type="http://schemas.openxmlformats.org/officeDocument/2006/relationships/hyperlink" Target="http://www.images.lesyadraw.ru/2014/05/kak_narisovat_ogurec.jpg" TargetMode="External"/><Relationship Id="rId2" Type="http://schemas.openxmlformats.org/officeDocument/2006/relationships/hyperlink" Target="http://globuss24.ru/web/userfiles/image/doc/hello_html_7b1e4c7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000listnik.ru/wp-content/uploads/2016/03/56e145558e4c0.jpg" TargetMode="External"/><Relationship Id="rId11" Type="http://schemas.openxmlformats.org/officeDocument/2006/relationships/hyperlink" Target="http://chudesalegko.ru/wp-content/uploads/2013/07/pomidor.jpg" TargetMode="External"/><Relationship Id="rId5" Type="http://schemas.openxmlformats.org/officeDocument/2006/relationships/hyperlink" Target="http://img.7dach.ru/uploads/images/00/00/71/2014/06/27/1ca354.jpg" TargetMode="External"/><Relationship Id="rId15" Type="http://schemas.openxmlformats.org/officeDocument/2006/relationships/hyperlink" Target="http://kak-pravilo.ru/russkij_jazyk/slovarnye_slova" TargetMode="External"/><Relationship Id="rId10" Type="http://schemas.openxmlformats.org/officeDocument/2006/relationships/hyperlink" Target="http://img.animal-photos.ru/birds/luscinia/luscinia6.jpg" TargetMode="External"/><Relationship Id="rId4" Type="http://schemas.openxmlformats.org/officeDocument/2006/relationships/hyperlink" Target="http://vogorode.com/wp-content/uploads/2016/05/Malina-4.jpg" TargetMode="External"/><Relationship Id="rId9" Type="http://schemas.openxmlformats.org/officeDocument/2006/relationships/hyperlink" Target="http://hipermir.ru/image/pticy/soroka_color.jpg" TargetMode="External"/><Relationship Id="rId14" Type="http://schemas.openxmlformats.org/officeDocument/2006/relationships/hyperlink" Target="http://www.u-lekar.ru/img/morkov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7.jpeg"/><Relationship Id="rId18" Type="http://schemas.openxmlformats.org/officeDocument/2006/relationships/slide" Target="slide3.xml"/><Relationship Id="rId26" Type="http://schemas.openxmlformats.org/officeDocument/2006/relationships/image" Target="../media/image14.png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2" Type="http://schemas.openxmlformats.org/officeDocument/2006/relationships/slide" Target="slide11.xml"/><Relationship Id="rId16" Type="http://schemas.openxmlformats.org/officeDocument/2006/relationships/slide" Target="slide10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6.jpeg"/><Relationship Id="rId24" Type="http://schemas.openxmlformats.org/officeDocument/2006/relationships/slide" Target="slide6.xm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23" Type="http://schemas.openxmlformats.org/officeDocument/2006/relationships/image" Target="../media/image12.jpeg"/><Relationship Id="rId10" Type="http://schemas.openxmlformats.org/officeDocument/2006/relationships/slide" Target="slide7.xml"/><Relationship Id="rId19" Type="http://schemas.openxmlformats.org/officeDocument/2006/relationships/image" Target="../media/image10.jpeg"/><Relationship Id="rId4" Type="http://schemas.openxmlformats.org/officeDocument/2006/relationships/slide" Target="slide12.xml"/><Relationship Id="rId9" Type="http://schemas.openxmlformats.org/officeDocument/2006/relationships/image" Target="../media/image5.jpg"/><Relationship Id="rId14" Type="http://schemas.openxmlformats.org/officeDocument/2006/relationships/slide" Target="slide9.xml"/><Relationship Id="rId22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Словарные слова.</a:t>
            </a:r>
            <a:br>
              <a:rPr lang="ru-RU" sz="7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1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92080" y="4941168"/>
            <a:ext cx="3384376" cy="117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Ольга Викторовна</a:t>
            </a:r>
          </a:p>
          <a:p>
            <a:pPr marL="0" indent="0" algn="ctr"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32»,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Краснотурьинск.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260648"/>
            <a:ext cx="3528392" cy="338437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187624" y="3789040"/>
            <a:ext cx="2136867" cy="707886"/>
            <a:chOff x="1295553" y="3861048"/>
            <a:chExt cx="2136867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2136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вей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915816" y="3897052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63137" y="4509120"/>
            <a:ext cx="235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-вей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49488"/>
            <a:ext cx="46805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СЛОВА.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«соловей» происходит от праславянского слова «*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solvijь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то есть «серый, желтоватый». Птица получила своё название по цвету оперения.</a:t>
            </a:r>
          </a:p>
          <a:p>
            <a:pPr algn="ctr"/>
            <a:endParaRPr lang="ru-RU" sz="24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небольшая певчая птица из семейства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мухоловковых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воробьинообразных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Соловушка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соловьиха, соловушек, соловьиный и т.д.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41888" y="260648"/>
            <a:ext cx="3410031" cy="338437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187624" y="3729226"/>
            <a:ext cx="2077300" cy="707886"/>
            <a:chOff x="1295553" y="3861048"/>
            <a:chExt cx="207730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20773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пуста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444304" y="3879052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43608" y="4509120"/>
            <a:ext cx="2349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48591"/>
            <a:ext cx="4752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неясно. Возможно, слово «капуста» восходит к латинскому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caputium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«кочан капусты», а оно, в свою очередь, к латинскому же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«голова».</a:t>
            </a:r>
          </a:p>
          <a:p>
            <a:pPr algn="ctr"/>
            <a:endParaRPr lang="ru-RU" sz="24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род растений из семейства крестоцветных, овощная культура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капустница, капустник, капустный и т.д.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260648"/>
            <a:ext cx="3528392" cy="34563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089728" y="3861048"/>
            <a:ext cx="2284023" cy="707886"/>
            <a:chOff x="1295553" y="3861048"/>
            <a:chExt cx="2284023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22840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рковь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843808" y="3897052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43608" y="4568934"/>
            <a:ext cx="2320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58780"/>
            <a:ext cx="46440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«морковь» происходит от праславянского «*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mъrky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«морковь».</a:t>
            </a:r>
          </a:p>
          <a:p>
            <a:pPr algn="ctr"/>
            <a:endParaRPr lang="ru-RU" sz="24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1) род растений семейства зонтичные; 2) корнеплоды моркови, пищевой продукт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Морковка, морковник,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морковина, морковный и т.д.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260648"/>
            <a:ext cx="3456384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295553" y="3717032"/>
            <a:ext cx="1880643" cy="707886"/>
            <a:chOff x="1295553" y="3861048"/>
            <a:chExt cx="1880643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18806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гурец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627784" y="3897052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87624" y="4437112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92934"/>
            <a:ext cx="47525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«огурец» происходит от среднегреческого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ἄγουρος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«огурец», а оно, в свою очередь, от греческого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ἄωρος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«незрелый».</a:t>
            </a:r>
          </a:p>
          <a:p>
            <a:pPr algn="ctr"/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1) однолетнее травянистое растение из семейства тыквенных с продолговатым зелёным плодом; 2) плод огурца, употребляемый в пищу; огородный овощ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733256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Огуречный, огурчик,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огуречик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огуречник и т.д.</a:t>
            </a:r>
          </a:p>
        </p:txBody>
      </p:sp>
    </p:spTree>
    <p:extLst>
      <p:ext uri="{BB962C8B-B14F-4D97-AF65-F5344CB8AC3E}">
        <p14:creationId xmlns:p14="http://schemas.microsoft.com/office/powerpoint/2010/main" val="32577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260648"/>
            <a:ext cx="3528392" cy="34563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3789040"/>
            <a:ext cx="2276457" cy="707886"/>
            <a:chOff x="1295553" y="3861048"/>
            <a:chExt cx="2276457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22764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3059832" y="3897052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971600" y="4509120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по-ми-дор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56458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«помидор» происходит от итальянского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pomodoro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оно, в свою очередь, от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«яблоко» 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«золото». Таким образом, изначально «помидор» - это «золотое яблоко».</a:t>
            </a:r>
          </a:p>
          <a:p>
            <a:pPr algn="ctr"/>
            <a:endParaRPr lang="ru-RU" sz="20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1) то же, что томат; растение семейства паслёновых; 2) плод томата, многогнёздная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паракарпная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611887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помидорный, помидорчик, помидорина и т.д.</a:t>
            </a:r>
          </a:p>
        </p:txBody>
      </p:sp>
    </p:spTree>
    <p:extLst>
      <p:ext uri="{BB962C8B-B14F-4D97-AF65-F5344CB8AC3E}">
        <p14:creationId xmlns:p14="http://schemas.microsoft.com/office/powerpoint/2010/main" val="25783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35887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Ссылки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790" y="1268760"/>
            <a:ext cx="8280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приема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Аствацатуров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О.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http://globuss24.ru/web/userfiles/image/doc/hello_html_7b1e4c7a.png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http://hozyaistvo.com/upload/source/zy_5/0000065.jpg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Малина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http://vogorode.com/wp-content/uploads/2016/05/Malina-4.jpg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Яблоня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http://img.7dach.ru/uploads/images/00/00/71/2014/06/27/1ca354.jpg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Сирень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http://www.1000listnik.ru/wp-content/uploads/2016/03/56e145558e4c0.jpg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http://danlik.ru/wp-content/uploads/2015/05/Vorobey-700x525.jpg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http://nashzeleniymir.ru/wp-content/uploads/2016/07/%D0%92%D0%BE%D1%80%D0%BE%D0%BD%D0%B0-%D1%84%D0%BE%D1%82%D0%BE-1024x750.jpg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http://hipermir.ru/image/pticy/soroka_color.jpg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http://img.animal-photos.ru/birds/luscinia/luscinia6.jpg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http://chudesalegko.ru/wp-content/uploads/2013/07/pomidor.jpg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http://www.images.lesyadraw.ru/2014/05/kak_narisovat_ogurec.jpg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http://img.7dach.ru/uploads/images/00/00/71/2014/05/05/39e22c.jpg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http://www.u-lekar.ru/img/morkov.jpg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 сайта - </a:t>
            </a:r>
            <a:r>
              <a:rPr lang="ru-RU" sz="1400" u="sng" dirty="0">
                <a:hlinkClick r:id="rId15"/>
              </a:rPr>
              <a:t>http://kak-pravilo.ru/russkij_jazyk/slovarnye_slova</a:t>
            </a:r>
            <a:r>
              <a:rPr lang="ru-RU" sz="1400" dirty="0"/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467544" y="3429000"/>
            <a:ext cx="7585496" cy="1648043"/>
            <a:chOff x="467544" y="5361629"/>
            <a:chExt cx="7585496" cy="1648043"/>
          </a:xfrm>
        </p:grpSpPr>
        <p:sp>
          <p:nvSpPr>
            <p:cNvPr id="14" name="Скругленный прямоугольник 13">
              <a:hlinkClick r:id="rId2" action="ppaction://hlinksldjump"/>
            </p:cNvPr>
            <p:cNvSpPr/>
            <p:nvPr/>
          </p:nvSpPr>
          <p:spPr>
            <a:xfrm>
              <a:off x="467544" y="5361629"/>
              <a:ext cx="1752848" cy="1648043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>
              <a:hlinkClick r:id="rId4" action="ppaction://hlinksldjump"/>
            </p:cNvPr>
            <p:cNvSpPr/>
            <p:nvPr/>
          </p:nvSpPr>
          <p:spPr>
            <a:xfrm>
              <a:off x="2411760" y="5361629"/>
              <a:ext cx="1752848" cy="1648043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>
              <a:hlinkClick r:id="rId6" action="ppaction://hlinksldjump"/>
            </p:cNvPr>
            <p:cNvSpPr/>
            <p:nvPr/>
          </p:nvSpPr>
          <p:spPr>
            <a:xfrm>
              <a:off x="4355976" y="5361629"/>
              <a:ext cx="1752848" cy="164804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>
              <a:hlinkClick r:id="rId8" action="ppaction://hlinksldjump"/>
            </p:cNvPr>
            <p:cNvSpPr/>
            <p:nvPr/>
          </p:nvSpPr>
          <p:spPr>
            <a:xfrm>
              <a:off x="6300192" y="5361629"/>
              <a:ext cx="1752848" cy="1648043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6685" y="3437141"/>
            <a:ext cx="7585496" cy="1648043"/>
            <a:chOff x="456685" y="1196752"/>
            <a:chExt cx="7585496" cy="1648043"/>
          </a:xfrm>
        </p:grpSpPr>
        <p:sp>
          <p:nvSpPr>
            <p:cNvPr id="10" name="Скругленный прямоугольник 9">
              <a:hlinkClick r:id="rId10" action="ppaction://hlinksldjump"/>
            </p:cNvPr>
            <p:cNvSpPr/>
            <p:nvPr/>
          </p:nvSpPr>
          <p:spPr>
            <a:xfrm>
              <a:off x="456685" y="1196752"/>
              <a:ext cx="1752848" cy="1648043"/>
            </a:xfrm>
            <a:prstGeom prst="round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>
              <a:hlinkClick r:id="rId12" action="ppaction://hlinksldjump"/>
            </p:cNvPr>
            <p:cNvSpPr/>
            <p:nvPr/>
          </p:nvSpPr>
          <p:spPr>
            <a:xfrm>
              <a:off x="2400901" y="1196752"/>
              <a:ext cx="1752848" cy="1648043"/>
            </a:xfrm>
            <a:prstGeom prst="roundRect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>
              <a:hlinkClick r:id="rId14" action="ppaction://hlinksldjump"/>
            </p:cNvPr>
            <p:cNvSpPr/>
            <p:nvPr/>
          </p:nvSpPr>
          <p:spPr>
            <a:xfrm flipH="1">
              <a:off x="4345117" y="1196752"/>
              <a:ext cx="1752848" cy="1648043"/>
            </a:xfrm>
            <a:prstGeom prst="roundRect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>
              <a:hlinkClick r:id="rId16" action="ppaction://hlinksldjump"/>
            </p:cNvPr>
            <p:cNvSpPr/>
            <p:nvPr/>
          </p:nvSpPr>
          <p:spPr>
            <a:xfrm>
              <a:off x="6289333" y="1196752"/>
              <a:ext cx="1752848" cy="1648043"/>
            </a:xfrm>
            <a:prstGeom prst="roundRect">
              <a:avLst/>
            </a:pr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586904" y="260648"/>
            <a:ext cx="7920880" cy="2088232"/>
          </a:xfrm>
          <a:prstGeom prst="roundRect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предлагаю вам изучить словарные слова по теме: деревья или кустарники, птицы, овощи. Нажав на картинку, вы можете узнать как слово пишется, куда падает ударение, какое у него значение и происхождение и другую информацию. Вернуться назад вы сможете нажав на картинку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Передвигайтесь по стрелке, чтобы поменять тему.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вам в изучении словарных слов!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67544" y="3437141"/>
            <a:ext cx="7585496" cy="1648043"/>
            <a:chOff x="467544" y="3429000"/>
            <a:chExt cx="7585496" cy="1648043"/>
          </a:xfrm>
        </p:grpSpPr>
        <p:sp>
          <p:nvSpPr>
            <p:cNvPr id="3" name="Скругленный прямоугольник 2">
              <a:hlinkClick r:id="rId18" action="ppaction://hlinksldjump"/>
            </p:cNvPr>
            <p:cNvSpPr/>
            <p:nvPr/>
          </p:nvSpPr>
          <p:spPr>
            <a:xfrm>
              <a:off x="467544" y="3429000"/>
              <a:ext cx="1752848" cy="1648043"/>
            </a:xfrm>
            <a:prstGeom prst="roundRect">
              <a:avLst/>
            </a:pr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>
              <a:hlinkClick r:id="rId20" action="ppaction://hlinksldjump"/>
            </p:cNvPr>
            <p:cNvSpPr/>
            <p:nvPr/>
          </p:nvSpPr>
          <p:spPr>
            <a:xfrm>
              <a:off x="2411760" y="3429000"/>
              <a:ext cx="1752848" cy="1648043"/>
            </a:xfrm>
            <a:prstGeom prst="roundRect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>
              <a:hlinkClick r:id="rId22" action="ppaction://hlinksldjump"/>
            </p:cNvPr>
            <p:cNvSpPr/>
            <p:nvPr/>
          </p:nvSpPr>
          <p:spPr>
            <a:xfrm>
              <a:off x="4355976" y="3429000"/>
              <a:ext cx="1752848" cy="1648043"/>
            </a:xfrm>
            <a:prstGeom prst="roundRect">
              <a:avLst/>
            </a:pr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>
              <a:hlinkClick r:id="rId24" action="ppaction://hlinksldjump"/>
            </p:cNvPr>
            <p:cNvSpPr/>
            <p:nvPr/>
          </p:nvSpPr>
          <p:spPr>
            <a:xfrm>
              <a:off x="6300192" y="3429000"/>
              <a:ext cx="1752848" cy="1648043"/>
            </a:xfrm>
            <a:prstGeom prst="roundRect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Нашивка 8"/>
          <p:cNvSpPr/>
          <p:nvPr/>
        </p:nvSpPr>
        <p:spPr>
          <a:xfrm>
            <a:off x="8083632" y="2985365"/>
            <a:ext cx="672728" cy="237626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3325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332656"/>
            <a:ext cx="3384376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295553" y="3789040"/>
            <a:ext cx="1728358" cy="779894"/>
            <a:chOff x="1295553" y="3789040"/>
            <a:chExt cx="1728358" cy="779894"/>
          </a:xfrm>
        </p:grpSpPr>
        <p:sp>
          <p:nvSpPr>
            <p:cNvPr id="3" name="TextBox 2"/>
            <p:cNvSpPr txBox="1"/>
            <p:nvPr/>
          </p:nvSpPr>
          <p:spPr>
            <a:xfrm>
              <a:off x="1295553" y="3861048"/>
              <a:ext cx="17283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рёза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372296" y="3789040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124031" y="4780279"/>
            <a:ext cx="198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рё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88640"/>
            <a:ext cx="47160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«берёза» происходит от праславянского слова. Первоначальное значение - «светлый, ясный».</a:t>
            </a:r>
          </a:p>
          <a:p>
            <a:pPr algn="ctr"/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1) род лиственных деревьев семейства берёзовых со светлой корой; 2)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(переносное значение)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розги, прутья, используемые для физического наказания, то же, что «берёзовая каша».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517232"/>
            <a:ext cx="821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берёзонька, березняк, подберёзовик, берёзовица,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берёзовый и т.д.</a:t>
            </a:r>
          </a:p>
        </p:txBody>
      </p:sp>
    </p:spTree>
    <p:extLst>
      <p:ext uri="{BB962C8B-B14F-4D97-AF65-F5344CB8AC3E}">
        <p14:creationId xmlns:p14="http://schemas.microsoft.com/office/powerpoint/2010/main" val="5728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260648"/>
            <a:ext cx="3384376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215866" y="3789040"/>
            <a:ext cx="1915974" cy="779894"/>
            <a:chOff x="1295553" y="3789040"/>
            <a:chExt cx="1915974" cy="779894"/>
          </a:xfrm>
        </p:grpSpPr>
        <p:sp>
          <p:nvSpPr>
            <p:cNvPr id="6" name="TextBox 5"/>
            <p:cNvSpPr txBox="1"/>
            <p:nvPr/>
          </p:nvSpPr>
          <p:spPr>
            <a:xfrm>
              <a:off x="1295553" y="3861048"/>
              <a:ext cx="19159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Ябл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ня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619672" y="3789040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70331" y="4588454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яб-ло-ня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60648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«яблоня» образовано от существительного «яблоко», которое произошло от праславянского «*(j)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ablъko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оно, в свою очередь, от праславянского же «*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āblu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-».</a:t>
            </a:r>
          </a:p>
          <a:p>
            <a:pPr algn="ctr"/>
            <a:endParaRPr lang="ru-RU" sz="24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листопадное дерево или кустарник с шаровидными сладкими или кисло-сладкими сочными плодами.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3222" y="5517232"/>
            <a:ext cx="384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яблоневый.</a:t>
            </a:r>
          </a:p>
        </p:txBody>
      </p:sp>
    </p:spTree>
    <p:extLst>
      <p:ext uri="{BB962C8B-B14F-4D97-AF65-F5344CB8AC3E}">
        <p14:creationId xmlns:p14="http://schemas.microsoft.com/office/powerpoint/2010/main" val="5107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260648"/>
            <a:ext cx="3384376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27398" y="3731762"/>
            <a:ext cx="2064668" cy="707886"/>
            <a:chOff x="1295553" y="3861048"/>
            <a:chExt cx="2064668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295553" y="3861048"/>
              <a:ext cx="2064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лина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555776" y="3869681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27210" y="4470374"/>
            <a:ext cx="226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-ли-на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36154"/>
            <a:ext cx="48245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«малина», вероятнее всего, произошло из праславянского языка. Возможно, слово, от которого произошло «малина», имело значение «тёмный» или «пятно» из-за тёмно-красного цвета спелых ягод малины.</a:t>
            </a:r>
          </a:p>
          <a:p>
            <a:pPr algn="ctr"/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1) ягодное кустарниковое растение из семейства розоцветных; 2) ягоды малины; 3)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(переносное значение)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нечто приятное, весьма хорошее, просто прелесть.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86571"/>
            <a:ext cx="3600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малиновка, малиновый,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7544" y="279380"/>
            <a:ext cx="3384376" cy="341027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295552" y="3801234"/>
            <a:ext cx="1928733" cy="707886"/>
            <a:chOff x="1295553" y="3861048"/>
            <a:chExt cx="1928733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295553" y="3861048"/>
              <a:ext cx="19287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рень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444304" y="3861048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281124" y="4509120"/>
            <a:ext cx="1957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99395"/>
            <a:ext cx="47525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ПРОИСХОЖДЕНИЕ/ЭТИМОЛО-</a:t>
            </a: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«сирень» происходит от латинского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syrinх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syringa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оно, в свою очередь, от древнегреческого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σῦριγξ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сиринг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то есть «трубка, свирель». Растение называется так потому, что его прямые ветки имеют толстую сердцевину, которую легко выдавить, после чего ветка становится полой, как трубка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род растений семейства маслиновых; кустарник с белыми, лиловыми или розовыми цветами, расположенными в метёлках; также цветы этого растения.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529" y="5373216"/>
            <a:ext cx="35994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сиреневость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сиреневатый, сиреневый </a:t>
            </a:r>
          </a:p>
        </p:txBody>
      </p:sp>
    </p:spTree>
    <p:extLst>
      <p:ext uri="{BB962C8B-B14F-4D97-AF65-F5344CB8AC3E}">
        <p14:creationId xmlns:p14="http://schemas.microsoft.com/office/powerpoint/2010/main" val="15148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79362" y="332656"/>
            <a:ext cx="3444565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179128" y="3789040"/>
            <a:ext cx="2096728" cy="770024"/>
            <a:chOff x="1295553" y="3798910"/>
            <a:chExt cx="2096728" cy="770024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20967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бей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914073" y="3798910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43608" y="4653136"/>
            <a:ext cx="237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60648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«воробей» происходит от праславянского «*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Считается, что воробей назван в соответствии с чириканьем, которое он издаёт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СЛОВА.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птица семейства воробьиных, серо-коричневого цвета, небольших размеров, часто живущая вблизи домов.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085184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Воробушек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воробейчик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воробьиха, воробьёнок, воробьиный и т.д.</a:t>
            </a:r>
          </a:p>
        </p:txBody>
      </p:sp>
    </p:spTree>
    <p:extLst>
      <p:ext uri="{BB962C8B-B14F-4D97-AF65-F5344CB8AC3E}">
        <p14:creationId xmlns:p14="http://schemas.microsoft.com/office/powerpoint/2010/main" val="25093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539552" y="260648"/>
            <a:ext cx="3456384" cy="33123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295553" y="3645024"/>
            <a:ext cx="1875835" cy="718982"/>
            <a:chOff x="1295553" y="3849952"/>
            <a:chExt cx="1875835" cy="718982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18758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рона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419629" y="3849952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87624" y="4365104"/>
            <a:ext cx="215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60648"/>
            <a:ext cx="48245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«ворона» происходит от праславянского «*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vorna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обозначает нечто, связанное с вороном. Существует предположение, что слово сформировано на основе звукоподражания птичьего чириканья.</a:t>
            </a:r>
          </a:p>
          <a:p>
            <a:pPr algn="ctr"/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1) всеядная птица из рода воронов семейства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врановых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чёрного или чёрно-серого окраса;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(переносное значение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невнимательный человек; 3)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(переносное значение)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порицающее, бранное слово.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3270" y="5373216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вороньё, воронёнок, воронок, вороний</a:t>
            </a:r>
          </a:p>
        </p:txBody>
      </p:sp>
    </p:spTree>
    <p:extLst>
      <p:ext uri="{BB962C8B-B14F-4D97-AF65-F5344CB8AC3E}">
        <p14:creationId xmlns:p14="http://schemas.microsoft.com/office/powerpoint/2010/main" val="26284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 flipH="1">
            <a:off x="467544" y="260648"/>
            <a:ext cx="3312368" cy="324036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187624" y="3645024"/>
            <a:ext cx="1896930" cy="707886"/>
            <a:chOff x="1295553" y="3861048"/>
            <a:chExt cx="189693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295553" y="3861048"/>
              <a:ext cx="1896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рока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446262" y="3869681"/>
              <a:ext cx="72008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06543" y="4437112"/>
            <a:ext cx="209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60648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ПРОИСХОЖДЕНИЕ/ЭТИМОЛОГИЯ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«сорока» произошло из праславянского языка. Возможно, возникло, как подражание голосу сороки (точно не установлено).</a:t>
            </a:r>
          </a:p>
          <a:p>
            <a:pPr algn="ctr"/>
            <a:endParaRPr lang="ru-RU" sz="24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ЗНАЧЕНИЕ/ТОЛКОВАНИЕ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1) крупная длиннохвостая птица из семейства вороновых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2)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(переносное значение)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сплетник, болтливый человек.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3431" y="5229200"/>
            <a:ext cx="3574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0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208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Словарные слова.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</dc:title>
  <dc:creator>Ольга</dc:creator>
  <cp:lastModifiedBy>Ольга</cp:lastModifiedBy>
  <cp:revision>20</cp:revision>
  <dcterms:created xsi:type="dcterms:W3CDTF">2017-03-09T16:17:39Z</dcterms:created>
  <dcterms:modified xsi:type="dcterms:W3CDTF">2018-01-14T13:07:00Z</dcterms:modified>
</cp:coreProperties>
</file>