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60" r:id="rId5"/>
    <p:sldId id="271" r:id="rId6"/>
    <p:sldId id="272" r:id="rId7"/>
    <p:sldId id="273" r:id="rId8"/>
    <p:sldId id="276" r:id="rId9"/>
    <p:sldId id="261" r:id="rId10"/>
    <p:sldId id="268" r:id="rId11"/>
    <p:sldId id="269" r:id="rId12"/>
    <p:sldId id="262" r:id="rId13"/>
    <p:sldId id="263" r:id="rId14"/>
    <p:sldId id="264" r:id="rId15"/>
    <p:sldId id="265" r:id="rId16"/>
    <p:sldId id="267" r:id="rId17"/>
    <p:sldId id="274" r:id="rId18"/>
    <p:sldId id="275"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A53"/>
    <a:srgbClr val="F8715A"/>
    <a:srgbClr val="F98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8" autoAdjust="0"/>
    <p:restoredTop sz="94714" autoAdjust="0"/>
  </p:normalViewPr>
  <p:slideViewPr>
    <p:cSldViewPr>
      <p:cViewPr>
        <p:scale>
          <a:sx n="80" d="100"/>
          <a:sy n="80" d="100"/>
        </p:scale>
        <p:origin x="-78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13.01.2018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10" Type="http://schemas.openxmlformats.org/officeDocument/2006/relationships/image" Target="../media/image5.jpeg"/><Relationship Id="rId4" Type="http://schemas.openxmlformats.org/officeDocument/2006/relationships/slide" Target="slide4.xm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ideo" Target="file:///C:\Documents%20and%20Settings\Admin\&#1056;&#1072;&#1073;&#1086;&#1095;&#1080;&#1081;%20&#1089;&#1090;&#1086;&#1083;\&#1057;&#1086;&#1094;&#1080;&#1072;&#1083;&#1100;&#1085;&#1099;&#1081;%20&#1087;&#1088;&#1086;&#1077;&#1082;&#1090;%20&#1076;&#1083;&#1103;%20&#1071;&#1088;&#1084;&#1072;&#1088;&#1082;&#1080;%20&#1048;&#1076;&#1077;&#1081;%2024%20&#1072;&#1087;&#1088;&#1077;&#1083;&#1103;%202010\&#1050;&#1086;&#1084;&#1087;&#1083;&#1077;&#1082;&#1090;&#1091;&#1102;&#1097;&#1080;&#1077;%20&#1087;&#1088;&#1086;&#1077;&#1082;&#1090;&#1072;\demo.mpg" TargetMode="Externa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6116" y="5286388"/>
            <a:ext cx="5715040" cy="800219"/>
          </a:xfrm>
          <a:prstGeom prst="rect">
            <a:avLst/>
          </a:prstGeom>
          <a:solidFill>
            <a:srgbClr val="F8715A"/>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ru-RU" sz="1400" dirty="0" smtClean="0">
              <a:latin typeface="Century Gothic" pitchFamily="34" charset="0"/>
            </a:endParaRPr>
          </a:p>
          <a:p>
            <a:pPr algn="ctr"/>
            <a:r>
              <a:rPr lang="ru-RU" sz="1600" dirty="0" smtClean="0">
                <a:latin typeface="Times New Roman" panose="02020603050405020304" pitchFamily="18" charset="0"/>
                <a:cs typeface="Times New Roman" panose="02020603050405020304" pitchFamily="18" charset="0"/>
              </a:rPr>
              <a:t>Выполнил: </a:t>
            </a:r>
            <a:r>
              <a:rPr lang="ru-RU" sz="1600" b="1" dirty="0" smtClean="0">
                <a:latin typeface="Times New Roman" panose="02020603050405020304" pitchFamily="18" charset="0"/>
                <a:cs typeface="Times New Roman" panose="02020603050405020304" pitchFamily="18" charset="0"/>
              </a:rPr>
              <a:t>Титов Владислав Николаевич</a:t>
            </a:r>
            <a:r>
              <a:rPr lang="ru-RU" sz="1600" dirty="0" smtClean="0">
                <a:latin typeface="Times New Roman" panose="02020603050405020304" pitchFamily="18" charset="0"/>
                <a:cs typeface="Times New Roman" panose="02020603050405020304" pitchFamily="18" charset="0"/>
              </a:rPr>
              <a:t>,</a:t>
            </a:r>
          </a:p>
          <a:p>
            <a:pPr algn="ctr"/>
            <a:r>
              <a:rPr lang="ru-RU" sz="1600" dirty="0" smtClean="0">
                <a:latin typeface="Times New Roman" panose="02020603050405020304" pitchFamily="18" charset="0"/>
                <a:cs typeface="Times New Roman" panose="02020603050405020304" pitchFamily="18" charset="0"/>
              </a:rPr>
              <a:t>обучающийся 11 класса</a:t>
            </a:r>
            <a:endParaRPr lang="ru-RU" sz="1600" dirty="0">
              <a:latin typeface="Times New Roman" panose="02020603050405020304" pitchFamily="18" charset="0"/>
              <a:cs typeface="Times New Roman" panose="02020603050405020304" pitchFamily="18" charset="0"/>
            </a:endParaRPr>
          </a:p>
        </p:txBody>
      </p:sp>
      <p:pic>
        <p:nvPicPr>
          <p:cNvPr id="1028" name="Рисунок 2" descr="C:\Users\MasteR\Desktop\4763.jpg"/>
          <p:cNvPicPr>
            <a:picLocks noChangeAspect="1" noChangeArrowheads="1"/>
          </p:cNvPicPr>
          <p:nvPr/>
        </p:nvPicPr>
        <p:blipFill>
          <a:blip r:embed="rId2"/>
          <a:srcRect/>
          <a:stretch>
            <a:fillRect/>
          </a:stretch>
        </p:blipFill>
        <p:spPr bwMode="auto">
          <a:xfrm>
            <a:off x="214282" y="4221088"/>
            <a:ext cx="2786082" cy="2309891"/>
          </a:xfrm>
          <a:prstGeom prst="rect">
            <a:avLst/>
          </a:prstGeom>
          <a:noFill/>
          <a:ln w="107950" cmpd="tri">
            <a:solidFill>
              <a:schemeClr val="accent6">
                <a:lumMod val="75000"/>
              </a:schemeClr>
            </a:solidFill>
            <a:miter lim="800000"/>
            <a:headEnd/>
            <a:tailEnd/>
          </a:ln>
        </p:spPr>
      </p:pic>
      <p:pic>
        <p:nvPicPr>
          <p:cNvPr id="1026" name="Picture 2" descr="C:\Documents and Settings\Admin\Рабочий стол\Фто для проекта\Фото004.jpg"/>
          <p:cNvPicPr>
            <a:picLocks noChangeAspect="1" noChangeArrowheads="1"/>
          </p:cNvPicPr>
          <p:nvPr/>
        </p:nvPicPr>
        <p:blipFill>
          <a:blip r:embed="rId3"/>
          <a:srcRect/>
          <a:stretch>
            <a:fillRect/>
          </a:stretch>
        </p:blipFill>
        <p:spPr bwMode="auto">
          <a:xfrm>
            <a:off x="214282" y="548680"/>
            <a:ext cx="2786082" cy="3456384"/>
          </a:xfrm>
          <a:prstGeom prst="rect">
            <a:avLst/>
          </a:prstGeom>
          <a:noFill/>
          <a:ln w="104775" cmpd="tri">
            <a:solidFill>
              <a:schemeClr val="accent1">
                <a:lumMod val="50000"/>
              </a:schemeClr>
            </a:solidFill>
            <a:miter lim="800000"/>
          </a:ln>
        </p:spPr>
      </p:pic>
      <p:sp>
        <p:nvSpPr>
          <p:cNvPr id="13" name="Прямоугольник 12"/>
          <p:cNvSpPr/>
          <p:nvPr/>
        </p:nvSpPr>
        <p:spPr>
          <a:xfrm>
            <a:off x="3214678" y="404664"/>
            <a:ext cx="5715040" cy="4738848"/>
          </a:xfrm>
          <a:prstGeom prst="rect">
            <a:avLst/>
          </a:prstGeom>
          <a:effectLst>
            <a:glow rad="228600">
              <a:schemeClr val="accent2">
                <a:satMod val="175000"/>
                <a:alpha val="40000"/>
              </a:schemeClr>
            </a:glow>
            <a:outerShdw blurRad="76200" dist="50800" dir="5400000" rotWithShape="0">
              <a:srgbClr val="4E3B30">
                <a:alpha val="60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Номинация «Безопасность движения», </a:t>
            </a:r>
          </a:p>
          <a:p>
            <a:pPr algn="ctr"/>
            <a:r>
              <a:rPr lang="ru-RU" b="1" dirty="0" smtClean="0">
                <a:solidFill>
                  <a:schemeClr val="tx1">
                    <a:lumMod val="95000"/>
                    <a:lumOff val="5000"/>
                  </a:schemeClr>
                </a:solidFill>
                <a:latin typeface="Times New Roman" panose="02020603050405020304" pitchFamily="18" charset="0"/>
                <a:cs typeface="Times New Roman" panose="02020603050405020304" pitchFamily="18" charset="0"/>
              </a:rPr>
              <a:t>тема «Безопасность людей»</a:t>
            </a:r>
          </a:p>
          <a:p>
            <a:pPr algn="ctr"/>
            <a:r>
              <a:rPr lang="ru-RU" sz="3600" b="1" dirty="0" smtClean="0">
                <a:solidFill>
                  <a:schemeClr val="tx1">
                    <a:lumMod val="95000"/>
                    <a:lumOff val="5000"/>
                  </a:schemeClr>
                </a:solidFill>
                <a:latin typeface="Times New Roman" panose="02020603050405020304" pitchFamily="18" charset="0"/>
                <a:cs typeface="Times New Roman" panose="02020603050405020304" pitchFamily="18" charset="0"/>
              </a:rPr>
              <a:t>Обеспечение безопасности людей при переходе Московского шоссе в районе заводоуправления «Лакокраска»»</a:t>
            </a:r>
          </a:p>
          <a:p>
            <a:pPr algn="ctr"/>
            <a:endParaRPr lang="ru-RU"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ppt_w</p:attrName>
                                        </p:attrNameLst>
                                      </p:cBhvr>
                                      <p:tavLst>
                                        <p:tav tm="0" fmla="#ppt_w*sin(2.5*pi*$)">
                                          <p:val>
                                            <p:fltVal val="0"/>
                                          </p:val>
                                        </p:tav>
                                        <p:tav tm="100000">
                                          <p:val>
                                            <p:fltVal val="1"/>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8750"/>
                            </p:stCondLst>
                            <p:childTnLst>
                              <p:par>
                                <p:cTn id="21" presetID="2" presetClass="entr" presetSubtype="4" fill="hold" grpId="0"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9250"/>
                            </p:stCondLst>
                            <p:childTnLst>
                              <p:par>
                                <p:cTn id="26" presetID="34" presetClass="emph" presetSubtype="0" fill="hold" grpId="1"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6"/>
                                        </p:tgtEl>
                                        <p:attrNameLst>
                                          <p:attrName>ppt_x</p:attrName>
                                          <p:attrName>ppt_y</p:attrName>
                                        </p:attrNameLst>
                                      </p:cBhvr>
                                    </p:animMotion>
                                    <p:animRot by="1500000">
                                      <p:cBhvr>
                                        <p:cTn id="28" dur="125" fill="hold">
                                          <p:stCondLst>
                                            <p:cond delay="0"/>
                                          </p:stCondLst>
                                        </p:cTn>
                                        <p:tgtEl>
                                          <p:spTgt spid="6"/>
                                        </p:tgtEl>
                                        <p:attrNameLst>
                                          <p:attrName>r</p:attrName>
                                        </p:attrNameLst>
                                      </p:cBhvr>
                                    </p:animRot>
                                    <p:animRot by="-1500000">
                                      <p:cBhvr>
                                        <p:cTn id="29" dur="125" fill="hold">
                                          <p:stCondLst>
                                            <p:cond delay="125"/>
                                          </p:stCondLst>
                                        </p:cTn>
                                        <p:tgtEl>
                                          <p:spTgt spid="6"/>
                                        </p:tgtEl>
                                        <p:attrNameLst>
                                          <p:attrName>r</p:attrName>
                                        </p:attrNameLst>
                                      </p:cBhvr>
                                    </p:animRot>
                                    <p:animRot by="-1500000">
                                      <p:cBhvr>
                                        <p:cTn id="30" dur="125" fill="hold">
                                          <p:stCondLst>
                                            <p:cond delay="250"/>
                                          </p:stCondLst>
                                        </p:cTn>
                                        <p:tgtEl>
                                          <p:spTgt spid="6"/>
                                        </p:tgtEl>
                                        <p:attrNameLst>
                                          <p:attrName>r</p:attrName>
                                        </p:attrNameLst>
                                      </p:cBhvr>
                                    </p:animRot>
                                    <p:animRot by="1500000">
                                      <p:cBhvr>
                                        <p:cTn id="31"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Устройство светофоров </a:t>
            </a:r>
            <a:br>
              <a:rPr lang="ru-RU" dirty="0" smtClean="0"/>
            </a:br>
            <a:endParaRPr lang="ru-RU" dirty="0"/>
          </a:p>
        </p:txBody>
      </p:sp>
      <p:sp>
        <p:nvSpPr>
          <p:cNvPr id="3" name="Содержимое 2"/>
          <p:cNvSpPr>
            <a:spLocks noGrp="1"/>
          </p:cNvSpPr>
          <p:nvPr>
            <p:ph idx="1"/>
          </p:nvPr>
        </p:nvSpPr>
        <p:spPr>
          <a:xfrm>
            <a:off x="214282" y="1071546"/>
            <a:ext cx="8686800" cy="5008579"/>
          </a:xfrm>
        </p:spPr>
        <p:txBody>
          <a:bodyPr>
            <a:normAutofit fontScale="47500" lnSpcReduction="20000"/>
          </a:bodyPr>
          <a:lstStyle/>
          <a:p>
            <a:pPr algn="just"/>
            <a:r>
              <a:rPr lang="ru-RU" sz="3800" dirty="0" smtClean="0"/>
              <a:t>Современные светофоры — это сложные устройства, которые состоят из контроллера дорожной сигнализации, собственно светофора, датчиков транспортных средств, столбов и опор светофоров. Компьютер в составе контроллера управляет выбором и синхронизацией направлений движений в соответствии с изменяющимися условиями движения, которые регистрируются датчиками  устройствами для индикации прохождения или присутствия транспортных средств. Датчики активизируются изменением электрической индуктивности, вызванной транспортным средством, проезжающим или стоящим на проволочной рамке. Цель координации состоит в том, чтобы пропустить самое большое число транспортных средств через систему с наименьшими задержками. Имеются два типа датчиков транспортных средств: верхние датчики и датчики транспортных средств — петли. Верхние датчики установлены на шоссе и нацелены на линии остановки транспортного средства, петли датчика транспортного средства помещены под шоссе и индуцируют магнитное поле (например, в Санкт-Петербурге на перекресте Невского проспекта и улицы Марата датчики установлены под асфальтом на глубине 1,5 м). Движение фиксируется датчиками на подходах к светофорным объектам для корректировки сигналов, чтобы контролировать и назначать очерёдность проезда на основе изменяющихся условий движения. Когда транспортное средство обнаружено, сообщение посылается контроллеру, управляющему работой светофоров, чтобы изменить последовательность сигналов. </a:t>
            </a:r>
          </a:p>
          <a:p>
            <a:endParaRPr lang="ru-RU" dirty="0"/>
          </a:p>
        </p:txBody>
      </p:sp>
      <p:sp>
        <p:nvSpPr>
          <p:cNvPr id="4" name="Управляющая кнопка: настраиваемая 3">
            <a:hlinkClick r:id="rId2"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Работа светофоров </a:t>
            </a:r>
            <a:br>
              <a:rPr lang="ru-RU" dirty="0" smtClean="0"/>
            </a:br>
            <a:endParaRPr lang="ru-RU" dirty="0"/>
          </a:p>
        </p:txBody>
      </p:sp>
      <p:sp>
        <p:nvSpPr>
          <p:cNvPr id="3" name="Содержимое 2"/>
          <p:cNvSpPr>
            <a:spLocks noGrp="1"/>
          </p:cNvSpPr>
          <p:nvPr>
            <p:ph idx="1"/>
          </p:nvPr>
        </p:nvSpPr>
        <p:spPr>
          <a:xfrm>
            <a:off x="214282" y="1142984"/>
            <a:ext cx="8686800" cy="4794265"/>
          </a:xfrm>
        </p:spPr>
        <p:txBody>
          <a:bodyPr>
            <a:noAutofit/>
          </a:bodyPr>
          <a:lstStyle/>
          <a:p>
            <a:pPr algn="just"/>
            <a:r>
              <a:rPr lang="ru-RU" sz="1600" dirty="0" smtClean="0"/>
              <a:t>Все дорожные светофоры, установленные на одном светофорном объекте работают     согласно утвержденного проектом режима работы.  Любой светофорный объект, входящий в систему координированного регулирования движения ("зеленая волна"), имеет возможность работать в индивидуальном автоматическом режиме, независимо от работы других светофорных объектов. Самые загруженные направления в координации движения являются приоритетными по сравнению с менее загруженными. Длина светофорного цикла для координации движения располагается между 80 и 160 секундами, чтобы соответственно разместить многие фазы </a:t>
            </a:r>
            <a:r>
              <a:rPr lang="ru-RU" sz="1600" dirty="0" err="1" smtClean="0"/>
              <a:t>левоповоротного</a:t>
            </a:r>
            <a:r>
              <a:rPr lang="ru-RU" sz="1600" dirty="0" smtClean="0"/>
              <a:t> движения и длительность жёлтого, красного, и время, требуемое для перехода пешеходов. На маршрутах координированного движения внедрены жёсткие суточные программы работы светофорных объектов. Суточные программы рассчитаны с учётом колебаний интенсивности движения автотранспорта на протяжении суток (определены и учтены «пики» и «межпиковые» периоды). В соответствии с интенсивностью движения на различных участках в разное время суток вводятся следующие режимы регулирования: жёсткое (светофор циклически повторяет постоянно заданное количество времени зелёного сигнала), </a:t>
            </a:r>
            <a:r>
              <a:rPr lang="ru-RU" sz="1600" dirty="0" err="1" smtClean="0"/>
              <a:t>полугибкое</a:t>
            </a:r>
            <a:r>
              <a:rPr lang="ru-RU" sz="1600" dirty="0" smtClean="0"/>
              <a:t> (светофор высвечивает зелёный сигнал пока обнаружено транспортное средство или если пешеход нажал на кнопку, детекторы транспорта установлены не на главной улице) и полностью гибкое регулирование (детекторы транспорта установлены на всех подходах к пересечению). </a:t>
            </a:r>
          </a:p>
          <a:p>
            <a:pPr algn="just"/>
            <a:endParaRPr lang="ru-RU" sz="1600" dirty="0"/>
          </a:p>
        </p:txBody>
      </p:sp>
      <p:sp>
        <p:nvSpPr>
          <p:cNvPr id="4" name="Управляющая кнопка: настраиваемая 3">
            <a:hlinkClick r:id="rId2"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7981976" cy="838200"/>
          </a:xfrm>
        </p:spPr>
        <p:txBody>
          <a:bodyPr/>
          <a:lstStyle/>
          <a:p>
            <a:pPr algn="ctr"/>
            <a:r>
              <a:rPr lang="ru-RU" dirty="0" smtClean="0"/>
              <a:t>    Виды светофоров</a:t>
            </a:r>
            <a:endParaRPr lang="ru-RU" dirty="0"/>
          </a:p>
        </p:txBody>
      </p:sp>
      <p:sp>
        <p:nvSpPr>
          <p:cNvPr id="4" name="Управляющая кнопка: настраиваемая 3">
            <a:hlinkClick r:id="rId2" action="ppaction://hlinksldjump" highlightClick="1"/>
          </p:cNvPr>
          <p:cNvSpPr/>
          <p:nvPr/>
        </p:nvSpPr>
        <p:spPr>
          <a:xfrm>
            <a:off x="1000100" y="1357298"/>
            <a:ext cx="7286676" cy="1357322"/>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dirty="0" smtClean="0">
                <a:latin typeface="Century Gothic" pitchFamily="34" charset="0"/>
              </a:rPr>
              <a:t>Ламповые дорожные светофоры</a:t>
            </a:r>
          </a:p>
          <a:p>
            <a:pPr algn="ctr"/>
            <a:endParaRPr lang="ru-RU" dirty="0"/>
          </a:p>
        </p:txBody>
      </p:sp>
      <p:sp>
        <p:nvSpPr>
          <p:cNvPr id="5" name="Управляющая кнопка: настраиваемая 4">
            <a:hlinkClick r:id="rId3" action="ppaction://hlinksldjump" highlightClick="1"/>
          </p:cNvPr>
          <p:cNvSpPr/>
          <p:nvPr/>
        </p:nvSpPr>
        <p:spPr>
          <a:xfrm>
            <a:off x="1000100" y="2928934"/>
            <a:ext cx="7286676" cy="1357322"/>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dirty="0" smtClean="0">
                <a:latin typeface="Century Gothic" pitchFamily="34" charset="0"/>
              </a:rPr>
              <a:t>Светодиодные дорожные светофоры </a:t>
            </a:r>
          </a:p>
          <a:p>
            <a:pPr algn="ctr"/>
            <a:endParaRPr lang="ru-RU" dirty="0"/>
          </a:p>
        </p:txBody>
      </p:sp>
      <p:sp>
        <p:nvSpPr>
          <p:cNvPr id="7" name="Управляющая кнопка: настраиваемая 6">
            <a:hlinkClick r:id="rId4" action="ppaction://hlinksldjump" highlightClick="1"/>
          </p:cNvPr>
          <p:cNvSpPr/>
          <p:nvPr/>
        </p:nvSpPr>
        <p:spPr>
          <a:xfrm>
            <a:off x="1000100" y="4500570"/>
            <a:ext cx="7286676" cy="1357322"/>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dirty="0" smtClean="0">
                <a:latin typeface="Century Gothic" pitchFamily="34" charset="0"/>
              </a:rPr>
              <a:t>Светофор пешеходный</a:t>
            </a:r>
          </a:p>
          <a:p>
            <a:pPr algn="ctr"/>
            <a:endParaRPr lang="ru-RU" dirty="0"/>
          </a:p>
        </p:txBody>
      </p:sp>
      <p:sp>
        <p:nvSpPr>
          <p:cNvPr id="8" name="Управляющая кнопка: настраиваемая 7">
            <a:hlinkClick r:id="rId5"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p:cNvPicPr>
            <a:picLocks noGrp="1" noChangeAspect="1" noChangeArrowheads="1"/>
          </p:cNvPicPr>
          <p:nvPr>
            <p:ph idx="1"/>
          </p:nvPr>
        </p:nvPicPr>
        <p:blipFill>
          <a:blip r:embed="rId2"/>
          <a:srcRect/>
          <a:stretch>
            <a:fillRect/>
          </a:stretch>
        </p:blipFill>
        <p:spPr bwMode="auto">
          <a:xfrm>
            <a:off x="1857356" y="2500306"/>
            <a:ext cx="2400300" cy="2333625"/>
          </a:xfrm>
          <a:prstGeom prst="rect">
            <a:avLst/>
          </a:prstGeom>
          <a:ln>
            <a:noFill/>
          </a:ln>
          <a:effectLst>
            <a:softEdge rad="112500"/>
          </a:effectLst>
        </p:spPr>
      </p:pic>
      <p:cxnSp>
        <p:nvCxnSpPr>
          <p:cNvPr id="62" name="Прямая соединительная линия 61"/>
          <p:cNvCxnSpPr/>
          <p:nvPr/>
        </p:nvCxnSpPr>
        <p:spPr>
          <a:xfrm rot="5400000">
            <a:off x="4250529" y="3250405"/>
            <a:ext cx="571504" cy="71438"/>
          </a:xfrm>
          <a:prstGeom prst="line">
            <a:avLst/>
          </a:prstGeom>
          <a:ln/>
        </p:spPr>
        <p:style>
          <a:lnRef idx="3">
            <a:schemeClr val="dk1"/>
          </a:lnRef>
          <a:fillRef idx="0">
            <a:schemeClr val="dk1"/>
          </a:fillRef>
          <a:effectRef idx="2">
            <a:schemeClr val="dk1"/>
          </a:effectRef>
          <a:fontRef idx="minor">
            <a:schemeClr val="tx1"/>
          </a:fontRef>
        </p:style>
      </p:cxnSp>
      <p:cxnSp>
        <p:nvCxnSpPr>
          <p:cNvPr id="56" name="Прямая соединительная линия 55"/>
          <p:cNvCxnSpPr/>
          <p:nvPr/>
        </p:nvCxnSpPr>
        <p:spPr>
          <a:xfrm rot="5400000">
            <a:off x="4107653" y="4607727"/>
            <a:ext cx="571504" cy="71438"/>
          </a:xfrm>
          <a:prstGeom prst="line">
            <a:avLst/>
          </a:prstGeom>
          <a:ln/>
        </p:spPr>
        <p:style>
          <a:lnRef idx="3">
            <a:schemeClr val="dk1"/>
          </a:lnRef>
          <a:fillRef idx="0">
            <a:schemeClr val="dk1"/>
          </a:fillRef>
          <a:effectRef idx="2">
            <a:schemeClr val="dk1"/>
          </a:effectRef>
          <a:fontRef idx="minor">
            <a:schemeClr val="tx1"/>
          </a:fontRef>
        </p:style>
      </p:cxnSp>
      <p:cxnSp>
        <p:nvCxnSpPr>
          <p:cNvPr id="61" name="Прямая соединительная линия 60"/>
          <p:cNvCxnSpPr/>
          <p:nvPr/>
        </p:nvCxnSpPr>
        <p:spPr>
          <a:xfrm rot="5400000">
            <a:off x="4179091" y="3893347"/>
            <a:ext cx="571504" cy="71438"/>
          </a:xfrm>
          <a:prstGeom prst="line">
            <a:avLst/>
          </a:prstGeom>
          <a:ln/>
        </p:spPr>
        <p:style>
          <a:lnRef idx="3">
            <a:schemeClr val="dk1"/>
          </a:lnRef>
          <a:fillRef idx="0">
            <a:schemeClr val="dk1"/>
          </a:fillRef>
          <a:effectRef idx="2">
            <a:schemeClr val="dk1"/>
          </a:effectRef>
          <a:fontRef idx="minor">
            <a:schemeClr val="tx1"/>
          </a:fontRef>
        </p:style>
      </p:cxnSp>
      <p:sp>
        <p:nvSpPr>
          <p:cNvPr id="51" name="Прямоугольник 50"/>
          <p:cNvSpPr/>
          <p:nvPr/>
        </p:nvSpPr>
        <p:spPr>
          <a:xfrm>
            <a:off x="1357290" y="4000504"/>
            <a:ext cx="142876" cy="50006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52" name="Прямоугольник 51"/>
          <p:cNvSpPr/>
          <p:nvPr/>
        </p:nvSpPr>
        <p:spPr>
          <a:xfrm>
            <a:off x="2000232" y="4000504"/>
            <a:ext cx="142876" cy="50006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85720" y="357166"/>
            <a:ext cx="8686800" cy="838200"/>
          </a:xfrm>
        </p:spPr>
        <p:txBody>
          <a:bodyPr/>
          <a:lstStyle/>
          <a:p>
            <a:pPr algn="ctr"/>
            <a:r>
              <a:rPr lang="ru-RU" b="1" dirty="0" smtClean="0">
                <a:latin typeface="Times New Roman" panose="02020603050405020304" pitchFamily="18" charset="0"/>
                <a:cs typeface="Times New Roman" panose="02020603050405020304" pitchFamily="18" charset="0"/>
              </a:rPr>
              <a:t>ПРЕДЛОЖЕНИЕ</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28662" y="3714752"/>
            <a:ext cx="214314" cy="2571768"/>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6" name="Прямоугольник 5"/>
          <p:cNvSpPr/>
          <p:nvPr/>
        </p:nvSpPr>
        <p:spPr>
          <a:xfrm>
            <a:off x="7858148" y="3714752"/>
            <a:ext cx="214314" cy="2571768"/>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8" name="Стрелка углом 7"/>
          <p:cNvSpPr/>
          <p:nvPr/>
        </p:nvSpPr>
        <p:spPr>
          <a:xfrm>
            <a:off x="928662" y="1500174"/>
            <a:ext cx="3929090" cy="2214578"/>
          </a:xfrm>
          <a:prstGeom prst="bentArrow">
            <a:avLst>
              <a:gd name="adj1" fmla="val 25000"/>
              <a:gd name="adj2" fmla="val 4775"/>
              <a:gd name="adj3" fmla="val 25000"/>
              <a:gd name="adj4" fmla="val 4375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solidFill>
                <a:schemeClr val="tx1"/>
              </a:solidFill>
            </a:endParaRPr>
          </a:p>
        </p:txBody>
      </p:sp>
      <p:sp>
        <p:nvSpPr>
          <p:cNvPr id="7" name="Куб 6"/>
          <p:cNvSpPr/>
          <p:nvPr/>
        </p:nvSpPr>
        <p:spPr>
          <a:xfrm>
            <a:off x="4214810" y="1214422"/>
            <a:ext cx="785818" cy="1714512"/>
          </a:xfrm>
          <a:prstGeom prst="cube">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9" name="Багетная рамка 8"/>
          <p:cNvSpPr/>
          <p:nvPr/>
        </p:nvSpPr>
        <p:spPr>
          <a:xfrm>
            <a:off x="785786" y="4929198"/>
            <a:ext cx="500066" cy="428628"/>
          </a:xfrm>
          <a:prstGeom prst="bevel">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10" name="Куб 9"/>
          <p:cNvSpPr/>
          <p:nvPr/>
        </p:nvSpPr>
        <p:spPr>
          <a:xfrm>
            <a:off x="642910" y="3071810"/>
            <a:ext cx="785818" cy="1428760"/>
          </a:xfrm>
          <a:prstGeom prst="cube">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11" name="Куб 10"/>
          <p:cNvSpPr/>
          <p:nvPr/>
        </p:nvSpPr>
        <p:spPr>
          <a:xfrm>
            <a:off x="7643834" y="3143248"/>
            <a:ext cx="785818" cy="1357322"/>
          </a:xfrm>
          <a:prstGeom prst="cube">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pic>
        <p:nvPicPr>
          <p:cNvPr id="17" name="Рисунок 1" descr="C:\Users\MasteR\Desktop\peshehod.jpg"/>
          <p:cNvPicPr>
            <a:picLocks noChangeAspect="1" noChangeArrowheads="1"/>
          </p:cNvPicPr>
          <p:nvPr/>
        </p:nvPicPr>
        <p:blipFill>
          <a:blip r:embed="rId3"/>
          <a:srcRect l="64474" t="13666" r="9123" b="11517"/>
          <a:stretch>
            <a:fillRect/>
          </a:stretch>
        </p:blipFill>
        <p:spPr bwMode="auto">
          <a:xfrm>
            <a:off x="7715272" y="3429000"/>
            <a:ext cx="428628" cy="1000132"/>
          </a:xfrm>
          <a:prstGeom prst="rect">
            <a:avLst/>
          </a:prstGeom>
          <a:noFill/>
          <a:ln w="9525">
            <a:noFill/>
            <a:miter lim="800000"/>
            <a:headEnd/>
            <a:tailEnd/>
          </a:ln>
        </p:spPr>
      </p:pic>
      <p:pic>
        <p:nvPicPr>
          <p:cNvPr id="3075" name="Рисунок 1" descr="C:\Users\MasteR\Desktop\peshehod.jpg"/>
          <p:cNvPicPr>
            <a:picLocks noChangeAspect="1" noChangeArrowheads="1"/>
          </p:cNvPicPr>
          <p:nvPr/>
        </p:nvPicPr>
        <p:blipFill>
          <a:blip r:embed="rId3"/>
          <a:srcRect l="64474" t="13666" r="9123" b="11517"/>
          <a:stretch>
            <a:fillRect/>
          </a:stretch>
        </p:blipFill>
        <p:spPr bwMode="auto">
          <a:xfrm>
            <a:off x="714348" y="3357562"/>
            <a:ext cx="428628" cy="1000132"/>
          </a:xfrm>
          <a:prstGeom prst="rect">
            <a:avLst/>
          </a:prstGeom>
          <a:noFill/>
          <a:ln w="9525">
            <a:noFill/>
            <a:miter lim="800000"/>
            <a:headEnd/>
            <a:tailEnd/>
          </a:ln>
        </p:spPr>
      </p:pic>
      <p:pic>
        <p:nvPicPr>
          <p:cNvPr id="18" name="Рисунок 1" descr="C:\Users\MasteR\Desktop\peshehod.jpg"/>
          <p:cNvPicPr>
            <a:picLocks noChangeAspect="1" noChangeArrowheads="1"/>
          </p:cNvPicPr>
          <p:nvPr/>
        </p:nvPicPr>
        <p:blipFill>
          <a:blip r:embed="rId3"/>
          <a:srcRect l="9126" t="11513" r="66003" b="8716"/>
          <a:stretch>
            <a:fillRect/>
          </a:stretch>
        </p:blipFill>
        <p:spPr bwMode="auto">
          <a:xfrm>
            <a:off x="714348" y="3357562"/>
            <a:ext cx="428628" cy="1038224"/>
          </a:xfrm>
          <a:prstGeom prst="rect">
            <a:avLst/>
          </a:prstGeom>
          <a:noFill/>
          <a:ln w="9525">
            <a:noFill/>
            <a:miter lim="800000"/>
            <a:headEnd/>
            <a:tailEnd/>
          </a:ln>
        </p:spPr>
      </p:pic>
      <p:pic>
        <p:nvPicPr>
          <p:cNvPr id="3076" name="Рисунок 1" descr="C:\Users\MasteR\Desktop\peshehod.jpg"/>
          <p:cNvPicPr>
            <a:picLocks noChangeAspect="1" noChangeArrowheads="1"/>
          </p:cNvPicPr>
          <p:nvPr/>
        </p:nvPicPr>
        <p:blipFill>
          <a:blip r:embed="rId3"/>
          <a:srcRect l="9126" t="11513" r="66003" b="8716"/>
          <a:stretch>
            <a:fillRect/>
          </a:stretch>
        </p:blipFill>
        <p:spPr bwMode="auto">
          <a:xfrm>
            <a:off x="7715272" y="3429000"/>
            <a:ext cx="428628" cy="1038224"/>
          </a:xfrm>
          <a:prstGeom prst="rect">
            <a:avLst/>
          </a:prstGeom>
          <a:noFill/>
          <a:ln w="9525">
            <a:noFill/>
            <a:miter lim="800000"/>
            <a:headEnd/>
            <a:tailEnd/>
          </a:ln>
        </p:spPr>
      </p:pic>
      <p:sp>
        <p:nvSpPr>
          <p:cNvPr id="21" name="Овал 20"/>
          <p:cNvSpPr/>
          <p:nvPr/>
        </p:nvSpPr>
        <p:spPr>
          <a:xfrm>
            <a:off x="4286248" y="1928802"/>
            <a:ext cx="428628" cy="428628"/>
          </a:xfrm>
          <a:prstGeom prst="ellipse">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4286248" y="1928802"/>
            <a:ext cx="428628" cy="428628"/>
          </a:xfrm>
          <a:prstGeom prst="ellips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286248" y="2428868"/>
            <a:ext cx="428628" cy="428628"/>
          </a:xfrm>
          <a:prstGeom prst="ellipse">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4286248" y="2428868"/>
            <a:ext cx="428628" cy="428628"/>
          </a:xfrm>
          <a:prstGeom prst="ellipse">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4286248" y="1428736"/>
            <a:ext cx="428628" cy="428628"/>
          </a:xfrm>
          <a:prstGeom prst="ellipse">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4286248" y="1428736"/>
            <a:ext cx="428628" cy="428628"/>
          </a:xfrm>
          <a:prstGeom prst="ellipse">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4286248" y="1928802"/>
            <a:ext cx="428628" cy="428628"/>
          </a:xfrm>
          <a:prstGeom prst="ellipse">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Блок-схема: данные 30"/>
          <p:cNvSpPr/>
          <p:nvPr/>
        </p:nvSpPr>
        <p:spPr>
          <a:xfrm>
            <a:off x="1537903" y="5143512"/>
            <a:ext cx="615292" cy="1714487"/>
          </a:xfrm>
          <a:prstGeom prst="flowChartInputOutput">
            <a:avLst/>
          </a:prstGeom>
          <a:solidFill>
            <a:schemeClr val="bg1">
              <a:lumMod val="9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2" name="Блок-схема: данные 31"/>
          <p:cNvSpPr/>
          <p:nvPr/>
        </p:nvSpPr>
        <p:spPr>
          <a:xfrm>
            <a:off x="2285984" y="5143512"/>
            <a:ext cx="615292" cy="1714488"/>
          </a:xfrm>
          <a:prstGeom prst="flowChartInputOutpu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4" name="Блок-схема: данные 33"/>
          <p:cNvSpPr/>
          <p:nvPr/>
        </p:nvSpPr>
        <p:spPr>
          <a:xfrm>
            <a:off x="6357949" y="5072074"/>
            <a:ext cx="615292" cy="1785926"/>
          </a:xfrm>
          <a:prstGeom prst="flowChartInputOutpu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5" name="Блок-схема: данные 34"/>
          <p:cNvSpPr/>
          <p:nvPr/>
        </p:nvSpPr>
        <p:spPr>
          <a:xfrm>
            <a:off x="7143768" y="5072074"/>
            <a:ext cx="615292" cy="1785926"/>
          </a:xfrm>
          <a:prstGeom prst="flowChartInputOutput">
            <a:avLst/>
          </a:prstGeom>
          <a:solidFill>
            <a:schemeClr val="bg1">
              <a:lumMod val="9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6" name="Блок-схема: данные 35"/>
          <p:cNvSpPr/>
          <p:nvPr/>
        </p:nvSpPr>
        <p:spPr>
          <a:xfrm>
            <a:off x="3071801" y="5143512"/>
            <a:ext cx="615292" cy="1714488"/>
          </a:xfrm>
          <a:prstGeom prst="flowChartInputOutpu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7" name="Блок-схема: данные 36"/>
          <p:cNvSpPr/>
          <p:nvPr/>
        </p:nvSpPr>
        <p:spPr>
          <a:xfrm>
            <a:off x="3857620" y="5143512"/>
            <a:ext cx="615292" cy="1714488"/>
          </a:xfrm>
          <a:prstGeom prst="flowChartInputOutpu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8" name="Блок-схема: данные 37"/>
          <p:cNvSpPr/>
          <p:nvPr/>
        </p:nvSpPr>
        <p:spPr>
          <a:xfrm>
            <a:off x="4714875" y="5072074"/>
            <a:ext cx="615292" cy="1785926"/>
          </a:xfrm>
          <a:prstGeom prst="flowChartInputOutpu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9" name="Блок-схема: данные 38"/>
          <p:cNvSpPr/>
          <p:nvPr/>
        </p:nvSpPr>
        <p:spPr>
          <a:xfrm>
            <a:off x="5500694" y="5072074"/>
            <a:ext cx="615292" cy="1785926"/>
          </a:xfrm>
          <a:prstGeom prst="flowChartInputOutpu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41" name="5-конечная звезда 40"/>
          <p:cNvSpPr/>
          <p:nvPr/>
        </p:nvSpPr>
        <p:spPr>
          <a:xfrm>
            <a:off x="1357290" y="3214686"/>
            <a:ext cx="785818" cy="2000264"/>
          </a:xfrm>
          <a:prstGeom prst="star5">
            <a:avLst>
              <a:gd name="adj" fmla="val 28227"/>
              <a:gd name="hf" fmla="val 105146"/>
              <a:gd name="vf" fmla="val 110557"/>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40" name="Улыбающееся лицо 39"/>
          <p:cNvSpPr/>
          <p:nvPr/>
        </p:nvSpPr>
        <p:spPr>
          <a:xfrm>
            <a:off x="1357290" y="2786058"/>
            <a:ext cx="785818" cy="857256"/>
          </a:xfrm>
          <a:prstGeom prst="smileyFace">
            <a:avLst>
              <a:gd name="adj" fmla="val 4653"/>
            </a:avLst>
          </a:prstGeom>
          <a:solidFill>
            <a:srgbClr val="FFFF00"/>
          </a:solidFill>
          <a:ln>
            <a:solidFill>
              <a:schemeClr val="tx1">
                <a:lumMod val="95000"/>
                <a:lumOff val="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45" name="Фигура, имеющая форму буквы L 44"/>
          <p:cNvSpPr/>
          <p:nvPr/>
        </p:nvSpPr>
        <p:spPr>
          <a:xfrm>
            <a:off x="1785918" y="5000636"/>
            <a:ext cx="428628" cy="428628"/>
          </a:xfrm>
          <a:prstGeom prst="corne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6" name="Фигура, имеющая форму буквы L 45"/>
          <p:cNvSpPr/>
          <p:nvPr/>
        </p:nvSpPr>
        <p:spPr>
          <a:xfrm>
            <a:off x="1500166" y="5000636"/>
            <a:ext cx="428628" cy="428628"/>
          </a:xfrm>
          <a:prstGeom prst="corne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8" name="Облако 47"/>
          <p:cNvSpPr/>
          <p:nvPr/>
        </p:nvSpPr>
        <p:spPr>
          <a:xfrm>
            <a:off x="1285852" y="2428868"/>
            <a:ext cx="857256" cy="500066"/>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0" name="Нашивка 49"/>
          <p:cNvSpPr/>
          <p:nvPr/>
        </p:nvSpPr>
        <p:spPr>
          <a:xfrm rot="4639186">
            <a:off x="1250316" y="4450120"/>
            <a:ext cx="364427" cy="21869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solidFill>
                <a:schemeClr val="tx1"/>
              </a:solidFill>
            </a:endParaRPr>
          </a:p>
        </p:txBody>
      </p:sp>
      <p:sp>
        <p:nvSpPr>
          <p:cNvPr id="49" name="Нашивка 48"/>
          <p:cNvSpPr/>
          <p:nvPr/>
        </p:nvSpPr>
        <p:spPr>
          <a:xfrm rot="4639186">
            <a:off x="1893257" y="4450119"/>
            <a:ext cx="364427" cy="21869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solidFill>
                <a:schemeClr val="tx1"/>
              </a:solidFill>
            </a:endParaRPr>
          </a:p>
        </p:txBody>
      </p:sp>
      <p:sp>
        <p:nvSpPr>
          <p:cNvPr id="42" name="Багетная рамка 41"/>
          <p:cNvSpPr/>
          <p:nvPr/>
        </p:nvSpPr>
        <p:spPr>
          <a:xfrm>
            <a:off x="7715272" y="4857760"/>
            <a:ext cx="500066" cy="428628"/>
          </a:xfrm>
          <a:prstGeom prst="bevel">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43" name="Управляющая кнопка: настраиваемая 42">
            <a:hlinkClick r:id="rId4"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ED0707"/>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3000"/>
                                        <p:tgtEl>
                                          <p:spTgt spid="3076"/>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6000"/>
                            </p:stCondLst>
                            <p:childTnLst>
                              <p:par>
                                <p:cTn id="25" presetID="47" presetClass="entr" presetSubtype="0"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2000"/>
                                        <p:tgtEl>
                                          <p:spTgt spid="63"/>
                                        </p:tgtEl>
                                      </p:cBhvr>
                                    </p:animEffect>
                                    <p:anim calcmode="lin" valueType="num">
                                      <p:cBhvr>
                                        <p:cTn id="28" dur="2000" fill="hold"/>
                                        <p:tgtEl>
                                          <p:spTgt spid="63"/>
                                        </p:tgtEl>
                                        <p:attrNameLst>
                                          <p:attrName>ppt_x</p:attrName>
                                        </p:attrNameLst>
                                      </p:cBhvr>
                                      <p:tavLst>
                                        <p:tav tm="0">
                                          <p:val>
                                            <p:strVal val="#ppt_x"/>
                                          </p:val>
                                        </p:tav>
                                        <p:tav tm="100000">
                                          <p:val>
                                            <p:strVal val="#ppt_x"/>
                                          </p:val>
                                        </p:tav>
                                      </p:tavLst>
                                    </p:anim>
                                    <p:anim calcmode="lin" valueType="num">
                                      <p:cBhvr>
                                        <p:cTn id="29" dur="2000" fill="hold"/>
                                        <p:tgtEl>
                                          <p:spTgt spid="63"/>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8500"/>
                            </p:stCondLst>
                            <p:childTnLst>
                              <p:par>
                                <p:cTn id="38" presetID="0" presetClass="path" presetSubtype="0" accel="50000" decel="50000" fill="hold" grpId="0" nodeType="afterEffect">
                                  <p:stCondLst>
                                    <p:cond delay="0"/>
                                  </p:stCondLst>
                                  <p:childTnLst>
                                    <p:animMotion origin="layout" path="M 0 0 L 0.61424 0 " pathEditMode="relative" ptsTypes="AA">
                                      <p:cBhvr>
                                        <p:cTn id="39" dur="3000" fill="hold"/>
                                        <p:tgtEl>
                                          <p:spTgt spid="51"/>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0 0 L 0.61424 0 " pathEditMode="relative" ptsTypes="AA">
                                      <p:cBhvr>
                                        <p:cTn id="41" dur="3000" fill="hold"/>
                                        <p:tgtEl>
                                          <p:spTgt spid="52"/>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0 0 L 0.61424 0 " pathEditMode="relative" ptsTypes="AA">
                                      <p:cBhvr>
                                        <p:cTn id="43" dur="3000" fill="hold"/>
                                        <p:tgtEl>
                                          <p:spTgt spid="46"/>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0 0 L 0.61424 0 " pathEditMode="relative" ptsTypes="AA">
                                      <p:cBhvr>
                                        <p:cTn id="45" dur="3000" fill="hold"/>
                                        <p:tgtEl>
                                          <p:spTgt spid="50"/>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0 0 L 0.61424 0 " pathEditMode="relative" ptsTypes="AA">
                                      <p:cBhvr>
                                        <p:cTn id="47" dur="3000" fill="hold"/>
                                        <p:tgtEl>
                                          <p:spTgt spid="45"/>
                                        </p:tgtEl>
                                        <p:attrNameLst>
                                          <p:attrName>ppt_x</p:attrName>
                                          <p:attrName>ppt_y</p:attrName>
                                        </p:attrNameLst>
                                      </p:cBhvr>
                                    </p:animMotion>
                                  </p:childTnLst>
                                </p:cTn>
                              </p:par>
                              <p:par>
                                <p:cTn id="48" presetID="0" presetClass="path" presetSubtype="0" accel="50000" decel="50000" fill="hold" grpId="0" nodeType="withEffect">
                                  <p:stCondLst>
                                    <p:cond delay="0"/>
                                  </p:stCondLst>
                                  <p:childTnLst>
                                    <p:animMotion origin="layout" path="M 0 0 L 0.61424 0 " pathEditMode="relative" ptsTypes="AA">
                                      <p:cBhvr>
                                        <p:cTn id="49" dur="3000" fill="hold"/>
                                        <p:tgtEl>
                                          <p:spTgt spid="49"/>
                                        </p:tgtEl>
                                        <p:attrNameLst>
                                          <p:attrName>ppt_x</p:attrName>
                                          <p:attrName>ppt_y</p:attrName>
                                        </p:attrNameLst>
                                      </p:cBhvr>
                                    </p:animMotion>
                                  </p:childTnLst>
                                </p:cTn>
                              </p:par>
                              <p:par>
                                <p:cTn id="50" presetID="0" presetClass="path" presetSubtype="0" accel="50000" decel="50000" fill="hold" grpId="0" nodeType="withEffect">
                                  <p:stCondLst>
                                    <p:cond delay="0"/>
                                  </p:stCondLst>
                                  <p:childTnLst>
                                    <p:animMotion origin="layout" path="M 0 0 L 0.61424 0 " pathEditMode="relative" ptsTypes="AA">
                                      <p:cBhvr>
                                        <p:cTn id="51" dur="3000" fill="hold"/>
                                        <p:tgtEl>
                                          <p:spTgt spid="41"/>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0 0 L 0.61424 0 " pathEditMode="relative" ptsTypes="AA">
                                      <p:cBhvr>
                                        <p:cTn id="53" dur="3000" fill="hold"/>
                                        <p:tgtEl>
                                          <p:spTgt spid="40"/>
                                        </p:tgtEl>
                                        <p:attrNameLst>
                                          <p:attrName>ppt_x</p:attrName>
                                          <p:attrName>ppt_y</p:attrName>
                                        </p:attrNameLst>
                                      </p:cBhvr>
                                    </p:animMotion>
                                  </p:childTnLst>
                                </p:cTn>
                              </p:par>
                              <p:par>
                                <p:cTn id="54" presetID="0" presetClass="path" presetSubtype="0" accel="50000" decel="50000" fill="hold" grpId="0" nodeType="withEffect">
                                  <p:stCondLst>
                                    <p:cond delay="0"/>
                                  </p:stCondLst>
                                  <p:childTnLst>
                                    <p:animMotion origin="layout" path="M 0 0 L 0.61424 0 " pathEditMode="relative" ptsTypes="AA">
                                      <p:cBhvr>
                                        <p:cTn id="55" dur="3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24" grpId="0" animBg="1"/>
      <p:bldP spid="25" grpId="0" animBg="1"/>
      <p:bldP spid="20" grpId="0" animBg="1"/>
      <p:bldP spid="26" grpId="0" animBg="1"/>
      <p:bldP spid="41" grpId="0" animBg="1"/>
      <p:bldP spid="40" grpId="0" animBg="1"/>
      <p:bldP spid="45" grpId="0" animBg="1"/>
      <p:bldP spid="46" grpId="0" animBg="1"/>
      <p:bldP spid="48" grpId="0" animBg="1"/>
      <p:bldP spid="50"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Ламповые дорожные светофоры </a:t>
            </a:r>
            <a:br>
              <a:rPr lang="ru-RU"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pic>
        <p:nvPicPr>
          <p:cNvPr id="4" name="Picture 5" descr="svetofor2b"/>
          <p:cNvPicPr>
            <a:picLocks noChangeAspect="1" noChangeArrowheads="1"/>
          </p:cNvPicPr>
          <p:nvPr/>
        </p:nvPicPr>
        <p:blipFill>
          <a:blip r:embed="rId2"/>
          <a:srcRect/>
          <a:stretch>
            <a:fillRect/>
          </a:stretch>
        </p:blipFill>
        <p:spPr bwMode="auto">
          <a:xfrm>
            <a:off x="5724128" y="1285860"/>
            <a:ext cx="3312368" cy="343928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Управляющая кнопка: настраиваемая 4">
            <a:hlinkClick r:id="rId3" action="ppaction://hlinksldjump" highlightClick="1"/>
          </p:cNvPr>
          <p:cNvSpPr/>
          <p:nvPr/>
        </p:nvSpPr>
        <p:spPr>
          <a:xfrm>
            <a:off x="7500958" y="5857892"/>
            <a:ext cx="1357322" cy="714380"/>
          </a:xfrm>
          <a:prstGeom prst="actionButtonBlank">
            <a:avLst/>
          </a:prstGeom>
          <a:effectLst>
            <a:outerShdw blurRad="76200" dist="50800" dir="5400000" rotWithShape="0">
              <a:srgbClr val="4E3B3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latin typeface="Century Gothic" pitchFamily="34" charset="0"/>
              </a:rPr>
              <a:t>Назад</a:t>
            </a:r>
            <a:endParaRPr lang="ru-RU" sz="1600" dirty="0">
              <a:latin typeface="Century Gothic" pitchFamily="34" charset="0"/>
            </a:endParaRPr>
          </a:p>
        </p:txBody>
      </p:sp>
      <p:sp>
        <p:nvSpPr>
          <p:cNvPr id="6" name="TextBox 5"/>
          <p:cNvSpPr txBox="1"/>
          <p:nvPr/>
        </p:nvSpPr>
        <p:spPr>
          <a:xfrm>
            <a:off x="357158" y="1285859"/>
            <a:ext cx="5572164" cy="5539978"/>
          </a:xfrm>
          <a:prstGeom prst="rect">
            <a:avLst/>
          </a:prstGeom>
          <a:noFill/>
        </p:spPr>
        <p:txBody>
          <a:bodyPr wrap="square" rtlCol="0">
            <a:spAutoFit/>
          </a:bodyPr>
          <a:lstStyle/>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Имеют следующие преимущества по сравнению с аналогичными ламповыми светофорами:</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 Снижение энергопотребления достигается за счет применения в качестве энергопотребления достигается за счет применения в качестве источника света лампы накаливания меньшей мощности (60Вт); при этом соответствует требованиям ГОСТ 25695-91 по осевой силе света.</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 "Антивандальное" исполнение светофоров обеспечивает их высокую устойчивость при предельно жестких воздействиях, что соответствует ГОСТ 14254-96.</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Конструкция светофора обеспечивает удобство доступа ко всем элементам.</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Корпусные детали светофора и защитное стекло - </a:t>
            </a:r>
            <a:r>
              <a:rPr lang="ru-RU" sz="1600" dirty="0" err="1" smtClean="0">
                <a:solidFill>
                  <a:schemeClr val="accent6">
                    <a:lumMod val="50000"/>
                  </a:schemeClr>
                </a:solidFill>
                <a:latin typeface="Times New Roman" panose="02020603050405020304" pitchFamily="18" charset="0"/>
                <a:cs typeface="Times New Roman" panose="02020603050405020304" pitchFamily="18" charset="0"/>
              </a:rPr>
              <a:t>рассеиватель</a:t>
            </a:r>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выполнены из </a:t>
            </a:r>
            <a:r>
              <a:rPr lang="ru-RU" sz="1600" dirty="0" err="1" smtClean="0">
                <a:solidFill>
                  <a:schemeClr val="accent6">
                    <a:lumMod val="50000"/>
                  </a:schemeClr>
                </a:solidFill>
                <a:latin typeface="Times New Roman" panose="02020603050405020304" pitchFamily="18" charset="0"/>
                <a:cs typeface="Times New Roman" panose="02020603050405020304" pitchFamily="18" charset="0"/>
              </a:rPr>
              <a:t>ударопрочного</a:t>
            </a:r>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поликарбоната "</a:t>
            </a:r>
            <a:r>
              <a:rPr lang="ru-RU" sz="1600" dirty="0" err="1" smtClean="0">
                <a:solidFill>
                  <a:schemeClr val="accent6">
                    <a:lumMod val="50000"/>
                  </a:schemeClr>
                </a:solidFill>
                <a:latin typeface="Times New Roman" panose="02020603050405020304" pitchFamily="18" charset="0"/>
                <a:cs typeface="Times New Roman" panose="02020603050405020304" pitchFamily="18" charset="0"/>
              </a:rPr>
              <a:t>Макролон</a:t>
            </a:r>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Диаметр рабочей поверхности - 200 мм.</a:t>
            </a:r>
          </a:p>
          <a:p>
            <a:r>
              <a:rPr lang="ru-RU" sz="1600" dirty="0" smtClean="0">
                <a:solidFill>
                  <a:schemeClr val="accent6">
                    <a:lumMod val="50000"/>
                  </a:schemeClr>
                </a:solidFill>
                <a:latin typeface="Times New Roman" panose="02020603050405020304" pitchFamily="18" charset="0"/>
                <a:cs typeface="Times New Roman" panose="02020603050405020304" pitchFamily="18" charset="0"/>
              </a:rPr>
              <a:t>   Светофор соответствует требованиям ГОСТ-25695-91 по светотехническим характеристикам и вариантам конструктивного исполнения, а также совместим со всеми типами контроллеров.</a:t>
            </a:r>
          </a:p>
          <a:p>
            <a:endParaRPr lang="ru-RU" dirty="0" smtClean="0">
              <a:solidFill>
                <a:schemeClr val="accent6">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Светодиодные дорожные светофоры </a:t>
            </a:r>
            <a:r>
              <a:rPr lang="ru-RU" dirty="0" smtClean="0"/>
              <a:t/>
            </a:r>
            <a:br>
              <a:rPr lang="ru-RU" dirty="0" smtClean="0"/>
            </a:br>
            <a:endParaRPr lang="ru-RU" dirty="0"/>
          </a:p>
        </p:txBody>
      </p:sp>
      <p:sp>
        <p:nvSpPr>
          <p:cNvPr id="3" name="Содержимое 2"/>
          <p:cNvSpPr>
            <a:spLocks noGrp="1"/>
          </p:cNvSpPr>
          <p:nvPr>
            <p:ph idx="1"/>
          </p:nvPr>
        </p:nvSpPr>
        <p:spPr>
          <a:effectLst/>
        </p:spPr>
        <p:txBody>
          <a:bodyPr>
            <a:normAutofit fontScale="55000" lnSpcReduction="20000"/>
          </a:bodyPr>
          <a:lstStyle/>
          <a:p>
            <a:pPr algn="just"/>
            <a:r>
              <a:rPr lang="ru-RU" sz="3300" dirty="0" smtClean="0">
                <a:latin typeface="Times New Roman" panose="02020603050405020304" pitchFamily="18" charset="0"/>
                <a:cs typeface="Times New Roman" panose="02020603050405020304" pitchFamily="18" charset="0"/>
              </a:rPr>
              <a:t>Светодиодная техника более надёжна, долговечна, лучше различается как водителями, так и пешеходами (наличие обратного отчёта времени). Эти факторы, а также полное отсутствие «фантомного эффекта» значительно улучшает дорожную ситуацию на проезжей части. </a:t>
            </a:r>
          </a:p>
          <a:p>
            <a:pPr algn="just"/>
            <a:r>
              <a:rPr lang="ru-RU" sz="3300" dirty="0" smtClean="0">
                <a:latin typeface="Times New Roman" panose="02020603050405020304" pitchFamily="18" charset="0"/>
                <a:cs typeface="Times New Roman" panose="02020603050405020304" pitchFamily="18" charset="0"/>
              </a:rPr>
              <a:t>С учётом того, что светодиодные светофоры потребляют в среднем в 4-6 раз меньше электроэнергии, чем ламповые (15Вт против 100Вт на каждую секцию), экономия на одном типовом перекрестке* составляет не менее 18 000 рублей в год. </a:t>
            </a:r>
          </a:p>
          <a:p>
            <a:pPr algn="just"/>
            <a:r>
              <a:rPr lang="ru-RU" sz="3300" dirty="0" smtClean="0">
                <a:latin typeface="Times New Roman" panose="02020603050405020304" pitchFamily="18" charset="0"/>
                <a:cs typeface="Times New Roman" panose="02020603050405020304" pitchFamily="18" charset="0"/>
              </a:rPr>
              <a:t>Средний срок службы светодиодного светофора составляет 15 лет (т. е не требуется контроль с постоянными выездами и заменой комплектующих), а количество выездов для контроля и ремонта ламповых светофоров составляет в среднем 22 выезда в год к светофору. Затраты на покупку ламп накаливания, оплаты работ по вскрытию светофора, замену лампы, а также транспортные расходы на одном типовом перекрестке составляет не менее 32 000 рублей в год. </a:t>
            </a:r>
          </a:p>
          <a:p>
            <a:pPr algn="just"/>
            <a:r>
              <a:rPr lang="ru-RU" sz="3300" dirty="0" smtClean="0">
                <a:latin typeface="Times New Roman" panose="02020603050405020304" pitchFamily="18" charset="0"/>
                <a:cs typeface="Times New Roman" panose="02020603050405020304" pitchFamily="18" charset="0"/>
              </a:rPr>
              <a:t>Новейшая светодиодная техника, установленная на улицах города, делает его облик современным и привлекательным. В связи с вышеперечисленным, а также с постоянным ростом цен на энергоносители, использование светодиодной техники экономически более целесообразно, а первоначальные затраты окупаются в течение 1,5-2 лет.</a:t>
            </a:r>
          </a:p>
          <a:p>
            <a:endParaRPr lang="ru-RU" dirty="0"/>
          </a:p>
        </p:txBody>
      </p:sp>
      <p:sp>
        <p:nvSpPr>
          <p:cNvPr id="4" name="Управляющая кнопка: настраиваемая 3">
            <a:hlinkClick r:id="rId2" action="ppaction://hlinksldjump" highlightClick="1"/>
          </p:cNvPr>
          <p:cNvSpPr/>
          <p:nvPr/>
        </p:nvSpPr>
        <p:spPr>
          <a:xfrm>
            <a:off x="7500958" y="5857892"/>
            <a:ext cx="1357322" cy="714380"/>
          </a:xfrm>
          <a:prstGeom prst="actionButtonBlank">
            <a:avLst/>
          </a:prstGeom>
          <a:effectLst>
            <a:glow rad="228600">
              <a:schemeClr val="accent1">
                <a:satMod val="175000"/>
                <a:alpha val="40000"/>
              </a:schemeClr>
            </a:glow>
            <a:outerShdw blurRad="76200" dist="50800" dir="5400000" rotWithShape="0">
              <a:srgbClr val="4E3B3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latin typeface="Century Gothic" pitchFamily="34" charset="0"/>
              </a:rPr>
              <a:t>Назад</a:t>
            </a:r>
            <a:endParaRPr lang="ru-RU" sz="1600" dirty="0">
              <a:latin typeface="Century Gothic" pitchFamily="34" charset="0"/>
            </a:endParaRPr>
          </a:p>
        </p:txBody>
      </p:sp>
    </p:spTree>
  </p:cSld>
  <p:clrMapOvr>
    <a:masterClrMapping/>
  </p:clrMapOvr>
  <p:transition spd="slow">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Светофор пешеходный</a:t>
            </a:r>
            <a:br>
              <a:rPr lang="ru-RU" dirty="0" smtClean="0"/>
            </a:br>
            <a:endParaRPr lang="ru-RU" dirty="0"/>
          </a:p>
        </p:txBody>
      </p:sp>
      <p:sp>
        <p:nvSpPr>
          <p:cNvPr id="3" name="Содержимое 2"/>
          <p:cNvSpPr>
            <a:spLocks noGrp="1"/>
          </p:cNvSpPr>
          <p:nvPr>
            <p:ph idx="1"/>
          </p:nvPr>
        </p:nvSpPr>
        <p:spPr>
          <a:xfrm>
            <a:off x="214282" y="1142984"/>
            <a:ext cx="8686800" cy="4937141"/>
          </a:xfrm>
        </p:spPr>
        <p:txBody>
          <a:bodyPr>
            <a:normAutofit fontScale="55000" lnSpcReduction="20000"/>
          </a:bodyPr>
          <a:lstStyle/>
          <a:p>
            <a:pPr algn="just">
              <a:buNone/>
            </a:pPr>
            <a:r>
              <a:rPr lang="ru-RU" dirty="0" smtClean="0"/>
              <a:t>      Отличительные особенности:</a:t>
            </a:r>
          </a:p>
          <a:p>
            <a:pPr algn="just"/>
            <a:r>
              <a:rPr lang="ru-RU" dirty="0" smtClean="0"/>
              <a:t>низкое энергопотребление — не более 35 Вт; </a:t>
            </a:r>
          </a:p>
          <a:p>
            <a:pPr algn="just"/>
            <a:r>
              <a:rPr lang="ru-RU" dirty="0" smtClean="0"/>
              <a:t>высокая излучающая способность — используется светодиоды повышенной яркости. Применение светодиодов позволяет в любую погоду (даже при прямо падающих солнечных лучах) различать сигнал светофора; </a:t>
            </a:r>
          </a:p>
          <a:p>
            <a:pPr algn="just"/>
            <a:r>
              <a:rPr lang="ru-RU" dirty="0" smtClean="0"/>
              <a:t>использование анимации — при включенном зеленом разрешающем сигнале, на блоке зеленого сигнала отображается идущий человек; </a:t>
            </a:r>
          </a:p>
          <a:p>
            <a:pPr algn="just"/>
            <a:r>
              <a:rPr lang="ru-RU" dirty="0" smtClean="0"/>
              <a:t>обратный отсчет — при включенном зеленом разрешающем сигнале светофора, в блоке красного сигнала зеленым или желтым цветом отображается количество секунд, остающихся до включения красного сигнала; </a:t>
            </a:r>
          </a:p>
          <a:p>
            <a:pPr algn="just"/>
            <a:r>
              <a:rPr lang="ru-RU" dirty="0" smtClean="0"/>
              <a:t>ускорение обратного отсчета — чем меньше времени остается до окончания перехода, тем быстрее движется «идущий человек»; </a:t>
            </a:r>
          </a:p>
          <a:p>
            <a:pPr algn="just"/>
            <a:r>
              <a:rPr lang="ru-RU" dirty="0" smtClean="0"/>
              <a:t>звуковой сигнал — при включенном зеленом разрешающем сигнале, синхронно с движениями человека на блоке зеленого сигнала, звучит прерывистый звуковой сигнал. Частота его звучания изменяется во времени синхронно с ускорением человека на блоке зеленого сигнала. Сила звука достигает 80 </a:t>
            </a:r>
            <a:r>
              <a:rPr lang="ru-RU" dirty="0" err="1" smtClean="0"/>
              <a:t>Дб</a:t>
            </a:r>
            <a:r>
              <a:rPr lang="ru-RU" dirty="0" smtClean="0"/>
              <a:t>. Звук однотональный и пронзительный, что позволяет однозначно различать его в городском шуме; </a:t>
            </a:r>
          </a:p>
          <a:p>
            <a:endParaRPr lang="ru-RU" dirty="0"/>
          </a:p>
        </p:txBody>
      </p:sp>
      <p:pic>
        <p:nvPicPr>
          <p:cNvPr id="4" name="Рисунок 1" descr="peshehod"/>
          <p:cNvPicPr>
            <a:picLocks noChangeAspect="1" noChangeArrowheads="1"/>
          </p:cNvPicPr>
          <p:nvPr/>
        </p:nvPicPr>
        <p:blipFill>
          <a:blip r:embed="rId2"/>
          <a:srcRect l="9126" t="11513" r="66003" b="8716"/>
          <a:stretch>
            <a:fillRect/>
          </a:stretch>
        </p:blipFill>
        <p:spPr bwMode="auto">
          <a:xfrm>
            <a:off x="7215206" y="357166"/>
            <a:ext cx="523875" cy="11811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1" descr="peshehod"/>
          <p:cNvPicPr>
            <a:picLocks noChangeAspect="1" noChangeArrowheads="1"/>
          </p:cNvPicPr>
          <p:nvPr/>
        </p:nvPicPr>
        <p:blipFill>
          <a:blip r:embed="rId2"/>
          <a:srcRect l="64474" t="13666" r="9123" b="11517"/>
          <a:stretch>
            <a:fillRect/>
          </a:stretch>
        </p:blipFill>
        <p:spPr bwMode="auto">
          <a:xfrm>
            <a:off x="8358214" y="285728"/>
            <a:ext cx="552450" cy="121444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Управляющая кнопка: настраиваемая 5">
            <a:hlinkClick r:id="rId3" action="ppaction://hlinksldjump" highlightClick="1"/>
          </p:cNvPr>
          <p:cNvSpPr/>
          <p:nvPr/>
        </p:nvSpPr>
        <p:spPr>
          <a:xfrm>
            <a:off x="7429520" y="5929330"/>
            <a:ext cx="1357322" cy="714380"/>
          </a:xfrm>
          <a:prstGeom prst="actionButtonBlank">
            <a:avLst/>
          </a:prstGeom>
          <a:effectLst>
            <a:outerShdw blurRad="76200" dist="50800" dir="5400000" rotWithShape="0">
              <a:srgbClr val="4E3B3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latin typeface="Century Gothic" pitchFamily="34" charset="0"/>
              </a:rPr>
              <a:t>Назад</a:t>
            </a:r>
            <a:endParaRPr lang="ru-RU" sz="1600" dirty="0">
              <a:latin typeface="Century Gothic" pitchFamily="34" charset="0"/>
            </a:endParaRPr>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У кого можно заказать светофор</a:t>
            </a:r>
            <a:endParaRPr lang="ru-RU" dirty="0">
              <a:latin typeface="Times New Roman" panose="02020603050405020304" pitchFamily="18" charset="0"/>
              <a:cs typeface="Times New Roman" panose="02020603050405020304" pitchFamily="18" charset="0"/>
            </a:endParaRPr>
          </a:p>
        </p:txBody>
      </p:sp>
      <p:pic>
        <p:nvPicPr>
          <p:cNvPr id="1026" name="Picture 2" descr="C:\Documents and Settings\Admin\Рабочий стол\проект\Flash.png"/>
          <p:cNvPicPr>
            <a:picLocks noChangeAspect="1" noChangeArrowheads="1"/>
          </p:cNvPicPr>
          <p:nvPr/>
        </p:nvPicPr>
        <p:blipFill>
          <a:blip r:embed="rId2"/>
          <a:srcRect/>
          <a:stretch>
            <a:fillRect/>
          </a:stretch>
        </p:blipFill>
        <p:spPr bwMode="auto">
          <a:xfrm>
            <a:off x="0" y="1071546"/>
            <a:ext cx="9144000" cy="5786453"/>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838200"/>
          </a:xfrm>
        </p:spPr>
        <p:txBody>
          <a:bodyPr/>
          <a:lstStyle/>
          <a:p>
            <a:pPr algn="ctr"/>
            <a:r>
              <a:rPr lang="ru-RU" dirty="0" smtClean="0">
                <a:latin typeface="Times New Roman" panose="02020603050405020304" pitchFamily="18" charset="0"/>
                <a:cs typeface="Times New Roman" panose="02020603050405020304" pitchFamily="18" charset="0"/>
              </a:rPr>
              <a:t>Расценки данного сайта</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lstStyle/>
          <a:p>
            <a:endParaRPr lang="ru-RU"/>
          </a:p>
        </p:txBody>
      </p:sp>
      <p:pic>
        <p:nvPicPr>
          <p:cNvPr id="2050" name="Picture 2" descr="C:\Documents and Settings\Admin\Рабочий стол\проект\Цена светофора.png"/>
          <p:cNvPicPr>
            <a:picLocks noChangeAspect="1" noChangeArrowheads="1"/>
          </p:cNvPicPr>
          <p:nvPr/>
        </p:nvPicPr>
        <p:blipFill>
          <a:blip r:embed="rId2"/>
          <a:srcRect/>
          <a:stretch>
            <a:fillRect/>
          </a:stretch>
        </p:blipFill>
        <p:spPr bwMode="auto">
          <a:xfrm>
            <a:off x="-214346" y="714356"/>
            <a:ext cx="9572692" cy="6500858"/>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Гост  25695-</a:t>
            </a:r>
            <a:r>
              <a:rPr lang="en-US" b="1" dirty="0" smtClean="0">
                <a:latin typeface="Times New Roman" panose="02020603050405020304" pitchFamily="18" charset="0"/>
                <a:cs typeface="Times New Roman" panose="02020603050405020304" pitchFamily="18" charset="0"/>
              </a:rPr>
              <a:t>91 </a:t>
            </a:r>
            <a:r>
              <a:rPr lang="ru-RU" b="1"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и</a:t>
            </a:r>
            <a:r>
              <a:rPr lang="ru-RU" b="1" dirty="0" smtClean="0">
                <a:latin typeface="Times New Roman" panose="02020603050405020304" pitchFamily="18" charset="0"/>
                <a:cs typeface="Times New Roman" panose="02020603050405020304" pitchFamily="18" charset="0"/>
              </a:rPr>
              <a:t> ГОСТ 34.401-90</a:t>
            </a:r>
            <a:endParaRPr lang="ru-RU"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14282" y="1428736"/>
            <a:ext cx="8686800" cy="4525963"/>
          </a:xfrm>
        </p:spPr>
        <p:txBody>
          <a:bodyPr>
            <a:normAutofit fontScale="47500" lnSpcReduction="20000"/>
          </a:bodyPr>
          <a:lstStyle/>
          <a:p>
            <a:pPr algn="just"/>
            <a:r>
              <a:rPr lang="ru-RU" sz="3800" i="1" dirty="0" smtClean="0">
                <a:latin typeface="Times New Roman" panose="02020603050405020304" pitchFamily="18" charset="0"/>
                <a:cs typeface="Times New Roman" panose="02020603050405020304" pitchFamily="18" charset="0"/>
              </a:rPr>
              <a:t>Для установки светофора должны соблюдаться условия</a:t>
            </a:r>
          </a:p>
          <a:p>
            <a:pPr algn="just"/>
            <a:r>
              <a:rPr lang="ru-RU" sz="3800" i="1" dirty="0" smtClean="0">
                <a:latin typeface="Times New Roman" panose="02020603050405020304" pitchFamily="18" charset="0"/>
                <a:cs typeface="Times New Roman" panose="02020603050405020304" pitchFamily="18" charset="0"/>
              </a:rPr>
              <a:t>Условие 1.</a:t>
            </a:r>
            <a:r>
              <a:rPr lang="ru-RU" sz="3800" dirty="0" smtClean="0">
                <a:latin typeface="Times New Roman" panose="02020603050405020304" pitchFamily="18" charset="0"/>
                <a:cs typeface="Times New Roman" panose="02020603050405020304" pitchFamily="18" charset="0"/>
              </a:rPr>
              <a:t>В течение 8 ч (суммарно) рабочего дня недели интенсивность движения не менее: </a:t>
            </a:r>
          </a:p>
          <a:p>
            <a:pPr algn="just"/>
            <a:r>
              <a:rPr lang="ru-RU" sz="3800" dirty="0" smtClean="0">
                <a:latin typeface="Times New Roman" panose="02020603050405020304" pitchFamily="18" charset="0"/>
                <a:cs typeface="Times New Roman" panose="02020603050405020304" pitchFamily="18" charset="0"/>
              </a:rPr>
              <a:t>600 ед./ч (для дорог с разделительной полосой 1000 ед./ч) по главной дороге в двух направлениях; </a:t>
            </a:r>
          </a:p>
          <a:p>
            <a:pPr algn="just"/>
            <a:r>
              <a:rPr lang="ru-RU" sz="3800" i="1" dirty="0" smtClean="0">
                <a:latin typeface="Times New Roman" panose="02020603050405020304" pitchFamily="18" charset="0"/>
                <a:cs typeface="Times New Roman" panose="02020603050405020304" pitchFamily="18" charset="0"/>
              </a:rPr>
              <a:t>Условие 2. </a:t>
            </a:r>
            <a:r>
              <a:rPr lang="ru-RU" sz="3800" dirty="0" smtClean="0">
                <a:latin typeface="Times New Roman" panose="02020603050405020304" pitchFamily="18" charset="0"/>
                <a:cs typeface="Times New Roman" panose="02020603050405020304" pitchFamily="18" charset="0"/>
              </a:rPr>
              <a:t>150 пешеходов пересекают проезжую часть в одном, наиболее загруженном направлении в каждый из тех же 8 ч. </a:t>
            </a:r>
          </a:p>
          <a:p>
            <a:pPr algn="just"/>
            <a:r>
              <a:rPr lang="ru-RU" sz="3800" dirty="0" smtClean="0">
                <a:latin typeface="Times New Roman" panose="02020603050405020304" pitchFamily="18" charset="0"/>
                <a:cs typeface="Times New Roman" panose="02020603050405020304" pitchFamily="18" charset="0"/>
              </a:rPr>
              <a:t>Для населенных пунктов с численностью жителей менее 10 тыс. чел. нормативы по условиям 1 и 2 составляют 70 % указанных. </a:t>
            </a:r>
          </a:p>
          <a:p>
            <a:pPr algn="just"/>
            <a:r>
              <a:rPr lang="ru-RU" sz="3800" i="1" dirty="0" smtClean="0">
                <a:latin typeface="Times New Roman" panose="02020603050405020304" pitchFamily="18" charset="0"/>
                <a:cs typeface="Times New Roman" panose="02020603050405020304" pitchFamily="18" charset="0"/>
              </a:rPr>
              <a:t>Условие 3</a:t>
            </a:r>
            <a:r>
              <a:rPr lang="ru-RU" sz="3800" dirty="0" smtClean="0">
                <a:latin typeface="Times New Roman" panose="02020603050405020304" pitchFamily="18" charset="0"/>
                <a:cs typeface="Times New Roman" panose="02020603050405020304" pitchFamily="18" charset="0"/>
              </a:rPr>
              <a:t>. Условия 1 и 2 одновременно выполняются по каждому отдельному нормативу на 80 % и более. </a:t>
            </a:r>
          </a:p>
          <a:p>
            <a:pPr algn="just"/>
            <a:r>
              <a:rPr lang="ru-RU" sz="3800" i="1" dirty="0" smtClean="0">
                <a:latin typeface="Times New Roman" panose="02020603050405020304" pitchFamily="18" charset="0"/>
                <a:cs typeface="Times New Roman" panose="02020603050405020304" pitchFamily="18" charset="0"/>
              </a:rPr>
              <a:t>Условие4</a:t>
            </a:r>
            <a:r>
              <a:rPr lang="ru-RU" sz="3800" dirty="0" smtClean="0">
                <a:latin typeface="Times New Roman" panose="02020603050405020304" pitchFamily="18" charset="0"/>
                <a:cs typeface="Times New Roman" panose="02020603050405020304" pitchFamily="18" charset="0"/>
              </a:rPr>
              <a:t>. За последние 12 мес. на перекрестке совершено не менее трех </a:t>
            </a:r>
            <a:r>
              <a:rPr lang="ru-RU" sz="3800" dirty="0" err="1" smtClean="0">
                <a:latin typeface="Times New Roman" panose="02020603050405020304" pitchFamily="18" charset="0"/>
                <a:cs typeface="Times New Roman" panose="02020603050405020304" pitchFamily="18" charset="0"/>
              </a:rPr>
              <a:t>дорожно</a:t>
            </a:r>
            <a:r>
              <a:rPr lang="ru-RU" sz="3800" dirty="0" smtClean="0">
                <a:latin typeface="Times New Roman" panose="02020603050405020304" pitchFamily="18" charset="0"/>
                <a:cs typeface="Times New Roman" panose="02020603050405020304" pitchFamily="18" charset="0"/>
              </a:rPr>
              <a:t>- транспортных происшествий, которые могли бы быть предотвращены при наличии светофорной сигнализации (например, столкновения транспортных средств, движущихся с поперечных направлений, наезды транспортных средств на пешеходов, переходящих дорогу, столкновения между транспортными средствами, движущимися в прямом направлении и поворачивающими налево со встречного направления). При этом условия 1 или 2 должны выполняться на 80 % или более. </a:t>
            </a:r>
          </a:p>
          <a:p>
            <a:endParaRPr lang="ru-RU" dirty="0"/>
          </a:p>
        </p:txBody>
      </p:sp>
      <p:sp>
        <p:nvSpPr>
          <p:cNvPr id="4" name="Управляющая кнопка: настраиваемая 3">
            <a:hlinkClick r:id="rId2"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838200"/>
          </a:xfrm>
        </p:spPr>
        <p:txBody>
          <a:bodyPr/>
          <a:lstStyle/>
          <a:p>
            <a:r>
              <a:rPr lang="ru-RU" dirty="0" smtClean="0">
                <a:latin typeface="Times New Roman" panose="02020603050405020304" pitchFamily="18" charset="0"/>
                <a:cs typeface="Times New Roman" panose="02020603050405020304" pitchFamily="18" charset="0"/>
              </a:rPr>
              <a:t>Содержание </a:t>
            </a:r>
            <a:endParaRPr lang="ru-RU" dirty="0">
              <a:latin typeface="Times New Roman" panose="02020603050405020304" pitchFamily="18" charset="0"/>
              <a:cs typeface="Times New Roman" panose="02020603050405020304" pitchFamily="18" charset="0"/>
            </a:endParaRPr>
          </a:p>
        </p:txBody>
      </p:sp>
      <p:sp>
        <p:nvSpPr>
          <p:cNvPr id="5" name="Управляющая кнопка: настраиваемая 4">
            <a:hlinkClick r:id="rId2" action="ppaction://hlinksldjump" highlightClick="1"/>
          </p:cNvPr>
          <p:cNvSpPr/>
          <p:nvPr/>
        </p:nvSpPr>
        <p:spPr>
          <a:xfrm>
            <a:off x="486738" y="1285860"/>
            <a:ext cx="3221166" cy="414948"/>
          </a:xfrm>
          <a:prstGeom prst="actionButtonBlank">
            <a:avLst/>
          </a:prstGeom>
          <a:effectLst>
            <a:glow rad="228600">
              <a:schemeClr val="accent2">
                <a:satMod val="175000"/>
                <a:alpha val="40000"/>
              </a:schemeClr>
            </a:glow>
            <a:outerShdw blurRad="76200" dist="50800" dir="5400000" rotWithShape="0">
              <a:srgbClr val="4E3B30">
                <a:alpha val="60000"/>
              </a:srgbClr>
            </a:outerShdw>
            <a:softEdge rad="63500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1.Цель проекта</a:t>
            </a:r>
            <a:endParaRPr lang="ru-RU" sz="2400" dirty="0">
              <a:latin typeface="Times New Roman" panose="02020603050405020304" pitchFamily="18" charset="0"/>
              <a:cs typeface="Times New Roman" panose="02020603050405020304" pitchFamily="18" charset="0"/>
            </a:endParaRPr>
          </a:p>
        </p:txBody>
      </p:sp>
      <p:sp>
        <p:nvSpPr>
          <p:cNvPr id="7" name="Управляющая кнопка: настраиваемая 6">
            <a:hlinkClick r:id="rId3" action="ppaction://hlinksldjump" highlightClick="1"/>
          </p:cNvPr>
          <p:cNvSpPr/>
          <p:nvPr/>
        </p:nvSpPr>
        <p:spPr>
          <a:xfrm>
            <a:off x="543716" y="3429000"/>
            <a:ext cx="3191367" cy="714380"/>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4.Устройство светофоров</a:t>
            </a:r>
            <a:endParaRPr lang="ru-RU" sz="2400" dirty="0">
              <a:latin typeface="Times New Roman" panose="02020603050405020304" pitchFamily="18" charset="0"/>
              <a:cs typeface="Times New Roman" panose="02020603050405020304" pitchFamily="18" charset="0"/>
            </a:endParaRPr>
          </a:p>
        </p:txBody>
      </p:sp>
      <p:sp>
        <p:nvSpPr>
          <p:cNvPr id="6" name="Управляющая кнопка: настраиваемая 5">
            <a:hlinkClick r:id="rId4" action="ppaction://hlinksldjump" highlightClick="1"/>
          </p:cNvPr>
          <p:cNvSpPr/>
          <p:nvPr/>
        </p:nvSpPr>
        <p:spPr>
          <a:xfrm>
            <a:off x="486738" y="1857364"/>
            <a:ext cx="3221166" cy="464347"/>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2.Весомые аргументы</a:t>
            </a:r>
            <a:endParaRPr lang="ru-RU" sz="2400" dirty="0">
              <a:latin typeface="Times New Roman" panose="02020603050405020304" pitchFamily="18" charset="0"/>
              <a:cs typeface="Times New Roman" panose="02020603050405020304" pitchFamily="18" charset="0"/>
            </a:endParaRPr>
          </a:p>
        </p:txBody>
      </p:sp>
      <p:sp>
        <p:nvSpPr>
          <p:cNvPr id="9" name="Управляющая кнопка: настраиваемая 8">
            <a:hlinkClick r:id="rId5" action="ppaction://hlinksldjump" highlightClick="1"/>
          </p:cNvPr>
          <p:cNvSpPr/>
          <p:nvPr/>
        </p:nvSpPr>
        <p:spPr>
          <a:xfrm>
            <a:off x="543716" y="4286256"/>
            <a:ext cx="3203907" cy="584044"/>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5.История светофоров</a:t>
            </a:r>
            <a:endParaRPr lang="ru-RU" sz="2400" dirty="0">
              <a:latin typeface="Times New Roman" panose="02020603050405020304" pitchFamily="18" charset="0"/>
              <a:cs typeface="Times New Roman" panose="02020603050405020304" pitchFamily="18" charset="0"/>
            </a:endParaRPr>
          </a:p>
        </p:txBody>
      </p:sp>
      <p:sp>
        <p:nvSpPr>
          <p:cNvPr id="10" name="Управляющая кнопка: настраиваемая 9">
            <a:hlinkClick r:id="rId6" action="ppaction://hlinksldjump" highlightClick="1"/>
          </p:cNvPr>
          <p:cNvSpPr/>
          <p:nvPr/>
        </p:nvSpPr>
        <p:spPr>
          <a:xfrm>
            <a:off x="551368" y="5016026"/>
            <a:ext cx="3212536" cy="714380"/>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6.Работа светофоров</a:t>
            </a:r>
            <a:endParaRPr lang="ru-RU" sz="2400" dirty="0">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rId7" action="ppaction://hlinksldjump" highlightClick="1"/>
          </p:cNvPr>
          <p:cNvSpPr/>
          <p:nvPr/>
        </p:nvSpPr>
        <p:spPr>
          <a:xfrm>
            <a:off x="551368" y="5893611"/>
            <a:ext cx="3212536" cy="714380"/>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7</a:t>
            </a:r>
            <a:r>
              <a:rPr lang="ru-RU" sz="2400" dirty="0" smtClean="0">
                <a:latin typeface="Times New Roman" panose="02020603050405020304" pitchFamily="18" charset="0"/>
                <a:cs typeface="Times New Roman" panose="02020603050405020304" pitchFamily="18" charset="0"/>
              </a:rPr>
              <a:t>.Виды светофоров</a:t>
            </a:r>
            <a:endParaRPr lang="ru-RU" sz="2400" dirty="0">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rId8" action="ppaction://hlinksldjump" highlightClick="1"/>
          </p:cNvPr>
          <p:cNvSpPr/>
          <p:nvPr/>
        </p:nvSpPr>
        <p:spPr>
          <a:xfrm>
            <a:off x="4355976" y="5893611"/>
            <a:ext cx="3182738" cy="642942"/>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8</a:t>
            </a:r>
            <a:r>
              <a:rPr lang="ru-RU" sz="2400" dirty="0" smtClean="0">
                <a:latin typeface="Times New Roman" panose="02020603050405020304" pitchFamily="18" charset="0"/>
                <a:cs typeface="Times New Roman" panose="02020603050405020304" pitchFamily="18" charset="0"/>
              </a:rPr>
              <a:t>.Предложение </a:t>
            </a:r>
            <a:endParaRPr lang="ru-RU" sz="2400" dirty="0">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rId9" action="ppaction://hlinksldjump" highlightClick="1"/>
          </p:cNvPr>
          <p:cNvSpPr/>
          <p:nvPr/>
        </p:nvSpPr>
        <p:spPr>
          <a:xfrm>
            <a:off x="516537" y="2431085"/>
            <a:ext cx="3191367" cy="792088"/>
          </a:xfrm>
          <a:prstGeom prst="actionButtonBlank">
            <a:avLst/>
          </a:prstGeom>
          <a:effectLst>
            <a:glow rad="228600">
              <a:schemeClr val="accent2">
                <a:satMod val="175000"/>
                <a:alpha val="40000"/>
              </a:schemeClr>
            </a:glow>
            <a:outerShdw blurRad="76200" dist="50800" dir="5400000" rotWithShape="0">
              <a:srgbClr val="4E3B30">
                <a:alpha val="6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3.Правила дорожного </a:t>
            </a:r>
            <a:r>
              <a:rPr lang="ru-RU" sz="2400" dirty="0">
                <a:latin typeface="Times New Roman" panose="02020603050405020304" pitchFamily="18" charset="0"/>
                <a:cs typeface="Times New Roman" panose="02020603050405020304" pitchFamily="18" charset="0"/>
              </a:rPr>
              <a:t>д</a:t>
            </a:r>
            <a:r>
              <a:rPr lang="ru-RU" sz="2400" dirty="0" smtClean="0">
                <a:latin typeface="Times New Roman" panose="02020603050405020304" pitchFamily="18" charset="0"/>
                <a:cs typeface="Times New Roman" panose="02020603050405020304" pitchFamily="18" charset="0"/>
              </a:rPr>
              <a:t>вижения</a:t>
            </a:r>
            <a:endParaRPr lang="ru-RU" sz="2400" dirty="0">
              <a:latin typeface="Times New Roman" panose="02020603050405020304" pitchFamily="18" charset="0"/>
              <a:cs typeface="Times New Roman" panose="02020603050405020304" pitchFamily="18" charset="0"/>
            </a:endParaRPr>
          </a:p>
        </p:txBody>
      </p:sp>
      <p:pic>
        <p:nvPicPr>
          <p:cNvPr id="19457" name="Picture 1" descr="C:\Documents and Settings\Admin\Рабочий стол\Фто для проекта\Фото008.jpg"/>
          <p:cNvPicPr>
            <a:picLocks noChangeAspect="1" noChangeArrowheads="1"/>
          </p:cNvPicPr>
          <p:nvPr/>
        </p:nvPicPr>
        <p:blipFill>
          <a:blip r:embed="rId10">
            <a:duotone>
              <a:prstClr val="black"/>
              <a:schemeClr val="accent2">
                <a:tint val="45000"/>
                <a:satMod val="400000"/>
              </a:schemeClr>
            </a:duotone>
          </a:blip>
          <a:srcRect/>
          <a:stretch>
            <a:fillRect/>
          </a:stretch>
        </p:blipFill>
        <p:spPr bwMode="auto">
          <a:xfrm>
            <a:off x="4067944" y="357166"/>
            <a:ext cx="4680520" cy="5016050"/>
          </a:xfrm>
          <a:prstGeom prst="rect">
            <a:avLst/>
          </a:prstGeom>
          <a:ln w="190500" cap="sq">
            <a:solidFill>
              <a:srgbClr val="F76A5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142852"/>
            <a:ext cx="7215238" cy="923330"/>
          </a:xfrm>
          <a:prstGeom prst="rect">
            <a:avLst/>
          </a:prstGeom>
          <a:scene3d>
            <a:camera prst="obliqueTopRight"/>
            <a:lightRig rig="glow" dir="tl">
              <a:rot lat="0" lon="0" rev="5400000"/>
            </a:lightRig>
          </a:scene3d>
          <a:sp3d>
            <a:bevelT/>
          </a:sp3d>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sp3d contourW="12700">
              <a:bevelT w="25400" h="25400"/>
              <a:contourClr>
                <a:schemeClr val="accent6">
                  <a:shade val="73000"/>
                </a:schemeClr>
              </a:contourClr>
            </a:sp3d>
          </a:bodyPr>
          <a:lstStyle/>
          <a:p>
            <a:pPr algn="ctr"/>
            <a:r>
              <a:rPr lang="ru-RU" sz="5400" b="1" cap="none" spc="0" dirty="0" smtClean="0">
                <a:ln w="11430">
                  <a:solidFill>
                    <a:schemeClr val="accent6">
                      <a:lumMod val="50000"/>
                    </a:schemeClr>
                  </a:solidFill>
                </a:ln>
                <a:solidFill>
                  <a:schemeClr val="accent6">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ЦЕЛЬ ПРОЕКТА: </a:t>
            </a:r>
            <a:endParaRPr lang="ru-RU" sz="5400" b="1" cap="none" spc="0" dirty="0">
              <a:ln w="11430">
                <a:solidFill>
                  <a:schemeClr val="accent6">
                    <a:lumMod val="50000"/>
                  </a:schemeClr>
                </a:solidFill>
              </a:ln>
              <a:solidFill>
                <a:schemeClr val="accent6">
                  <a:lumMod val="50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85786" y="1214422"/>
            <a:ext cx="8001056" cy="483209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1.Доказать необходимость обеспечения безопасности перехода пешеходов в районе остановки «Заводоуправления  «Лакокраска»  </a:t>
            </a:r>
          </a:p>
          <a:p>
            <a:pPr algn="just"/>
            <a:endPar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just"/>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2.Сократить ДТП с участием пешеходов.</a:t>
            </a:r>
          </a:p>
          <a:p>
            <a:pPr algn="just"/>
            <a:endPar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just"/>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3.Исследовать проблему травматизма людей на нерегулируемых пешеходных переходах.</a:t>
            </a:r>
          </a:p>
          <a:p>
            <a:pPr algn="just"/>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just"/>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4.Внести предложения по устранению опасности для людей на переходе.</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5" name="Управляющая кнопка: настраиваемая 4">
            <a:hlinkClick r:id="rId2"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8" presetClass="entr" presetSubtype="16" fill="hold"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amond(in)">
                                      <p:cBhvr>
                                        <p:cTn id="11" dur="1000"/>
                                        <p:tgtEl>
                                          <p:spTgt spid="7">
                                            <p:txEl>
                                              <p:pRg st="0" end="0"/>
                                            </p:txEl>
                                          </p:spTgt>
                                        </p:tgtEl>
                                      </p:cBhvr>
                                    </p:animEffect>
                                  </p:childTnLst>
                                </p:cTn>
                              </p:par>
                            </p:childTnLst>
                          </p:cTn>
                        </p:par>
                        <p:par>
                          <p:cTn id="12" fill="hold">
                            <p:stCondLst>
                              <p:cond delay="2500"/>
                            </p:stCondLst>
                            <p:childTnLst>
                              <p:par>
                                <p:cTn id="13" presetID="13" presetClass="entr" presetSubtype="16" fill="hold"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plus(in)">
                                      <p:cBhvr>
                                        <p:cTn id="15" dur="1000"/>
                                        <p:tgtEl>
                                          <p:spTgt spid="7">
                                            <p:txEl>
                                              <p:pRg st="2" end="2"/>
                                            </p:txEl>
                                          </p:spTgt>
                                        </p:tgtEl>
                                      </p:cBhvr>
                                    </p:animEffect>
                                  </p:childTnLst>
                                </p:cTn>
                              </p:par>
                            </p:childTnLst>
                          </p:cTn>
                        </p:par>
                        <p:par>
                          <p:cTn id="16" fill="hold">
                            <p:stCondLst>
                              <p:cond delay="4000"/>
                            </p:stCondLst>
                            <p:childTnLst>
                              <p:par>
                                <p:cTn id="17" presetID="21" presetClass="entr" presetSubtype="4" fill="hold" nodeType="afterEffect">
                                  <p:stCondLst>
                                    <p:cond delay="50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heel(4)">
                                      <p:cBhvr>
                                        <p:cTn id="19" dur="1000"/>
                                        <p:tgtEl>
                                          <p:spTgt spid="7">
                                            <p:txEl>
                                              <p:pRg st="4" end="4"/>
                                            </p:txEl>
                                          </p:spTgt>
                                        </p:tgtEl>
                                      </p:cBhvr>
                                    </p:animEffect>
                                  </p:childTnLst>
                                </p:cTn>
                              </p:par>
                            </p:childTnLst>
                          </p:cTn>
                        </p:par>
                        <p:par>
                          <p:cTn id="20" fill="hold">
                            <p:stCondLst>
                              <p:cond delay="5500"/>
                            </p:stCondLst>
                            <p:childTnLst>
                              <p:par>
                                <p:cTn id="21" presetID="21" presetClass="entr" presetSubtype="4" fill="hold" nodeType="afterEffect">
                                  <p:stCondLst>
                                    <p:cond delay="50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wheel(4)">
                                      <p:cBhvr>
                                        <p:cTn id="23"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686800" cy="838200"/>
          </a:xfrm>
        </p:spPr>
        <p:txBody>
          <a:bodyPr/>
          <a:lstStyle/>
          <a:p>
            <a:pPr algn="ctr"/>
            <a:r>
              <a:rPr lang="ru-RU" dirty="0" smtClean="0"/>
              <a:t>Весомые Аргументы</a:t>
            </a:r>
            <a:endParaRPr lang="ru-RU" dirty="0"/>
          </a:p>
        </p:txBody>
      </p:sp>
      <p:sp>
        <p:nvSpPr>
          <p:cNvPr id="3" name="Содержимое 2"/>
          <p:cNvSpPr>
            <a:spLocks noGrp="1"/>
          </p:cNvSpPr>
          <p:nvPr>
            <p:ph idx="1"/>
          </p:nvPr>
        </p:nvSpPr>
        <p:spPr>
          <a:xfrm>
            <a:off x="142844" y="1142984"/>
            <a:ext cx="8786842" cy="3571899"/>
          </a:xfrm>
        </p:spPr>
        <p:txBody>
          <a:bodyPr>
            <a:normAutofit/>
          </a:bodyPr>
          <a:lstStyle/>
          <a:p>
            <a:pPr algn="just"/>
            <a:r>
              <a:rPr lang="ru-RU" sz="1800" dirty="0" smtClean="0">
                <a:latin typeface="Times New Roman" panose="02020603050405020304" pitchFamily="18" charset="0"/>
                <a:cs typeface="Times New Roman" panose="02020603050405020304" pitchFamily="18" charset="0"/>
              </a:rPr>
              <a:t>На обычных переходах автомобилям периодически включается красный, а пешеходам — зелёный свет, и потоку автомобилей приходится с той же периодичностью останавливаться. Это хорошо на центральных и магистральных дорогах, которые постоянно кому-то надо переходить. Если же на переходе стоит «кнопочный» светофор, то пока никому переходить дорогу не надо, машины могут ехать без остановки. И останавливаться, только когда кому-то надо перейти дорогу и этот кто-то нажал кнопку. Это хорошо на дорогах, где машин много, но переходят их в данном месте не столь часто и массово. </a:t>
            </a:r>
            <a:r>
              <a:rPr lang="ru-RU" sz="1800" b="1" dirty="0" smtClean="0">
                <a:solidFill>
                  <a:srgbClr val="FF0000"/>
                </a:solidFill>
                <a:latin typeface="Times New Roman" panose="02020603050405020304" pitchFamily="18" charset="0"/>
                <a:cs typeface="Times New Roman" panose="02020603050405020304" pitchFamily="18" charset="0"/>
              </a:rPr>
              <a:t>По идее, в том же качестве сошли бы и «зебры» без светофора, но у нас, к сожалению, ещё далеко не все привыкли перед ними тормозить и пропускать пешеходов.</a:t>
            </a:r>
            <a:endParaRPr lang="ru-RU" sz="1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Documents and Settings\Admin\Рабочий стол\проект\2010-04-16\2010-04-16 08-10-35_0001.jpg">
            <a:hlinkClick r:id="rId3" action="ppaction://hlinksldjump"/>
          </p:cNvPr>
          <p:cNvPicPr>
            <a:picLocks noChangeAspect="1" noChangeArrowheads="1"/>
          </p:cNvPicPr>
          <p:nvPr/>
        </p:nvPicPr>
        <p:blipFill>
          <a:blip r:embed="rId4" cstate="print"/>
          <a:srcRect/>
          <a:stretch>
            <a:fillRect/>
          </a:stretch>
        </p:blipFill>
        <p:spPr bwMode="auto">
          <a:xfrm>
            <a:off x="5566527" y="4077072"/>
            <a:ext cx="1714512" cy="263807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6" name="Управляющая кнопка: настраиваемая 5">
            <a:hlinkClick r:id="rId5" action="ppaction://hlinksldjump" highlightClick="1"/>
          </p:cNvPr>
          <p:cNvSpPr/>
          <p:nvPr/>
        </p:nvSpPr>
        <p:spPr>
          <a:xfrm>
            <a:off x="7524328" y="5949280"/>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pic>
        <p:nvPicPr>
          <p:cNvPr id="7" name="demo.mpg">
            <a:hlinkClick r:id="" action="ppaction://media"/>
          </p:cNvPr>
          <p:cNvPicPr>
            <a:picLocks noRot="1" noChangeAspect="1"/>
          </p:cNvPicPr>
          <p:nvPr>
            <a:videoFile r:link="rId1"/>
          </p:nvPr>
        </p:nvPicPr>
        <p:blipFill>
          <a:blip r:embed="rId6"/>
          <a:stretch>
            <a:fillRect/>
          </a:stretch>
        </p:blipFill>
        <p:spPr>
          <a:xfrm>
            <a:off x="642910" y="3933056"/>
            <a:ext cx="4643470" cy="2782092"/>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проект\2010-04-16\2010-04-16 08-10-35_0001.jpg"/>
          <p:cNvPicPr>
            <a:picLocks noChangeAspect="1" noChangeArrowheads="1"/>
          </p:cNvPicPr>
          <p:nvPr/>
        </p:nvPicPr>
        <p:blipFill>
          <a:blip r:embed="rId2" cstate="print">
            <a:grayscl/>
          </a:blip>
          <a:srcRect r="5152"/>
          <a:stretch>
            <a:fillRect/>
          </a:stretch>
        </p:blipFill>
        <p:spPr bwMode="auto">
          <a:xfrm>
            <a:off x="0" y="7923"/>
            <a:ext cx="5143504" cy="6850077"/>
          </a:xfrm>
          <a:prstGeom prst="rect">
            <a:avLst/>
          </a:prstGeom>
          <a:noFill/>
        </p:spPr>
      </p:pic>
      <p:sp>
        <p:nvSpPr>
          <p:cNvPr id="5" name="TextBox 4"/>
          <p:cNvSpPr txBox="1"/>
          <p:nvPr/>
        </p:nvSpPr>
        <p:spPr>
          <a:xfrm>
            <a:off x="5357818" y="214290"/>
            <a:ext cx="3500462"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ru-RU" dirty="0" smtClean="0">
                <a:latin typeface="Century Gothic" pitchFamily="34" charset="0"/>
              </a:rPr>
              <a:t>Форум сайта </a:t>
            </a:r>
            <a:r>
              <a:rPr lang="en-US" dirty="0" smtClean="0">
                <a:latin typeface="Century Gothic" pitchFamily="34" charset="0"/>
              </a:rPr>
              <a:t>www.kopeika.org</a:t>
            </a:r>
            <a:endParaRPr lang="ru-RU" dirty="0">
              <a:latin typeface="Century Gothic" pitchFamily="34" charset="0"/>
            </a:endParaRPr>
          </a:p>
        </p:txBody>
      </p:sp>
      <p:sp>
        <p:nvSpPr>
          <p:cNvPr id="6" name="TextBox 5"/>
          <p:cNvSpPr txBox="1"/>
          <p:nvPr/>
        </p:nvSpPr>
        <p:spPr>
          <a:xfrm>
            <a:off x="5357818" y="1071546"/>
            <a:ext cx="3643338" cy="5262979"/>
          </a:xfrm>
          <a:prstGeom prst="rect">
            <a:avLst/>
          </a:prstGeom>
          <a:noFill/>
        </p:spPr>
        <p:txBody>
          <a:bodyPr wrap="square" rtlCol="0">
            <a:spAutoFit/>
          </a:bodyPr>
          <a:lstStyle/>
          <a:p>
            <a:r>
              <a:rPr lang="ru-RU" sz="1400" dirty="0" smtClean="0">
                <a:latin typeface="Century Gothic" pitchFamily="34" charset="0"/>
              </a:rPr>
              <a:t>За прошедшую неделю в районе зарегистрировано более 50 ДТП. В девяти из них пострадали люди: один водитель погиб, девять человек получили травмы. Из этих 9-ти пострадало 3-е детей</a:t>
            </a:r>
          </a:p>
          <a:p>
            <a:endParaRPr lang="ru-RU" sz="1400" dirty="0" smtClean="0">
              <a:latin typeface="Century Gothic" pitchFamily="34" charset="0"/>
            </a:endParaRPr>
          </a:p>
          <a:p>
            <a:r>
              <a:rPr lang="ru-RU" sz="1400" dirty="0" smtClean="0">
                <a:latin typeface="Century Gothic" pitchFamily="34" charset="0"/>
              </a:rPr>
              <a:t>12 июня  в г.Сергиевом Посаде в районе завода «Лакокраска» неизвестная машина сбила переходившего дорогу 68 летнего пешехода. Пенсионер доставлен в больницу с переломами.</a:t>
            </a:r>
          </a:p>
          <a:p>
            <a:endParaRPr lang="ru-RU" sz="1400" dirty="0" smtClean="0">
              <a:latin typeface="Century Gothic" pitchFamily="34" charset="0"/>
            </a:endParaRPr>
          </a:p>
          <a:p>
            <a:r>
              <a:rPr lang="ru-RU" sz="1400" dirty="0" smtClean="0">
                <a:latin typeface="Century Gothic" pitchFamily="34" charset="0"/>
              </a:rPr>
              <a:t>В районе выезда из г.Сергиев Посад после МФЮА, если ехать в Москву Хонда, Ваз 110 и Мицубисси подрехтовали друг друга в результате произошло ДТП</a:t>
            </a:r>
          </a:p>
          <a:p>
            <a:r>
              <a:rPr lang="ru-RU" sz="1400" dirty="0" smtClean="0">
                <a:latin typeface="Century Gothic" pitchFamily="34" charset="0"/>
              </a:rPr>
              <a:t>20.03. в овраге между Лакокраской  и Вакциной произошла авария: машину вынесло на встречку, и она собрала фуру и ещё 2 легковушки, а сама нашла столб</a:t>
            </a:r>
            <a:endParaRPr lang="ru-RU" sz="1400" dirty="0">
              <a:latin typeface="Century Gothic" pitchFamily="34" charset="0"/>
            </a:endParaRPr>
          </a:p>
        </p:txBody>
      </p:sp>
      <p:sp>
        <p:nvSpPr>
          <p:cNvPr id="7" name="Управляющая кнопка: настраиваемая 6">
            <a:hlinkClick r:id="rId3" action="ppaction://hlinksldjump" highlightClick="1"/>
          </p:cNvPr>
          <p:cNvSpPr/>
          <p:nvPr/>
        </p:nvSpPr>
        <p:spPr>
          <a:xfrm>
            <a:off x="7858148" y="6286520"/>
            <a:ext cx="1071570" cy="428628"/>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latin typeface="Century Gothic" pitchFamily="34" charset="0"/>
              </a:rPr>
              <a:t>Назад</a:t>
            </a:r>
            <a:endParaRPr lang="ru-RU" sz="1600" dirty="0">
              <a:latin typeface="Century Gothic" pitchFamily="34" charset="0"/>
            </a:endParaRPr>
          </a:p>
        </p:txBody>
      </p:sp>
      <p:sp>
        <p:nvSpPr>
          <p:cNvPr id="8" name="Управляющая кнопка: настраиваемая 7">
            <a:hlinkClick r:id="rId4" action="ppaction://hlinksldjump" highlightClick="1"/>
          </p:cNvPr>
          <p:cNvSpPr/>
          <p:nvPr/>
        </p:nvSpPr>
        <p:spPr>
          <a:xfrm>
            <a:off x="6715140" y="6286520"/>
            <a:ext cx="1071570" cy="428628"/>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latin typeface="Century Gothic" pitchFamily="34" charset="0"/>
              </a:rPr>
              <a:t>Далее</a:t>
            </a:r>
            <a:endParaRPr lang="ru-RU" sz="1600" dirty="0">
              <a:latin typeface="Century Gothic" pitchFamily="34" charset="0"/>
            </a:endParaRPr>
          </a:p>
        </p:txBody>
      </p:sp>
      <p:sp>
        <p:nvSpPr>
          <p:cNvPr id="9" name="Управляющая кнопка: настраиваемая 8">
            <a:hlinkClick r:id="rId5" action="ppaction://hlinksldjump" highlightClick="1"/>
          </p:cNvPr>
          <p:cNvSpPr/>
          <p:nvPr/>
        </p:nvSpPr>
        <p:spPr>
          <a:xfrm>
            <a:off x="5286380" y="6286520"/>
            <a:ext cx="1357322" cy="428628"/>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3100" b="1" dirty="0" smtClean="0">
                <a:latin typeface="Times New Roman" panose="02020603050405020304" pitchFamily="18" charset="0"/>
                <a:cs typeface="Times New Roman" panose="02020603050405020304" pitchFamily="18" charset="0"/>
              </a:rPr>
              <a:t>Мероприятия, проводимые в городе, по уменьшению числа ДТП с пешеходами</a:t>
            </a:r>
            <a:endParaRPr lang="ru-RU" sz="31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14282" y="1500174"/>
            <a:ext cx="4645750" cy="4154984"/>
          </a:xfrm>
          <a:prstGeom prst="rect">
            <a:avLst/>
          </a:prstGeom>
          <a:noFill/>
        </p:spPr>
        <p:txBody>
          <a:bodyPr wrap="square" rtlCol="0">
            <a:spAutoFit/>
          </a:bodyPr>
          <a:lstStyle/>
          <a:p>
            <a:endParaRPr lang="ru-RU" dirty="0" smtClean="0"/>
          </a:p>
          <a:p>
            <a:endParaRPr lang="ru-RU" dirty="0"/>
          </a:p>
          <a:p>
            <a:pPr algn="ctr"/>
            <a:r>
              <a:rPr lang="ru-RU" sz="2400" dirty="0" smtClean="0">
                <a:latin typeface="Times New Roman" panose="02020603050405020304" pitchFamily="18" charset="0"/>
                <a:cs typeface="Times New Roman" panose="02020603050405020304" pitchFamily="18" charset="0"/>
              </a:rPr>
              <a:t>Также в нашем городе, ежегодно проводиться конкурс «Вежливый водитель»,где задают вопросы по данной теме, и после чего на машину с разрешения наклеивают наклейку с логотипом о том, что он «Вежливый водитель».</a:t>
            </a:r>
          </a:p>
          <a:p>
            <a:endParaRPr lang="ru-RU" dirty="0" smtClean="0"/>
          </a:p>
          <a:p>
            <a:endParaRPr lang="ru-RU" dirty="0" smtClean="0"/>
          </a:p>
        </p:txBody>
      </p:sp>
      <p:pic>
        <p:nvPicPr>
          <p:cNvPr id="4" name="Рисунок 3" descr="http://www.novoezerkalo.ru/materials/svetofor_big.jpg"/>
          <p:cNvPicPr/>
          <p:nvPr/>
        </p:nvPicPr>
        <p:blipFill>
          <a:blip r:embed="rId2"/>
          <a:srcRect/>
          <a:stretch>
            <a:fillRect/>
          </a:stretch>
        </p:blipFill>
        <p:spPr bwMode="auto">
          <a:xfrm>
            <a:off x="5148064" y="2204864"/>
            <a:ext cx="3495902" cy="4295970"/>
          </a:xfrm>
          <a:prstGeom prst="rect">
            <a:avLst/>
          </a:prstGeom>
          <a:noFill/>
          <a:ln w="107950" cmpd="tri">
            <a:solidFill>
              <a:schemeClr val="accent6">
                <a:lumMod val="75000"/>
              </a:schemeClr>
            </a:solidFill>
            <a:miter lim="800000"/>
            <a:headEnd/>
            <a:tailEnd/>
          </a:ln>
        </p:spPr>
      </p:pic>
      <p:sp>
        <p:nvSpPr>
          <p:cNvPr id="5" name="Управляющая кнопка: настраиваемая 4">
            <a:hlinkClick r:id="rId3" action="ppaction://hlinksldjump" highlightClick="1"/>
          </p:cNvPr>
          <p:cNvSpPr/>
          <p:nvPr/>
        </p:nvSpPr>
        <p:spPr>
          <a:xfrm>
            <a:off x="285720" y="6143644"/>
            <a:ext cx="1357322" cy="428628"/>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368" y="142852"/>
            <a:ext cx="4419632" cy="838200"/>
          </a:xfrm>
        </p:spPr>
        <p:txBody>
          <a:bodyPr>
            <a:noAutofit/>
          </a:bodyPr>
          <a:lstStyle/>
          <a:p>
            <a:r>
              <a:rPr lang="ru-RU" sz="2800" dirty="0" smtClean="0"/>
              <a:t>              Правила Дорожного Движения</a:t>
            </a:r>
            <a:endParaRPr lang="ru-RU" sz="2800" dirty="0"/>
          </a:p>
        </p:txBody>
      </p:sp>
      <p:pic>
        <p:nvPicPr>
          <p:cNvPr id="1026" name="Picture 2" descr="C:\Documents and Settings\Admin\Рабочий стол\2010-04-19\2010-04-19 10-28-23_0002.jpg"/>
          <p:cNvPicPr>
            <a:picLocks noChangeAspect="1" noChangeArrowheads="1"/>
          </p:cNvPicPr>
          <p:nvPr/>
        </p:nvPicPr>
        <p:blipFill>
          <a:blip r:embed="rId2"/>
          <a:srcRect b="3124"/>
          <a:stretch>
            <a:fillRect/>
          </a:stretch>
        </p:blipFill>
        <p:spPr bwMode="auto">
          <a:xfrm>
            <a:off x="0" y="0"/>
            <a:ext cx="4357686" cy="6858000"/>
          </a:xfrm>
          <a:prstGeom prst="rect">
            <a:avLst/>
          </a:prstGeom>
          <a:ln w="190500" cap="sq">
            <a:solidFill>
              <a:schemeClr val="tx1">
                <a:lumMod val="95000"/>
                <a:lumOff val="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C:\Documents and Settings\Admin\Рабочий стол\2010-04-19\2010-04-19 10-29-39_0003.jpg"/>
          <p:cNvPicPr>
            <a:picLocks noChangeAspect="1" noChangeArrowheads="1"/>
          </p:cNvPicPr>
          <p:nvPr/>
        </p:nvPicPr>
        <p:blipFill>
          <a:blip r:embed="rId3"/>
          <a:srcRect b="-2127"/>
          <a:stretch>
            <a:fillRect/>
          </a:stretch>
        </p:blipFill>
        <p:spPr bwMode="auto">
          <a:xfrm>
            <a:off x="4572000" y="1357298"/>
            <a:ext cx="4214842" cy="3143272"/>
          </a:xfrm>
          <a:prstGeom prst="rect">
            <a:avLst/>
          </a:prstGeom>
          <a:ln w="190500" cap="sq">
            <a:solidFill>
              <a:schemeClr val="tx1">
                <a:lumMod val="95000"/>
                <a:lumOff val="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Управляющая кнопка: настраиваемая 7">
            <a:hlinkClick r:id="rId4"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
        <p:nvSpPr>
          <p:cNvPr id="6" name="Управляющая кнопка: настраиваемая 5">
            <a:hlinkClick r:id="rId5" action="ppaction://hlinksldjump" highlightClick="1"/>
          </p:cNvPr>
          <p:cNvSpPr/>
          <p:nvPr/>
        </p:nvSpPr>
        <p:spPr>
          <a:xfrm>
            <a:off x="4643438" y="4786322"/>
            <a:ext cx="1928826" cy="785818"/>
          </a:xfrm>
          <a:prstGeom prst="actionButtonBlan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t>Ситуация 14.2</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770" decel="100000"/>
                                        <p:tgtEl>
                                          <p:spTgt spid="1028"/>
                                        </p:tgtEl>
                                      </p:cBhvr>
                                    </p:animEffect>
                                    <p:animScale>
                                      <p:cBhvr>
                                        <p:cTn id="18" dur="770" decel="100000"/>
                                        <p:tgtEl>
                                          <p:spTgt spid="1028"/>
                                        </p:tgtEl>
                                      </p:cBhvr>
                                      <p:from x="10000" y="10000"/>
                                      <p:to x="200000" y="450000"/>
                                    </p:animScale>
                                    <p:animScale>
                                      <p:cBhvr>
                                        <p:cTn id="19" dur="1230" accel="100000" fill="hold">
                                          <p:stCondLst>
                                            <p:cond delay="770"/>
                                          </p:stCondLst>
                                        </p:cTn>
                                        <p:tgtEl>
                                          <p:spTgt spid="1028"/>
                                        </p:tgtEl>
                                      </p:cBhvr>
                                      <p:from x="200000" y="450000"/>
                                      <p:to x="100000" y="100000"/>
                                    </p:animScale>
                                    <p:set>
                                      <p:cBhvr>
                                        <p:cTn id="20" dur="770" fill="hold"/>
                                        <p:tgtEl>
                                          <p:spTgt spid="1028"/>
                                        </p:tgtEl>
                                        <p:attrNameLst>
                                          <p:attrName>ppt_x</p:attrName>
                                        </p:attrNameLst>
                                      </p:cBhvr>
                                      <p:to>
                                        <p:strVal val="(0.5)"/>
                                      </p:to>
                                    </p:set>
                                    <p:anim from="(0.5)" to="(#ppt_x)" calcmode="lin" valueType="num">
                                      <p:cBhvr>
                                        <p:cTn id="21" dur="1230" accel="100000" fill="hold">
                                          <p:stCondLst>
                                            <p:cond delay="770"/>
                                          </p:stCondLst>
                                        </p:cTn>
                                        <p:tgtEl>
                                          <p:spTgt spid="1028"/>
                                        </p:tgtEl>
                                        <p:attrNameLst>
                                          <p:attrName>ppt_x</p:attrName>
                                        </p:attrNameLst>
                                      </p:cBhvr>
                                    </p:anim>
                                    <p:set>
                                      <p:cBhvr>
                                        <p:cTn id="22" dur="770" fill="hold"/>
                                        <p:tgtEl>
                                          <p:spTgt spid="1028"/>
                                        </p:tgtEl>
                                        <p:attrNameLst>
                                          <p:attrName>ppt_y</p:attrName>
                                        </p:attrNameLst>
                                      </p:cBhvr>
                                      <p:to>
                                        <p:strVal val="(#ppt_y+0.4)"/>
                                      </p:to>
                                    </p:set>
                                    <p:anim from="(#ppt_y+0.4)" to="(#ppt_y)" calcmode="lin" valueType="num">
                                      <p:cBhvr>
                                        <p:cTn id="23" dur="1230" accel="100000" fill="hold">
                                          <p:stCondLst>
                                            <p:cond delay="770"/>
                                          </p:stCondLst>
                                        </p:cTn>
                                        <p:tgtEl>
                                          <p:spTgt spid="1028"/>
                                        </p:tgtEl>
                                        <p:attrNameLst>
                                          <p:attrName>ppt_y</p:attrName>
                                        </p:attrNameLst>
                                      </p:cBhvr>
                                    </p:anim>
                                  </p:childTnLst>
                                </p:cTn>
                              </p:par>
                            </p:childTnLst>
                          </p:cTn>
                        </p:par>
                        <p:par>
                          <p:cTn id="24" fill="hold">
                            <p:stCondLst>
                              <p:cond delay="4000"/>
                            </p:stCondLst>
                            <p:childTnLst>
                              <p:par>
                                <p:cTn id="25" presetID="4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Прямая соединительная линия 51"/>
          <p:cNvCxnSpPr/>
          <p:nvPr/>
        </p:nvCxnSpPr>
        <p:spPr>
          <a:xfrm rot="5400000" flipH="1" flipV="1">
            <a:off x="2214546" y="5286388"/>
            <a:ext cx="1857388" cy="428628"/>
          </a:xfrm>
          <a:prstGeom prst="line">
            <a:avLst/>
          </a:prstGeom>
          <a:ln w="1111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6" name="Умножение 45"/>
          <p:cNvSpPr/>
          <p:nvPr/>
        </p:nvSpPr>
        <p:spPr>
          <a:xfrm>
            <a:off x="2928926" y="1643050"/>
            <a:ext cx="785818" cy="785818"/>
          </a:xfrm>
          <a:prstGeom prst="mathMultiply">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1" descr="C:\Documents and Settings\Admin\Рабочий стол\Фто для проекта\Фото005.jpg"/>
          <p:cNvPicPr>
            <a:picLocks noChangeAspect="1" noChangeArrowheads="1"/>
          </p:cNvPicPr>
          <p:nvPr/>
        </p:nvPicPr>
        <p:blipFill>
          <a:blip r:embed="rId2"/>
          <a:srcRect/>
          <a:stretch>
            <a:fillRect/>
          </a:stretch>
        </p:blipFill>
        <p:spPr bwMode="auto">
          <a:xfrm>
            <a:off x="142844" y="1214422"/>
            <a:ext cx="1857388" cy="2571768"/>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pPr algn="ctr"/>
            <a:r>
              <a:rPr lang="ru-RU" dirty="0" smtClean="0"/>
              <a:t>Из-за чего сбивают пешехода (факты)</a:t>
            </a:r>
            <a:endParaRPr lang="ru-RU" dirty="0"/>
          </a:p>
        </p:txBody>
      </p:sp>
      <p:sp>
        <p:nvSpPr>
          <p:cNvPr id="3" name="Управляющая кнопка: настраиваемая 2">
            <a:hlinkClick r:id="rId3" action="ppaction://hlinksldjump" highlightClick="1"/>
          </p:cNvPr>
          <p:cNvSpPr/>
          <p:nvPr/>
        </p:nvSpPr>
        <p:spPr>
          <a:xfrm>
            <a:off x="7786710" y="6286520"/>
            <a:ext cx="1071570" cy="428628"/>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latin typeface="Century Gothic" pitchFamily="34" charset="0"/>
              </a:rPr>
              <a:t>Назад</a:t>
            </a:r>
            <a:endParaRPr lang="ru-RU" sz="1600" dirty="0">
              <a:latin typeface="Century Gothic" pitchFamily="34" charset="0"/>
            </a:endParaRPr>
          </a:p>
        </p:txBody>
      </p:sp>
      <p:sp>
        <p:nvSpPr>
          <p:cNvPr id="5" name="Управляющая кнопка: настраиваемая 4">
            <a:hlinkClick r:id="rId4" action="ppaction://hlinksldjump" highlightClick="1"/>
          </p:cNvPr>
          <p:cNvSpPr/>
          <p:nvPr/>
        </p:nvSpPr>
        <p:spPr>
          <a:xfrm>
            <a:off x="6286512" y="6286520"/>
            <a:ext cx="1357322" cy="428628"/>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pic>
        <p:nvPicPr>
          <p:cNvPr id="15361" name="Picture 1" descr="C:\Documents and Settings\Admin\Рабочий стол\Фто для проекта\Фото006.jpg"/>
          <p:cNvPicPr>
            <a:picLocks noChangeAspect="1" noChangeArrowheads="1"/>
          </p:cNvPicPr>
          <p:nvPr/>
        </p:nvPicPr>
        <p:blipFill>
          <a:blip r:embed="rId5" cstate="print"/>
          <a:srcRect/>
          <a:stretch>
            <a:fillRect/>
          </a:stretch>
        </p:blipFill>
        <p:spPr bwMode="auto">
          <a:xfrm>
            <a:off x="142844" y="3929066"/>
            <a:ext cx="1857388" cy="2457428"/>
          </a:xfrm>
          <a:prstGeom prst="rect">
            <a:avLst/>
          </a:prstGeom>
          <a:ln>
            <a:noFill/>
          </a:ln>
          <a:effectLst>
            <a:softEdge rad="112500"/>
          </a:effectLst>
        </p:spPr>
      </p:pic>
      <p:cxnSp>
        <p:nvCxnSpPr>
          <p:cNvPr id="9" name="Прямая соединительная линия 8"/>
          <p:cNvCxnSpPr/>
          <p:nvPr/>
        </p:nvCxnSpPr>
        <p:spPr>
          <a:xfrm>
            <a:off x="2214546" y="1571612"/>
            <a:ext cx="6643734" cy="1588"/>
          </a:xfrm>
          <a:prstGeom prst="line">
            <a:avLst/>
          </a:prstGeom>
          <a:ln w="603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286116" y="4643446"/>
            <a:ext cx="5572132" cy="1588"/>
          </a:xfrm>
          <a:prstGeom prst="line">
            <a:avLst/>
          </a:prstGeom>
          <a:ln w="603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143108" y="3071810"/>
            <a:ext cx="6715172" cy="1588"/>
          </a:xfrm>
          <a:prstGeom prst="line">
            <a:avLst/>
          </a:prstGeom>
          <a:ln w="6032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071670" y="2357430"/>
            <a:ext cx="6858048" cy="1588"/>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2143108" y="3857628"/>
            <a:ext cx="6786610" cy="1588"/>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2214943" y="3214289"/>
            <a:ext cx="3144066" cy="1588"/>
          </a:xfrm>
          <a:prstGeom prst="line">
            <a:avLst/>
          </a:prstGeom>
          <a:ln w="273050" cmpd="sng">
            <a:solidFill>
              <a:schemeClr val="tx1">
                <a:lumMod val="85000"/>
                <a:lumOff val="15000"/>
              </a:schemeClr>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7" name="Стрелка вверх 26"/>
          <p:cNvSpPr/>
          <p:nvPr/>
        </p:nvSpPr>
        <p:spPr>
          <a:xfrm>
            <a:off x="3214678" y="2643182"/>
            <a:ext cx="357190" cy="2293109"/>
          </a:xfrm>
          <a:prstGeom prst="up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Блок-схема: процесс 28"/>
          <p:cNvSpPr/>
          <p:nvPr/>
        </p:nvSpPr>
        <p:spPr>
          <a:xfrm>
            <a:off x="4714876" y="2428868"/>
            <a:ext cx="1214446" cy="571504"/>
          </a:xfrm>
          <a:prstGeom prst="flowChartProcess">
            <a:avLst/>
          </a:prstGeom>
          <a:solidFill>
            <a:schemeClr val="bg1">
              <a:lumMod val="50000"/>
            </a:schemeClr>
          </a:solidFill>
          <a:ln>
            <a:solidFill>
              <a:schemeClr val="tx1">
                <a:lumMod val="95000"/>
                <a:lumOff val="5000"/>
              </a:schemeClr>
            </a:solidFill>
          </a:ln>
          <a:effectLst>
            <a:glow rad="101600">
              <a:srgbClr val="00B050">
                <a:alpha val="60000"/>
              </a:srgbClr>
            </a:glow>
            <a:softEdge rad="635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Улыбающееся лицо 27"/>
          <p:cNvSpPr/>
          <p:nvPr/>
        </p:nvSpPr>
        <p:spPr>
          <a:xfrm>
            <a:off x="3571868" y="3357562"/>
            <a:ext cx="500066" cy="500066"/>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a:off x="5000628" y="2428868"/>
            <a:ext cx="714380" cy="500066"/>
          </a:xfrm>
          <a:prstGeom prst="roundRect">
            <a:avLst>
              <a:gd name="adj" fmla="val 28541"/>
            </a:avLst>
          </a:prstGeom>
          <a:solidFill>
            <a:schemeClr val="bg1">
              <a:lumMod val="50000"/>
            </a:schemeClr>
          </a:solidFill>
          <a:ln>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 </a:t>
            </a:r>
          </a:p>
          <a:p>
            <a:pPr algn="ctr"/>
            <a:r>
              <a:rPr lang="ru-RU" sz="1400" b="1" dirty="0" smtClean="0">
                <a:solidFill>
                  <a:schemeClr val="tx1">
                    <a:lumMod val="95000"/>
                    <a:lumOff val="5000"/>
                  </a:schemeClr>
                </a:solidFill>
              </a:rPr>
              <a:t>0 км.</a:t>
            </a:r>
          </a:p>
          <a:p>
            <a:pPr algn="ctr"/>
            <a:endParaRPr lang="ru-RU" dirty="0"/>
          </a:p>
        </p:txBody>
      </p:sp>
      <p:sp>
        <p:nvSpPr>
          <p:cNvPr id="31" name="Блок-схема: процесс 30"/>
          <p:cNvSpPr/>
          <p:nvPr/>
        </p:nvSpPr>
        <p:spPr>
          <a:xfrm>
            <a:off x="7286644" y="2428868"/>
            <a:ext cx="1214446" cy="571504"/>
          </a:xfrm>
          <a:prstGeom prst="flowChartProcess">
            <a:avLst/>
          </a:prstGeom>
          <a:solidFill>
            <a:schemeClr val="bg1">
              <a:lumMod val="50000"/>
            </a:schemeClr>
          </a:solidFill>
          <a:ln>
            <a:solidFill>
              <a:schemeClr val="tx1">
                <a:lumMod val="95000"/>
                <a:lumOff val="5000"/>
              </a:schemeClr>
            </a:solidFill>
          </a:ln>
          <a:effectLst>
            <a:glow rad="101600">
              <a:srgbClr val="FF0000">
                <a:alpha val="60000"/>
              </a:srgbClr>
            </a:glow>
            <a:softEdge rad="635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31"/>
          <p:cNvSpPr/>
          <p:nvPr/>
        </p:nvSpPr>
        <p:spPr>
          <a:xfrm>
            <a:off x="7572396" y="2428868"/>
            <a:ext cx="785818" cy="500066"/>
          </a:xfrm>
          <a:prstGeom prst="roundRect">
            <a:avLst>
              <a:gd name="adj" fmla="val 28541"/>
            </a:avLst>
          </a:prstGeom>
          <a:solidFill>
            <a:schemeClr val="bg1">
              <a:lumMod val="50000"/>
            </a:schemeClr>
          </a:solidFill>
          <a:ln>
            <a:solidFill>
              <a:schemeClr val="tx1">
                <a:lumMod val="95000"/>
                <a:lumOff val="5000"/>
              </a:schemeClr>
            </a:solidFill>
          </a:ln>
          <a:effectLst>
            <a:glow rad="101600">
              <a:srgbClr val="FF0000">
                <a:alpha val="60000"/>
              </a:srgbClr>
            </a:glow>
            <a:softEdge rad="635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95000"/>
                    <a:lumOff val="5000"/>
                  </a:schemeClr>
                </a:solidFill>
              </a:rPr>
              <a:t>80 км.</a:t>
            </a:r>
            <a:endParaRPr lang="ru-RU" sz="1400" b="1" dirty="0">
              <a:solidFill>
                <a:schemeClr val="tx1">
                  <a:lumMod val="95000"/>
                  <a:lumOff val="5000"/>
                </a:schemeClr>
              </a:solidFill>
            </a:endParaRPr>
          </a:p>
        </p:txBody>
      </p:sp>
      <p:sp>
        <p:nvSpPr>
          <p:cNvPr id="41" name="Блок-схема: процесс 40"/>
          <p:cNvSpPr/>
          <p:nvPr/>
        </p:nvSpPr>
        <p:spPr>
          <a:xfrm>
            <a:off x="4214810" y="3214686"/>
            <a:ext cx="1214446" cy="571504"/>
          </a:xfrm>
          <a:prstGeom prst="flowChartProcess">
            <a:avLst/>
          </a:prstGeom>
          <a:solidFill>
            <a:schemeClr val="bg1">
              <a:lumMod val="50000"/>
            </a:schemeClr>
          </a:solidFill>
          <a:ln>
            <a:solidFill>
              <a:schemeClr val="tx1">
                <a:lumMod val="95000"/>
                <a:lumOff val="5000"/>
              </a:schemeClr>
            </a:solidFill>
          </a:ln>
          <a:effectLst>
            <a:glow rad="101600">
              <a:srgbClr val="00B050">
                <a:alpha val="60000"/>
              </a:srgbClr>
            </a:glow>
            <a:softEdge rad="635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4429124" y="3214686"/>
            <a:ext cx="785818" cy="500066"/>
          </a:xfrm>
          <a:prstGeom prst="roundRect">
            <a:avLst>
              <a:gd name="adj" fmla="val 28541"/>
            </a:avLst>
          </a:prstGeom>
          <a:solidFill>
            <a:schemeClr val="bg1">
              <a:lumMod val="50000"/>
            </a:schemeClr>
          </a:solidFill>
          <a:ln>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95000"/>
                    <a:lumOff val="5000"/>
                  </a:schemeClr>
                </a:solidFill>
              </a:rPr>
              <a:t>20 км.</a:t>
            </a:r>
            <a:endParaRPr lang="ru-RU" sz="1400" b="1" dirty="0">
              <a:solidFill>
                <a:schemeClr val="tx1">
                  <a:lumMod val="95000"/>
                  <a:lumOff val="5000"/>
                </a:schemeClr>
              </a:solidFill>
            </a:endParaRPr>
          </a:p>
        </p:txBody>
      </p:sp>
      <p:sp>
        <p:nvSpPr>
          <p:cNvPr id="43" name="Стрелка вниз 42"/>
          <p:cNvSpPr/>
          <p:nvPr/>
        </p:nvSpPr>
        <p:spPr>
          <a:xfrm rot="2724771">
            <a:off x="5425132" y="2457916"/>
            <a:ext cx="500066" cy="1000132"/>
          </a:xfrm>
          <a:prstGeom prst="downArrow">
            <a:avLst>
              <a:gd name="adj1" fmla="val 39949"/>
              <a:gd name="adj2" fmla="val 98829"/>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Стрелка вниз 43"/>
          <p:cNvSpPr/>
          <p:nvPr/>
        </p:nvSpPr>
        <p:spPr>
          <a:xfrm rot="1832949">
            <a:off x="4567875" y="1814972"/>
            <a:ext cx="500066" cy="1000132"/>
          </a:xfrm>
          <a:prstGeom prst="downArrow">
            <a:avLst>
              <a:gd name="adj1" fmla="val 39949"/>
              <a:gd name="adj2" fmla="val 98829"/>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Стрелка вниз 44"/>
          <p:cNvSpPr/>
          <p:nvPr/>
        </p:nvSpPr>
        <p:spPr>
          <a:xfrm rot="4433399">
            <a:off x="3942113" y="2415955"/>
            <a:ext cx="500066" cy="700683"/>
          </a:xfrm>
          <a:prstGeom prst="downArrow">
            <a:avLst>
              <a:gd name="adj1" fmla="val 39949"/>
              <a:gd name="adj2" fmla="val 98829"/>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Блок-схема: процесс 47"/>
          <p:cNvSpPr/>
          <p:nvPr/>
        </p:nvSpPr>
        <p:spPr>
          <a:xfrm>
            <a:off x="5643570" y="3929066"/>
            <a:ext cx="1214446" cy="571504"/>
          </a:xfrm>
          <a:prstGeom prst="flowChartProcess">
            <a:avLst/>
          </a:prstGeom>
          <a:solidFill>
            <a:schemeClr val="bg1">
              <a:lumMod val="50000"/>
            </a:schemeClr>
          </a:solidFill>
          <a:ln>
            <a:solidFill>
              <a:schemeClr val="tx1">
                <a:lumMod val="95000"/>
                <a:lumOff val="5000"/>
              </a:schemeClr>
            </a:solidFill>
          </a:ln>
          <a:effectLst>
            <a:glow rad="101600">
              <a:srgbClr val="00B050">
                <a:alpha val="60000"/>
              </a:srgbClr>
            </a:glow>
            <a:softEdge rad="6350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кругленный прямоугольник 48"/>
          <p:cNvSpPr/>
          <p:nvPr/>
        </p:nvSpPr>
        <p:spPr>
          <a:xfrm>
            <a:off x="5857884" y="3929066"/>
            <a:ext cx="785818" cy="500066"/>
          </a:xfrm>
          <a:prstGeom prst="roundRect">
            <a:avLst>
              <a:gd name="adj" fmla="val 28541"/>
            </a:avLst>
          </a:prstGeom>
          <a:solidFill>
            <a:schemeClr val="bg1">
              <a:lumMod val="50000"/>
            </a:schemeClr>
          </a:solidFill>
          <a:ln>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95000"/>
                    <a:lumOff val="5000"/>
                  </a:schemeClr>
                </a:solidFill>
              </a:rPr>
              <a:t>30 км.</a:t>
            </a:r>
            <a:endParaRPr lang="ru-RU" sz="1400" b="1" dirty="0">
              <a:solidFill>
                <a:schemeClr val="tx1">
                  <a:lumMod val="95000"/>
                  <a:lumOff val="5000"/>
                </a:schemeClr>
              </a:solidFill>
            </a:endParaRPr>
          </a:p>
        </p:txBody>
      </p:sp>
      <p:sp>
        <p:nvSpPr>
          <p:cNvPr id="50" name="Стрелка вправо 49"/>
          <p:cNvSpPr/>
          <p:nvPr/>
        </p:nvSpPr>
        <p:spPr>
          <a:xfrm>
            <a:off x="6000760" y="4929198"/>
            <a:ext cx="2714644" cy="857256"/>
          </a:xfrm>
          <a:prstGeom prst="rightArrow">
            <a:avLst>
              <a:gd name="adj1" fmla="val 74935"/>
              <a:gd name="adj2" fmla="val 65238"/>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95000"/>
                    <a:lumOff val="5000"/>
                  </a:schemeClr>
                </a:solidFill>
              </a:rPr>
              <a:t>Невидимая Зона для водителя</a:t>
            </a:r>
            <a:endParaRPr lang="ru-RU" dirty="0">
              <a:solidFill>
                <a:schemeClr val="tx1">
                  <a:lumMod val="95000"/>
                  <a:lumOff val="5000"/>
                </a:schemeClr>
              </a:solidFill>
            </a:endParaRPr>
          </a:p>
        </p:txBody>
      </p:sp>
      <p:sp>
        <p:nvSpPr>
          <p:cNvPr id="51" name="5-конечная звезда 50"/>
          <p:cNvSpPr/>
          <p:nvPr/>
        </p:nvSpPr>
        <p:spPr>
          <a:xfrm>
            <a:off x="8572528" y="4786322"/>
            <a:ext cx="428628" cy="35719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5" name="Прямоугольник 54"/>
          <p:cNvSpPr/>
          <p:nvPr/>
        </p:nvSpPr>
        <p:spPr>
          <a:xfrm>
            <a:off x="2071670" y="6143620"/>
            <a:ext cx="928694" cy="7143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solidFill>
                  <a:schemeClr val="tx1">
                    <a:lumMod val="95000"/>
                    <a:lumOff val="5000"/>
                  </a:schemeClr>
                </a:solidFill>
              </a:rPr>
              <a:t>Завод</a:t>
            </a:r>
            <a:endParaRPr lang="ru-RU" dirty="0">
              <a:solidFill>
                <a:schemeClr val="tx1">
                  <a:lumMod val="95000"/>
                  <a:lumOff val="5000"/>
                </a:schemeClr>
              </a:solidFill>
            </a:endParaRPr>
          </a:p>
        </p:txBody>
      </p:sp>
      <p:cxnSp>
        <p:nvCxnSpPr>
          <p:cNvPr id="57" name="Прямая соединительная линия 56"/>
          <p:cNvCxnSpPr>
            <a:stCxn id="6" idx="2"/>
            <a:endCxn id="15361" idx="0"/>
          </p:cNvCxnSpPr>
          <p:nvPr/>
        </p:nvCxnSpPr>
        <p:spPr>
          <a:xfrm rot="5400000">
            <a:off x="1000100" y="3857628"/>
            <a:ext cx="14287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15361" idx="3"/>
          </p:cNvCxnSpPr>
          <p:nvPr/>
        </p:nvCxnSpPr>
        <p:spPr>
          <a:xfrm flipV="1">
            <a:off x="2000232" y="4786322"/>
            <a:ext cx="1143008" cy="3714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Прямоугольник 59"/>
          <p:cNvSpPr/>
          <p:nvPr/>
        </p:nvSpPr>
        <p:spPr>
          <a:xfrm>
            <a:off x="2357422" y="1142984"/>
            <a:ext cx="1357322"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smtClean="0">
                <a:solidFill>
                  <a:schemeClr val="tx1">
                    <a:lumMod val="95000"/>
                    <a:lumOff val="5000"/>
                  </a:schemeClr>
                </a:solidFill>
              </a:rPr>
              <a:t>Остановка</a:t>
            </a:r>
            <a:endParaRPr lang="ru-RU" dirty="0">
              <a:solidFill>
                <a:schemeClr val="tx1">
                  <a:lumMod val="95000"/>
                  <a:lumOff val="5000"/>
                </a:schemeClr>
              </a:solidFill>
            </a:endParaRPr>
          </a:p>
        </p:txBody>
      </p:sp>
      <p:sp>
        <p:nvSpPr>
          <p:cNvPr id="63" name="Половина рамки 62"/>
          <p:cNvSpPr/>
          <p:nvPr/>
        </p:nvSpPr>
        <p:spPr>
          <a:xfrm rot="2815732">
            <a:off x="2079246" y="5722220"/>
            <a:ext cx="913136" cy="1004977"/>
          </a:xfrm>
          <a:prstGeom prst="halfFrame">
            <a:avLst>
              <a:gd name="adj1" fmla="val 56333"/>
              <a:gd name="adj2" fmla="val 48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ru-RU">
              <a:solidFill>
                <a:schemeClr val="tx1"/>
              </a:solidFill>
            </a:endParaRPr>
          </a:p>
        </p:txBody>
      </p:sp>
      <p:cxnSp>
        <p:nvCxnSpPr>
          <p:cNvPr id="67" name="Прямая со стрелкой 66"/>
          <p:cNvCxnSpPr/>
          <p:nvPr/>
        </p:nvCxnSpPr>
        <p:spPr>
          <a:xfrm rot="10800000">
            <a:off x="2500298" y="4429132"/>
            <a:ext cx="1857388" cy="164307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 name="Умножение 70"/>
          <p:cNvSpPr/>
          <p:nvPr/>
        </p:nvSpPr>
        <p:spPr>
          <a:xfrm>
            <a:off x="2214546" y="4214818"/>
            <a:ext cx="500066" cy="285752"/>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p:cNvSpPr txBox="1"/>
          <p:nvPr/>
        </p:nvSpPr>
        <p:spPr>
          <a:xfrm>
            <a:off x="4071934" y="5786454"/>
            <a:ext cx="1500198" cy="830997"/>
          </a:xfrm>
          <a:prstGeom prst="rect">
            <a:avLst/>
          </a:prstGeom>
          <a:solidFill>
            <a:schemeClr val="bg1">
              <a:lumMod val="65000"/>
            </a:schemeClr>
          </a:solidFill>
        </p:spPr>
        <p:txBody>
          <a:bodyPr wrap="square" rtlCol="0">
            <a:spAutoFit/>
          </a:bodyPr>
          <a:lstStyle/>
          <a:p>
            <a:r>
              <a:rPr lang="ru-RU" sz="1600" b="1" dirty="0" smtClean="0">
                <a:latin typeface="Arial Narrow" pitchFamily="34" charset="0"/>
              </a:rPr>
              <a:t>Поворот на завод «Лакокраска»</a:t>
            </a:r>
            <a:endParaRPr lang="ru-RU" sz="1600" b="1" dirty="0">
              <a:latin typeface="Arial Narrow"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22039 " pathEditMode="relative" ptsTypes="AA">
                                      <p:cBhvr>
                                        <p:cTn id="6" dur="2000" fill="hold"/>
                                        <p:tgtEl>
                                          <p:spTgt spid="2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7864 0 " pathEditMode="relative" ptsTypes="AA">
                                      <p:cBhvr>
                                        <p:cTn id="8" dur="2000" fill="hold"/>
                                        <p:tgtEl>
                                          <p:spTgt spid="2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7864 0 " pathEditMode="relative" ptsTypes="AA">
                                      <p:cBhvr>
                                        <p:cTn id="10" dur="2000" fill="hold"/>
                                        <p:tgtEl>
                                          <p:spTgt spid="3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4288 -0.01896 -0.08576 -0.03769 -0.11562 -0.0518 C -0.14549 -0.06591 -0.15382 -0.07724 -0.17934 -0.08464 C -0.20486 -0.09204 -0.25382 -0.09482 -0.26892 -0.0969 " pathEditMode="relative" ptsTypes="aaaA">
                                      <p:cBhvr>
                                        <p:cTn id="12" dur="2000" fill="hold"/>
                                        <p:tgtEl>
                                          <p:spTgt spid="3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04288 -0.01896 -0.08576 -0.03769 -0.11562 -0.0518 C -0.14549 -0.06591 -0.15382 -0.07724 -0.17934 -0.08464 C -0.20486 -0.09204 -0.25382 -0.09482 -0.26892 -0.0969 " pathEditMode="relative" ptsTypes="aaaA">
                                      <p:cBhvr>
                                        <p:cTn id="14" dur="2000" fill="hold"/>
                                        <p:tgtEl>
                                          <p:spTgt spid="32"/>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03767 -0.00209 0.07552 -0.00417 0.1 -0.00509 " pathEditMode="relative" ptsTypes="aA">
                                      <p:cBhvr>
                                        <p:cTn id="16" dur="2000" fill="hold"/>
                                        <p:tgtEl>
                                          <p:spTgt spid="4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03767 -0.00209 0.07552 -0.00417 0.1 -0.00509 " pathEditMode="relative" ptsTypes="aA">
                                      <p:cBhvr>
                                        <p:cTn id="18" dur="2000" fill="hold"/>
                                        <p:tgtEl>
                                          <p:spTgt spid="4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3767 -0.00209 0.07552 -0.00417 0.1 -0.00509 " pathEditMode="relative" ptsTypes="aA">
                                      <p:cBhvr>
                                        <p:cTn id="20" dur="1000" fill="hold"/>
                                        <p:tgtEl>
                                          <p:spTgt spid="48"/>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3767 -0.00209 0.07552 -0.00417 0.1 -0.00509 " pathEditMode="relative" ptsTypes="aA">
                                      <p:cBhvr>
                                        <p:cTn id="22" dur="1000" fill="hold"/>
                                        <p:tgtEl>
                                          <p:spTgt spid="49"/>
                                        </p:tgtEl>
                                        <p:attrNameLst>
                                          <p:attrName>ppt_x</p:attrName>
                                          <p:attrName>ppt_y</p:attrName>
                                        </p:attrNameLst>
                                      </p:cBhvr>
                                    </p:animMotion>
                                  </p:childTnLst>
                                </p:cTn>
                              </p:par>
                              <p:par>
                                <p:cTn id="23" presetID="2" presetClass="entr" presetSubtype="4"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50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ppt_x"/>
                                          </p:val>
                                        </p:tav>
                                        <p:tav tm="100000">
                                          <p:val>
                                            <p:strVal val="#ppt_x"/>
                                          </p:val>
                                        </p:tav>
                                      </p:tavLst>
                                    </p:anim>
                                    <p:anim calcmode="lin" valueType="num">
                                      <p:cBhvr additive="base">
                                        <p:cTn id="34" dur="500" fill="hold"/>
                                        <p:tgtEl>
                                          <p:spTgt spid="45"/>
                                        </p:tgtEl>
                                        <p:attrNameLst>
                                          <p:attrName>ppt_y</p:attrName>
                                        </p:attrNameLst>
                                      </p:cBhvr>
                                      <p:tavLst>
                                        <p:tav tm="0">
                                          <p:val>
                                            <p:strVal val="1+#ppt_h/2"/>
                                          </p:val>
                                        </p:tav>
                                        <p:tav tm="100000">
                                          <p:val>
                                            <p:strVal val="#ppt_y"/>
                                          </p:val>
                                        </p:tav>
                                      </p:tavLst>
                                    </p:anim>
                                  </p:childTnLst>
                                </p:cTn>
                              </p:par>
                              <p:par>
                                <p:cTn id="35" presetID="1" presetClass="emph" presetSubtype="2" fill="hold" nodeType="withEffect">
                                  <p:stCondLst>
                                    <p:cond delay="1500"/>
                                  </p:stCondLst>
                                  <p:childTnLst>
                                    <p:animClr clrSpc="rgb" dir="cw">
                                      <p:cBhvr>
                                        <p:cTn id="36" dur="500" fill="hold"/>
                                        <p:tgtEl>
                                          <p:spTgt spid="28"/>
                                        </p:tgtEl>
                                        <p:attrNameLst>
                                          <p:attrName>fillcolor</p:attrName>
                                        </p:attrNameLst>
                                      </p:cBhvr>
                                      <p:to>
                                        <a:srgbClr val="F10303"/>
                                      </p:to>
                                    </p:animClr>
                                    <p:set>
                                      <p:cBhvr>
                                        <p:cTn id="37" dur="500" fill="hold"/>
                                        <p:tgtEl>
                                          <p:spTgt spid="28"/>
                                        </p:tgtEl>
                                        <p:attrNameLst>
                                          <p:attrName>fill.type</p:attrName>
                                        </p:attrNameLst>
                                      </p:cBhvr>
                                      <p:to>
                                        <p:strVal val="solid"/>
                                      </p:to>
                                    </p:set>
                                    <p:set>
                                      <p:cBhvr>
                                        <p:cTn id="38" dur="500" fill="hold"/>
                                        <p:tgtEl>
                                          <p:spTgt spid="28"/>
                                        </p:tgtEl>
                                        <p:attrNameLst>
                                          <p:attrName>fill.on</p:attrName>
                                        </p:attrNameLst>
                                      </p:cBhvr>
                                      <p:to>
                                        <p:strVal val="true"/>
                                      </p:to>
                                    </p:set>
                                  </p:childTnLst>
                                </p:cTn>
                              </p:par>
                              <p:par>
                                <p:cTn id="39" presetID="35" presetClass="entr" presetSubtype="0" fill="hold" grpId="3" nodeType="withEffect">
                                  <p:stCondLst>
                                    <p:cond delay="1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2000"/>
                                        <p:tgtEl>
                                          <p:spTgt spid="46"/>
                                        </p:tgtEl>
                                      </p:cBhvr>
                                    </p:animEffect>
                                    <p:anim calcmode="lin" valueType="num">
                                      <p:cBhvr>
                                        <p:cTn id="42" dur="2000" fill="hold"/>
                                        <p:tgtEl>
                                          <p:spTgt spid="46"/>
                                        </p:tgtEl>
                                        <p:attrNameLst>
                                          <p:attrName>style.rotation</p:attrName>
                                        </p:attrNameLst>
                                      </p:cBhvr>
                                      <p:tavLst>
                                        <p:tav tm="0">
                                          <p:val>
                                            <p:fltVal val="720"/>
                                          </p:val>
                                        </p:tav>
                                        <p:tav tm="100000">
                                          <p:val>
                                            <p:fltVal val="0"/>
                                          </p:val>
                                        </p:tav>
                                      </p:tavLst>
                                    </p:anim>
                                    <p:anim calcmode="lin" valueType="num">
                                      <p:cBhvr>
                                        <p:cTn id="43" dur="2000" fill="hold"/>
                                        <p:tgtEl>
                                          <p:spTgt spid="46"/>
                                        </p:tgtEl>
                                        <p:attrNameLst>
                                          <p:attrName>ppt_h</p:attrName>
                                        </p:attrNameLst>
                                      </p:cBhvr>
                                      <p:tavLst>
                                        <p:tav tm="0">
                                          <p:val>
                                            <p:fltVal val="0"/>
                                          </p:val>
                                        </p:tav>
                                        <p:tav tm="100000">
                                          <p:val>
                                            <p:strVal val="#ppt_h"/>
                                          </p:val>
                                        </p:tav>
                                      </p:tavLst>
                                    </p:anim>
                                    <p:anim calcmode="lin" valueType="num">
                                      <p:cBhvr>
                                        <p:cTn id="44" dur="2000" fill="hold"/>
                                        <p:tgtEl>
                                          <p:spTgt spid="46"/>
                                        </p:tgtEl>
                                        <p:attrNameLst>
                                          <p:attrName>ppt_w</p:attrName>
                                        </p:attrNameLst>
                                      </p:cBhvr>
                                      <p:tavLst>
                                        <p:tav tm="0">
                                          <p:val>
                                            <p:fltVal val="0"/>
                                          </p:val>
                                        </p:tav>
                                        <p:tav tm="100000">
                                          <p:val>
                                            <p:strVal val="#ppt_w"/>
                                          </p:val>
                                        </p:tav>
                                      </p:tavLst>
                                    </p:anim>
                                  </p:childTnLst>
                                </p:cTn>
                              </p:par>
                            </p:childTnLst>
                          </p:cTn>
                        </p:par>
                        <p:par>
                          <p:cTn id="45" fill="hold">
                            <p:stCondLst>
                              <p:cond delay="3500"/>
                            </p:stCondLst>
                            <p:childTnLst>
                              <p:par>
                                <p:cTn id="46" presetID="27" presetClass="emph" presetSubtype="0" fill="hold" grpId="0" nodeType="afterEffect">
                                  <p:stCondLst>
                                    <p:cond delay="0"/>
                                  </p:stCondLst>
                                  <p:childTnLst>
                                    <p:animClr clrSpc="rgb" dir="cw">
                                      <p:cBhvr override="childStyle">
                                        <p:cTn id="47" dur="250" autoRev="1" fill="hold"/>
                                        <p:tgtEl>
                                          <p:spTgt spid="46"/>
                                        </p:tgtEl>
                                        <p:attrNameLst>
                                          <p:attrName>style.color</p:attrName>
                                        </p:attrNameLst>
                                      </p:cBhvr>
                                      <p:to>
                                        <a:schemeClr val="bg1"/>
                                      </p:to>
                                    </p:animClr>
                                    <p:animClr clrSpc="rgb" dir="cw">
                                      <p:cBhvr>
                                        <p:cTn id="48" dur="250" autoRev="1" fill="hold"/>
                                        <p:tgtEl>
                                          <p:spTgt spid="46"/>
                                        </p:tgtEl>
                                        <p:attrNameLst>
                                          <p:attrName>fillcolor</p:attrName>
                                        </p:attrNameLst>
                                      </p:cBhvr>
                                      <p:to>
                                        <a:schemeClr val="bg1"/>
                                      </p:to>
                                    </p:animClr>
                                    <p:set>
                                      <p:cBhvr>
                                        <p:cTn id="49" dur="250" autoRev="1" fill="hold"/>
                                        <p:tgtEl>
                                          <p:spTgt spid="46"/>
                                        </p:tgtEl>
                                        <p:attrNameLst>
                                          <p:attrName>fill.type</p:attrName>
                                        </p:attrNameLst>
                                      </p:cBhvr>
                                      <p:to>
                                        <p:strVal val="solid"/>
                                      </p:to>
                                    </p:set>
                                    <p:set>
                                      <p:cBhvr>
                                        <p:cTn id="50" dur="250" autoRev="1" fill="hold"/>
                                        <p:tgtEl>
                                          <p:spTgt spid="46"/>
                                        </p:tgtEl>
                                        <p:attrNameLst>
                                          <p:attrName>fill.on</p:attrName>
                                        </p:attrNameLst>
                                      </p:cBhvr>
                                      <p:to>
                                        <p:strVal val="true"/>
                                      </p:to>
                                    </p:set>
                                  </p:childTnLst>
                                </p:cTn>
                              </p:par>
                            </p:childTnLst>
                          </p:cTn>
                        </p:par>
                        <p:par>
                          <p:cTn id="51" fill="hold">
                            <p:stCondLst>
                              <p:cond delay="4000"/>
                            </p:stCondLst>
                            <p:childTnLst>
                              <p:par>
                                <p:cTn id="52" presetID="27" presetClass="emph" presetSubtype="0" fill="hold" grpId="1" nodeType="afterEffect">
                                  <p:stCondLst>
                                    <p:cond delay="0"/>
                                  </p:stCondLst>
                                  <p:childTnLst>
                                    <p:animClr clrSpc="rgb" dir="cw">
                                      <p:cBhvr override="childStyle">
                                        <p:cTn id="53" dur="250" autoRev="1" fill="hold"/>
                                        <p:tgtEl>
                                          <p:spTgt spid="46"/>
                                        </p:tgtEl>
                                        <p:attrNameLst>
                                          <p:attrName>style.color</p:attrName>
                                        </p:attrNameLst>
                                      </p:cBhvr>
                                      <p:to>
                                        <a:schemeClr val="bg1"/>
                                      </p:to>
                                    </p:animClr>
                                    <p:animClr clrSpc="rgb" dir="cw">
                                      <p:cBhvr>
                                        <p:cTn id="54" dur="250" autoRev="1" fill="hold"/>
                                        <p:tgtEl>
                                          <p:spTgt spid="46"/>
                                        </p:tgtEl>
                                        <p:attrNameLst>
                                          <p:attrName>fillcolor</p:attrName>
                                        </p:attrNameLst>
                                      </p:cBhvr>
                                      <p:to>
                                        <a:schemeClr val="bg1"/>
                                      </p:to>
                                    </p:animClr>
                                    <p:set>
                                      <p:cBhvr>
                                        <p:cTn id="55" dur="250" autoRev="1" fill="hold"/>
                                        <p:tgtEl>
                                          <p:spTgt spid="46"/>
                                        </p:tgtEl>
                                        <p:attrNameLst>
                                          <p:attrName>fill.type</p:attrName>
                                        </p:attrNameLst>
                                      </p:cBhvr>
                                      <p:to>
                                        <p:strVal val="solid"/>
                                      </p:to>
                                    </p:set>
                                    <p:set>
                                      <p:cBhvr>
                                        <p:cTn id="56" dur="250" autoRev="1" fill="hold"/>
                                        <p:tgtEl>
                                          <p:spTgt spid="46"/>
                                        </p:tgtEl>
                                        <p:attrNameLst>
                                          <p:attrName>fill.on</p:attrName>
                                        </p:attrNameLst>
                                      </p:cBhvr>
                                      <p:to>
                                        <p:strVal val="true"/>
                                      </p:to>
                                    </p:set>
                                  </p:childTnLst>
                                </p:cTn>
                              </p:par>
                            </p:childTnLst>
                          </p:cTn>
                        </p:par>
                        <p:par>
                          <p:cTn id="57" fill="hold">
                            <p:stCondLst>
                              <p:cond delay="4500"/>
                            </p:stCondLst>
                            <p:childTnLst>
                              <p:par>
                                <p:cTn id="58" presetID="27" presetClass="emph" presetSubtype="0" fill="hold" grpId="2" nodeType="afterEffect">
                                  <p:stCondLst>
                                    <p:cond delay="0"/>
                                  </p:stCondLst>
                                  <p:childTnLst>
                                    <p:animClr clrSpc="rgb" dir="cw">
                                      <p:cBhvr override="childStyle">
                                        <p:cTn id="59" dur="250" autoRev="1" fill="hold"/>
                                        <p:tgtEl>
                                          <p:spTgt spid="46"/>
                                        </p:tgtEl>
                                        <p:attrNameLst>
                                          <p:attrName>style.color</p:attrName>
                                        </p:attrNameLst>
                                      </p:cBhvr>
                                      <p:to>
                                        <a:schemeClr val="bg1"/>
                                      </p:to>
                                    </p:animClr>
                                    <p:animClr clrSpc="rgb" dir="cw">
                                      <p:cBhvr>
                                        <p:cTn id="60" dur="250" autoRev="1" fill="hold"/>
                                        <p:tgtEl>
                                          <p:spTgt spid="46"/>
                                        </p:tgtEl>
                                        <p:attrNameLst>
                                          <p:attrName>fillcolor</p:attrName>
                                        </p:attrNameLst>
                                      </p:cBhvr>
                                      <p:to>
                                        <a:schemeClr val="bg1"/>
                                      </p:to>
                                    </p:animClr>
                                    <p:set>
                                      <p:cBhvr>
                                        <p:cTn id="61" dur="250" autoRev="1" fill="hold"/>
                                        <p:tgtEl>
                                          <p:spTgt spid="46"/>
                                        </p:tgtEl>
                                        <p:attrNameLst>
                                          <p:attrName>fill.type</p:attrName>
                                        </p:attrNameLst>
                                      </p:cBhvr>
                                      <p:to>
                                        <p:strVal val="solid"/>
                                      </p:to>
                                    </p:set>
                                    <p:set>
                                      <p:cBhvr>
                                        <p:cTn id="62" dur="250" autoRev="1" fill="hold"/>
                                        <p:tgtEl>
                                          <p:spTgt spid="4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6" grpId="2" animBg="1"/>
      <p:bldP spid="46" grpId="3" animBg="1"/>
      <p:bldP spid="29" grpId="0" animBg="1"/>
      <p:bldP spid="28" grpId="0" animBg="1"/>
      <p:bldP spid="30" grpId="0" animBg="1"/>
      <p:bldP spid="31" grpId="0" animBg="1"/>
      <p:bldP spid="32" grpId="0" animBg="1"/>
      <p:bldP spid="41" grpId="0" animBg="1"/>
      <p:bldP spid="42" grpId="0" animBg="1"/>
      <p:bldP spid="43" grpId="0" animBg="1"/>
      <p:bldP spid="44" grpId="0" animBg="1"/>
      <p:bldP spid="45"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История светофоров </a:t>
            </a:r>
            <a:br>
              <a:rPr lang="ru-RU" dirty="0" smtClean="0"/>
            </a:br>
            <a:endParaRPr lang="ru-RU" dirty="0"/>
          </a:p>
        </p:txBody>
      </p:sp>
      <p:sp>
        <p:nvSpPr>
          <p:cNvPr id="3" name="Содержимое 2"/>
          <p:cNvSpPr>
            <a:spLocks noGrp="1"/>
          </p:cNvSpPr>
          <p:nvPr>
            <p:ph idx="1"/>
          </p:nvPr>
        </p:nvSpPr>
        <p:spPr>
          <a:xfrm>
            <a:off x="142844" y="1285860"/>
            <a:ext cx="8686800" cy="4525963"/>
          </a:xfrm>
        </p:spPr>
        <p:txBody>
          <a:bodyPr>
            <a:normAutofit fontScale="70000" lnSpcReduction="20000"/>
          </a:bodyPr>
          <a:lstStyle/>
          <a:p>
            <a:pPr algn="just"/>
            <a:r>
              <a:rPr lang="ru-RU" dirty="0" smtClean="0"/>
              <a:t>Первый автоматический светофор появился в Англии 10 декабря 1868 года. Он работал на газовой лампе и облегчал членам Парламента переход проезжей части улицы. Через четыре недели после установки он взорвался. В Петербурге автоматический светофор был установлен лишь 15 января 1930 года на пересечении Невского и Литейного проспектов. </a:t>
            </a:r>
          </a:p>
          <a:p>
            <a:endParaRPr lang="ru-RU" dirty="0" smtClean="0"/>
          </a:p>
          <a:p>
            <a:endParaRPr lang="ru-RU" dirty="0" smtClean="0"/>
          </a:p>
          <a:p>
            <a:pPr algn="just"/>
            <a:r>
              <a:rPr lang="ru-RU" dirty="0" smtClean="0"/>
              <a:t>Светофоры определяют очерёдность проезда для различных направлений движения за разные временные интервалы в зависимости от уровней интенсивности движения. Они обеспечивают безопасность пешеходов при переходе через проезжую часть  и вне перекрёстков, возле школ, торговых центров, кинотеатров, библиотек и других мест массового посещения.</a:t>
            </a:r>
            <a:endParaRPr lang="ru-RU" dirty="0"/>
          </a:p>
        </p:txBody>
      </p:sp>
      <p:sp>
        <p:nvSpPr>
          <p:cNvPr id="4" name="Управляющая кнопка: настраиваемая 3">
            <a:hlinkClick r:id="rId2" action="ppaction://hlinksldjump" highlightClick="1"/>
          </p:cNvPr>
          <p:cNvSpPr/>
          <p:nvPr/>
        </p:nvSpPr>
        <p:spPr>
          <a:xfrm>
            <a:off x="7286644" y="6072206"/>
            <a:ext cx="1500198" cy="64294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dirty="0" smtClean="0">
                <a:latin typeface="Century Gothic" pitchFamily="34" charset="0"/>
              </a:rPr>
              <a:t>Назад на содержание</a:t>
            </a:r>
            <a:endParaRPr lang="ru-RU" sz="1400" dirty="0">
              <a:latin typeface="Century Gothic" pitchFamily="34" charset="0"/>
            </a:endParaRPr>
          </a:p>
        </p:txBody>
      </p:sp>
    </p:spTree>
  </p:cSld>
  <p:clrMapOvr>
    <a:masterClrMapping/>
  </p:clrMapOvr>
  <p:transition>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610</TotalTime>
  <Words>1662</Words>
  <Application>Microsoft Office PowerPoint</Application>
  <PresentationFormat>Экран (4:3)</PresentationFormat>
  <Paragraphs>111</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Презентация PowerPoint</vt:lpstr>
      <vt:lpstr>Содержание </vt:lpstr>
      <vt:lpstr>Презентация PowerPoint</vt:lpstr>
      <vt:lpstr>Весомые Аргументы</vt:lpstr>
      <vt:lpstr>Презентация PowerPoint</vt:lpstr>
      <vt:lpstr> Мероприятия, проводимые в городе, по уменьшению числа ДТП с пешеходами</vt:lpstr>
      <vt:lpstr>              Правила Дорожного Движения</vt:lpstr>
      <vt:lpstr>Из-за чего сбивают пешехода (факты)</vt:lpstr>
      <vt:lpstr>История светофоров  </vt:lpstr>
      <vt:lpstr>Устройство светофоров  </vt:lpstr>
      <vt:lpstr>Работа светофоров  </vt:lpstr>
      <vt:lpstr>    Виды светофоров</vt:lpstr>
      <vt:lpstr>ПРЕДЛОЖЕНИЕ</vt:lpstr>
      <vt:lpstr>Ламповые дорожные светофоры  </vt:lpstr>
      <vt:lpstr>Светодиодные дорожные светофоры  </vt:lpstr>
      <vt:lpstr>Светофор пешеходный </vt:lpstr>
      <vt:lpstr>У кого можно заказать светофор</vt:lpstr>
      <vt:lpstr>Расценки данного сайта</vt:lpstr>
      <vt:lpstr>Гост  25695-91  и ГОСТ 34.401-90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Татьяна</cp:lastModifiedBy>
  <cp:revision>104</cp:revision>
  <dcterms:modified xsi:type="dcterms:W3CDTF">2018-01-13T07:32:09Z</dcterms:modified>
</cp:coreProperties>
</file>