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67" r:id="rId1"/>
  </p:sldMasterIdLst>
  <p:notesMasterIdLst>
    <p:notesMasterId r:id="rId23"/>
  </p:notesMasterIdLst>
  <p:sldIdLst>
    <p:sldId id="256" r:id="rId2"/>
    <p:sldId id="283" r:id="rId3"/>
    <p:sldId id="257" r:id="rId4"/>
    <p:sldId id="258" r:id="rId5"/>
    <p:sldId id="259" r:id="rId6"/>
    <p:sldId id="260" r:id="rId7"/>
    <p:sldId id="278" r:id="rId8"/>
    <p:sldId id="262" r:id="rId9"/>
    <p:sldId id="282" r:id="rId10"/>
    <p:sldId id="276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2" r:id="rId19"/>
    <p:sldId id="273" r:id="rId20"/>
    <p:sldId id="277" r:id="rId21"/>
    <p:sldId id="280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90B74-941E-4C85-AE8E-83ABDF040AAA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EC01A4-A674-494D-8930-0D05486A46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5421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C01A4-A674-494D-8930-0D05486A4626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6584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571612"/>
            <a:ext cx="7772400" cy="1470025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>
              <a:defRPr b="1" cap="all" spc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34290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B8DCD1-E3DD-42C9-BBD1-F07FEE382B1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7FF79-0A56-4FC2-A007-D3AA28972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B8DCD1-E3DD-42C9-BBD1-F07FEE382B1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7FF79-0A56-4FC2-A007-D3AA28972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B8DCD1-E3DD-42C9-BBD1-F07FEE382B1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7FF79-0A56-4FC2-A007-D3AA28972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B8DCD1-E3DD-42C9-BBD1-F07FEE382B1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7FF79-0A56-4FC2-A007-D3AA28972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B8DCD1-E3DD-42C9-BBD1-F07FEE382B1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7FF79-0A56-4FC2-A007-D3AA28972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B8DCD1-E3DD-42C9-BBD1-F07FEE382B1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7FF79-0A56-4FC2-A007-D3AA28972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B8DCD1-E3DD-42C9-BBD1-F07FEE382B1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7FF79-0A56-4FC2-A007-D3AA28972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B8DCD1-E3DD-42C9-BBD1-F07FEE382B1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7FF79-0A56-4FC2-A007-D3AA28972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B8DCD1-E3DD-42C9-BBD1-F07FEE382B1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7FF79-0A56-4FC2-A007-D3AA28972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B8DCD1-E3DD-42C9-BBD1-F07FEE382B1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7FF79-0A56-4FC2-A007-D3AA28972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B8DCD1-E3DD-42C9-BBD1-F07FEE382B1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7FF79-0A56-4FC2-A007-D3AA28972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813" y="274638"/>
            <a:ext cx="757237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27B8DCD1-E3DD-42C9-BBD1-F07FEE382B10}" type="datetimeFigureOut">
              <a:rPr lang="ru-RU" smtClean="0"/>
              <a:pPr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B77FF79-0A56-4FC2-A007-D3AA28972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68" r:id="rId1"/>
    <p:sldLayoutId id="2147484869" r:id="rId2"/>
    <p:sldLayoutId id="2147484870" r:id="rId3"/>
    <p:sldLayoutId id="2147484871" r:id="rId4"/>
    <p:sldLayoutId id="2147484872" r:id="rId5"/>
    <p:sldLayoutId id="2147484873" r:id="rId6"/>
    <p:sldLayoutId id="2147484874" r:id="rId7"/>
    <p:sldLayoutId id="2147484875" r:id="rId8"/>
    <p:sldLayoutId id="2147484876" r:id="rId9"/>
    <p:sldLayoutId id="2147484877" r:id="rId10"/>
    <p:sldLayoutId id="2147484878" r:id="rId11"/>
  </p:sldLayoutIdLst>
  <p:transition>
    <p:fad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ln w="10541" cmpd="sng">
            <a:solidFill>
              <a:schemeClr val="accent1">
                <a:shade val="88000"/>
                <a:satMod val="110000"/>
              </a:schemeClr>
            </a:solidFill>
            <a:prstDash val="solid"/>
          </a:ln>
          <a:gradFill>
            <a:gsLst>
              <a:gs pos="0">
                <a:schemeClr val="accent1">
                  <a:tint val="40000"/>
                  <a:satMod val="250000"/>
                </a:schemeClr>
              </a:gs>
              <a:gs pos="9000">
                <a:schemeClr val="accent1">
                  <a:tint val="52000"/>
                  <a:satMod val="300000"/>
                </a:schemeClr>
              </a:gs>
              <a:gs pos="50000">
                <a:schemeClr val="accent1">
                  <a:shade val="20000"/>
                  <a:satMod val="300000"/>
                </a:schemeClr>
              </a:gs>
              <a:gs pos="79000">
                <a:schemeClr val="accent1">
                  <a:tint val="52000"/>
                  <a:satMod val="300000"/>
                </a:schemeClr>
              </a:gs>
              <a:gs pos="100000">
                <a:schemeClr val="accent1">
                  <a:tint val="40000"/>
                  <a:satMod val="250000"/>
                </a:schemeClr>
              </a:gs>
            </a:gsLst>
            <a:lin ang="5400000"/>
          </a:gra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3200" kern="1200">
          <a:solidFill>
            <a:srgbClr val="25406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800" i="1" kern="1200">
          <a:solidFill>
            <a:srgbClr val="25406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25406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25406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25406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prichi.net/sovr.php" TargetMode="External"/><Relationship Id="rId3" Type="http://schemas.openxmlformats.org/officeDocument/2006/relationships/hyperlink" Target="http://www.shkola.net.ua/view.php?doc=373.1238206499679300" TargetMode="External"/><Relationship Id="rId7" Type="http://schemas.openxmlformats.org/officeDocument/2006/relationships/hyperlink" Target="http://otvetin.ru/loveznakotno/2623-chto-takoe-miloserdie.html-" TargetMode="External"/><Relationship Id="rId2" Type="http://schemas.openxmlformats.org/officeDocument/2006/relationships/hyperlink" Target="http://www.razumniki.ru/pechenie_oseeva.html%20-&#1088;&#1072;&#1089;&#1089;&#1082;&#1072;&#1079;%20&#1042;.&#1054;&#1089;&#1077;&#1077;&#1074;&#1086;&#1081;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vseposlovici.ru/2010/12/20/poslovicy-" TargetMode="External"/><Relationship Id="rId5" Type="http://schemas.openxmlformats.org/officeDocument/2006/relationships/hyperlink" Target="http://www.greatmind.info/list.php?p=1&amp;theme_id=39" TargetMode="External"/><Relationship Id="rId4" Type="http://schemas.openxmlformats.org/officeDocument/2006/relationships/hyperlink" Target="http://posloviz.ru/category/egoizm/" TargetMode="External"/><Relationship Id="rId9" Type="http://schemas.openxmlformats.org/officeDocument/2006/relationships/hyperlink" Target="http://images.yandex.ru/yandsearch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333375"/>
            <a:ext cx="8135938" cy="583247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Тема урока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«Альтруизм и эгоизм»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002060"/>
                </a:solidFill>
              </a:rPr>
              <a:t>учебный модуль «Основы светской этики»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составила учитель начальных классов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МОБУ СОШ с.Талалаевка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err="1" smtClean="0">
                <a:solidFill>
                  <a:srgbClr val="002060"/>
                </a:solidFill>
              </a:rPr>
              <a:t>Спевак</a:t>
            </a:r>
            <a:r>
              <a:rPr lang="ru-RU" sz="2800" dirty="0" smtClean="0">
                <a:solidFill>
                  <a:srgbClr val="002060"/>
                </a:solidFill>
              </a:rPr>
              <a:t> Раиса Анатольевна 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авторы учебника: </a:t>
            </a:r>
            <a:r>
              <a:rPr lang="ru-RU" sz="2400" dirty="0" err="1" smtClean="0">
                <a:solidFill>
                  <a:srgbClr val="002060"/>
                </a:solidFill>
              </a:rPr>
              <a:t>Р.Н.Бунеев</a:t>
            </a:r>
            <a:r>
              <a:rPr lang="ru-RU" sz="2400" dirty="0" smtClean="0">
                <a:solidFill>
                  <a:srgbClr val="002060"/>
                </a:solidFill>
              </a:rPr>
              <a:t>, Д.Д.Данилов, </a:t>
            </a:r>
            <a:r>
              <a:rPr lang="ru-RU" sz="2400" dirty="0" err="1" smtClean="0">
                <a:solidFill>
                  <a:srgbClr val="002060"/>
                </a:solidFill>
              </a:rPr>
              <a:t>И.И.Кремлева</a:t>
            </a:r>
            <a:r>
              <a:rPr lang="ru-RU" sz="2800" dirty="0" smtClean="0">
                <a:solidFill>
                  <a:srgbClr val="002060"/>
                </a:solidFill>
              </a:rPr>
              <a:t/>
            </a:r>
            <a:br>
              <a:rPr lang="ru-RU" sz="2800" dirty="0" smtClean="0">
                <a:solidFill>
                  <a:srgbClr val="002060"/>
                </a:solidFill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7619262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Box 1"/>
          <p:cNvSpPr txBox="1">
            <a:spLocks noChangeArrowheads="1"/>
          </p:cNvSpPr>
          <p:nvPr/>
        </p:nvSpPr>
        <p:spPr bwMode="auto">
          <a:xfrm>
            <a:off x="571500" y="71438"/>
            <a:ext cx="800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Monotype Corsiva" pitchFamily="66" charset="0"/>
              </a:rPr>
              <a:t>Чего хочет альтруист?</a:t>
            </a:r>
          </a:p>
        </p:txBody>
      </p:sp>
      <p:pic>
        <p:nvPicPr>
          <p:cNvPr id="75779" name="Picture 3" descr="C:\Users\Виталий\Desktop\картинки3\9ad551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1" y="620688"/>
            <a:ext cx="8136904" cy="594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6072188"/>
            <a:ext cx="9144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Альтруист хочет, чтобы всем было хорошо.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24744"/>
            <a:ext cx="7572375" cy="868958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Выберите синонимы к слову альтруизм и запишите на опорном листе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+mj-lt"/>
              </a:rPr>
              <a:t>Бескорыстие, высокомерие, человеколюбие, черствость, бездушие, самоотверженность, доброта, предательство, забота, равнодушие, злость, зависть, жадность, любовь, жестокость, ласка, безжалостность, себялюбие, милосердие</a:t>
            </a:r>
            <a:r>
              <a:rPr lang="ru-RU" sz="2800" dirty="0" smtClean="0">
                <a:latin typeface="+mj-lt"/>
              </a:rPr>
              <a:t>.</a:t>
            </a:r>
            <a:endParaRPr lang="ru-RU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6169503"/>
      </p:ext>
    </p:ext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Альтруизму противостоит эгоизм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412776"/>
            <a:ext cx="7931224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+mj-lt"/>
              </a:rPr>
              <a:t>Эгоизм</a:t>
            </a:r>
            <a:r>
              <a:rPr lang="ru-RU" sz="2800" b="1" dirty="0" smtClean="0">
                <a:latin typeface="+mj-lt"/>
              </a:rPr>
              <a:t> </a:t>
            </a:r>
            <a:r>
              <a:rPr lang="ru-RU" sz="2800" dirty="0" smtClean="0">
                <a:latin typeface="+mj-lt"/>
              </a:rPr>
              <a:t>– </a:t>
            </a:r>
            <a:r>
              <a:rPr lang="ru-RU" sz="2800" b="1" dirty="0" smtClean="0">
                <a:solidFill>
                  <a:srgbClr val="002060"/>
                </a:solidFill>
                <a:latin typeface="+mj-lt"/>
              </a:rPr>
              <a:t>это действия направленные на удовлетворение личных интересов, в том числе и в ущерб интересам других людей или общества.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+mj-lt"/>
              </a:rPr>
              <a:t> Согласно эгоизму, удовлетворение человеком личного интереса рассматривается в качестве высшего блага. Эгоизм обнаруживается в ситуации конфликта интересов, когда удовлетворение личного интереса происходит в ущерб интересу другого человека.</a:t>
            </a:r>
          </a:p>
        </p:txBody>
      </p:sp>
    </p:spTree>
    <p:extLst>
      <p:ext uri="{BB962C8B-B14F-4D97-AF65-F5344CB8AC3E}">
        <p14:creationId xmlns:p14="http://schemas.microsoft.com/office/powerpoint/2010/main" xmlns="" val="31818834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39552" y="549275"/>
            <a:ext cx="7920880" cy="6192838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«</a:t>
            </a:r>
            <a:r>
              <a:rPr lang="ru-RU" b="1" dirty="0" smtClean="0">
                <a:solidFill>
                  <a:srgbClr val="FF0000"/>
                </a:solidFill>
                <a:latin typeface="+mj-lt"/>
              </a:rPr>
              <a:t>Всё для меня, всё ради меня» </a:t>
            </a:r>
            <a:r>
              <a:rPr lang="ru-RU" b="1" dirty="0" smtClean="0">
                <a:solidFill>
                  <a:srgbClr val="002060"/>
                </a:solidFill>
                <a:latin typeface="+mj-lt"/>
              </a:rPr>
              <a:t>— вот принцип эгоиста. 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+mj-lt"/>
              </a:rPr>
              <a:t>Он спокойно может нарушать нравственные нормы и пренебрегать общественными ценностями.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3189795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ЭГОИЗМ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" name="Рисунок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268760"/>
            <a:ext cx="6552728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945080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Выберите синонимы к слову эгоизм и запишите на опорном листе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002060"/>
                </a:solidFill>
                <a:latin typeface="+mj-lt"/>
              </a:rPr>
              <a:t>Бескорыстие, высокомерие, человеколюбие, черствость, бездушие, самоотверженность, доброта, предательство, забота, равнодушие, злость, зависть, жадность, любовь, жестокость, ласка, безжалостность, себялюбие, милосердие</a:t>
            </a:r>
            <a:r>
              <a:rPr lang="ru-RU" sz="2800" dirty="0" smtClean="0">
                <a:latin typeface="+mj-lt"/>
              </a:rPr>
              <a:t>.</a:t>
            </a:r>
            <a:endParaRPr lang="ru-RU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62156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683568" y="404664"/>
            <a:ext cx="7546032" cy="5721499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+mj-lt"/>
              </a:rPr>
              <a:t>Разумный эгоизм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+mj-lt"/>
              </a:rPr>
              <a:t> — способность человека, преследуя свои интересы, содействовать общему благу. Разумный эгоист понимает, что удовлетворить свои интересы он может, только заботясь об окружающих его людях и обществе, в котором он живёт</a:t>
            </a:r>
            <a:endParaRPr lang="ru-RU" sz="2800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03316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96752"/>
            <a:ext cx="8147248" cy="792088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rgbClr val="FF0000"/>
                </a:solidFill>
              </a:rPr>
              <a:t>1 группа.</a:t>
            </a:r>
            <a:br>
              <a:rPr lang="ru-RU" sz="3100" dirty="0" smtClean="0">
                <a:solidFill>
                  <a:srgbClr val="FF0000"/>
                </a:solidFill>
              </a:rPr>
            </a:br>
            <a:r>
              <a:rPr lang="ru-RU" sz="3100" dirty="0" smtClean="0">
                <a:solidFill>
                  <a:srgbClr val="FF0000"/>
                </a:solidFill>
              </a:rPr>
              <a:t>Работа с пословицами.  Восстановите пословицы.</a:t>
            </a:r>
            <a:br>
              <a:rPr lang="ru-RU" sz="3100" dirty="0" smtClean="0">
                <a:solidFill>
                  <a:srgbClr val="FF0000"/>
                </a:solidFill>
              </a:rPr>
            </a:br>
            <a:r>
              <a:rPr lang="ru-RU" sz="3100" dirty="0" smtClean="0">
                <a:solidFill>
                  <a:srgbClr val="FF0000"/>
                </a:solidFill>
              </a:rPr>
              <a:t>Объясните  их смысл. Распределите на 2 группы</a:t>
            </a:r>
            <a:r>
              <a:rPr lang="ru-RU" sz="3100" dirty="0" smtClean="0"/>
              <a:t>. </a:t>
            </a:r>
            <a:br>
              <a:rPr lang="ru-RU" sz="3100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507288" cy="453650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fontAlgn="base"/>
            <a:r>
              <a:rPr lang="ru-RU" sz="4200" b="1" dirty="0">
                <a:solidFill>
                  <a:srgbClr val="002060"/>
                </a:solidFill>
                <a:latin typeface="+mj-lt"/>
              </a:rPr>
              <a:t>Собака на сене лежит </a:t>
            </a:r>
          </a:p>
          <a:p>
            <a:pPr marL="0" indent="0" fontAlgn="base">
              <a:buNone/>
            </a:pPr>
            <a:r>
              <a:rPr lang="ru-RU" sz="4200" b="1" dirty="0" smtClean="0">
                <a:solidFill>
                  <a:srgbClr val="002060"/>
                </a:solidFill>
                <a:latin typeface="+mj-lt"/>
              </a:rPr>
              <a:t>                                                                                    чтобы </a:t>
            </a:r>
            <a:r>
              <a:rPr lang="ru-RU" sz="4200" b="1" dirty="0">
                <a:solidFill>
                  <a:srgbClr val="002060"/>
                </a:solidFill>
                <a:latin typeface="+mj-lt"/>
              </a:rPr>
              <a:t>одна открылась.</a:t>
            </a:r>
          </a:p>
          <a:p>
            <a:pPr fontAlgn="base"/>
            <a:r>
              <a:rPr lang="ru-RU" sz="4200" b="1" dirty="0">
                <a:solidFill>
                  <a:srgbClr val="002060"/>
                </a:solidFill>
                <a:latin typeface="+mj-lt"/>
              </a:rPr>
              <a:t>Люблю тебя, когда я у тебя; </a:t>
            </a:r>
          </a:p>
          <a:p>
            <a:pPr marL="0" indent="0" fontAlgn="base">
              <a:buNone/>
            </a:pPr>
            <a:r>
              <a:rPr lang="ru-RU" sz="4200" b="1" dirty="0" smtClean="0">
                <a:solidFill>
                  <a:srgbClr val="002060"/>
                </a:solidFill>
                <a:latin typeface="+mj-lt"/>
              </a:rPr>
              <a:t>                                                                               </a:t>
            </a:r>
            <a:r>
              <a:rPr lang="ru-RU" sz="4200" b="1" dirty="0">
                <a:solidFill>
                  <a:srgbClr val="002060"/>
                </a:solidFill>
                <a:latin typeface="+mj-lt"/>
              </a:rPr>
              <a:t>сама не ест и другим не </a:t>
            </a:r>
            <a:r>
              <a:rPr lang="ru-RU" sz="4200" b="1" dirty="0" smtClean="0">
                <a:solidFill>
                  <a:srgbClr val="002060"/>
                </a:solidFill>
                <a:latin typeface="+mj-lt"/>
              </a:rPr>
              <a:t>дает</a:t>
            </a:r>
          </a:p>
          <a:p>
            <a:pPr marL="0" indent="0" fontAlgn="base">
              <a:buNone/>
            </a:pPr>
            <a:endParaRPr lang="ru-RU" sz="4200" b="1" dirty="0" smtClean="0">
              <a:solidFill>
                <a:srgbClr val="002060"/>
              </a:solidFill>
              <a:latin typeface="+mj-lt"/>
            </a:endParaRPr>
          </a:p>
          <a:p>
            <a:pPr fontAlgn="base"/>
            <a:r>
              <a:rPr lang="ru-RU" sz="4200" b="1" dirty="0" smtClean="0">
                <a:solidFill>
                  <a:srgbClr val="002060"/>
                </a:solidFill>
                <a:latin typeface="+mj-lt"/>
              </a:rPr>
              <a:t>После </a:t>
            </a:r>
            <a:r>
              <a:rPr lang="ru-RU" sz="4200" b="1" dirty="0">
                <a:solidFill>
                  <a:srgbClr val="002060"/>
                </a:solidFill>
                <a:latin typeface="+mj-lt"/>
              </a:rPr>
              <a:t>меня </a:t>
            </a:r>
            <a:r>
              <a:rPr lang="ru-RU" sz="4200" b="1" dirty="0" smtClean="0">
                <a:solidFill>
                  <a:srgbClr val="002060"/>
                </a:solidFill>
                <a:latin typeface="+mj-lt"/>
              </a:rPr>
              <a:t>                                               на </a:t>
            </a:r>
            <a:r>
              <a:rPr lang="ru-RU" sz="4200" b="1" dirty="0">
                <a:solidFill>
                  <a:srgbClr val="002060"/>
                </a:solidFill>
                <a:latin typeface="+mj-lt"/>
              </a:rPr>
              <a:t>добрые дела.</a:t>
            </a:r>
          </a:p>
          <a:p>
            <a:pPr fontAlgn="base"/>
            <a:endParaRPr lang="ru-RU" sz="4200" b="1" dirty="0">
              <a:solidFill>
                <a:srgbClr val="002060"/>
              </a:solidFill>
              <a:latin typeface="+mj-lt"/>
            </a:endParaRPr>
          </a:p>
          <a:p>
            <a:pPr fontAlgn="base"/>
            <a:r>
              <a:rPr lang="ru-RU" sz="4200" b="1" dirty="0">
                <a:solidFill>
                  <a:srgbClr val="002060"/>
                </a:solidFill>
                <a:latin typeface="+mj-lt"/>
              </a:rPr>
              <a:t>Жизнь дана</a:t>
            </a:r>
          </a:p>
          <a:p>
            <a:pPr marL="0" indent="0" fontAlgn="base">
              <a:buNone/>
            </a:pPr>
            <a:r>
              <a:rPr lang="ru-RU" sz="4200" b="1" dirty="0" smtClean="0">
                <a:solidFill>
                  <a:srgbClr val="002060"/>
                </a:solidFill>
                <a:latin typeface="+mj-lt"/>
              </a:rPr>
              <a:t>                                                                               а </a:t>
            </a:r>
            <a:r>
              <a:rPr lang="ru-RU" sz="4200" b="1" dirty="0">
                <a:solidFill>
                  <a:srgbClr val="002060"/>
                </a:solidFill>
                <a:latin typeface="+mj-lt"/>
              </a:rPr>
              <a:t>доброе дело не забудется.</a:t>
            </a:r>
          </a:p>
          <a:p>
            <a:pPr fontAlgn="base"/>
            <a:r>
              <a:rPr lang="ru-RU" sz="4200" b="1" dirty="0">
                <a:solidFill>
                  <a:srgbClr val="002060"/>
                </a:solidFill>
                <a:latin typeface="+mj-lt"/>
              </a:rPr>
              <a:t>Постучи в семь дверей, </a:t>
            </a:r>
          </a:p>
          <a:p>
            <a:pPr marL="0" indent="0" fontAlgn="base">
              <a:buNone/>
            </a:pPr>
            <a:r>
              <a:rPr lang="ru-RU" sz="4200" b="1" dirty="0" smtClean="0">
                <a:solidFill>
                  <a:srgbClr val="002060"/>
                </a:solidFill>
                <a:latin typeface="+mj-lt"/>
              </a:rPr>
              <a:t>                                                                                хоть </a:t>
            </a:r>
            <a:r>
              <a:rPr lang="ru-RU" sz="4200" b="1" dirty="0">
                <a:solidFill>
                  <a:srgbClr val="002060"/>
                </a:solidFill>
                <a:latin typeface="+mj-lt"/>
              </a:rPr>
              <a:t>трава не расти.</a:t>
            </a:r>
          </a:p>
          <a:p>
            <a:pPr fontAlgn="base"/>
            <a:r>
              <a:rPr lang="ru-RU" sz="4200" b="1" dirty="0">
                <a:solidFill>
                  <a:srgbClr val="002060"/>
                </a:solidFill>
                <a:latin typeface="+mj-lt"/>
              </a:rPr>
              <a:t>Рубашка износится, </a:t>
            </a:r>
          </a:p>
          <a:p>
            <a:pPr marL="0" indent="0" fontAlgn="base">
              <a:buNone/>
            </a:pPr>
            <a:r>
              <a:rPr lang="ru-RU" sz="4200" b="1" dirty="0" smtClean="0">
                <a:solidFill>
                  <a:srgbClr val="002060"/>
                </a:solidFill>
                <a:latin typeface="+mj-lt"/>
              </a:rPr>
              <a:t>                                                                               постыл </a:t>
            </a:r>
            <a:r>
              <a:rPr lang="ru-RU" sz="4200" b="1" dirty="0">
                <a:solidFill>
                  <a:srgbClr val="002060"/>
                </a:solidFill>
                <a:latin typeface="+mj-lt"/>
              </a:rPr>
              <a:t>ты мне, когда ты у меня.</a:t>
            </a:r>
          </a:p>
          <a:p>
            <a:endParaRPr lang="ru-RU" sz="4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645788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8388424" cy="1224136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rgbClr val="FF0000"/>
                </a:solidFill>
              </a:rPr>
              <a:t>2 группа. 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Прочитайте рассказ. Определите его тему и  основную мысль? Подберите название.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В. Сухомлинский 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dirty="0" smtClean="0"/>
              <a:t>                                     </a:t>
            </a:r>
          </a:p>
          <a:p>
            <a:pPr marL="0" indent="0">
              <a:buNone/>
            </a:pPr>
            <a:r>
              <a:rPr lang="ru-RU" sz="8000" b="1" dirty="0" smtClean="0">
                <a:solidFill>
                  <a:srgbClr val="002060"/>
                </a:solidFill>
                <a:latin typeface="+mj-lt"/>
              </a:rPr>
              <a:t>Андрейка – один сынок у папы с мамой. Любуются мама с папой Андрейкой – не налюбуются. Любуются Андрейкой и дедушка с бабушкой.</a:t>
            </a:r>
          </a:p>
          <a:p>
            <a:pPr marL="0" indent="0">
              <a:buNone/>
            </a:pPr>
            <a:r>
              <a:rPr lang="ru-RU" sz="8000" b="1" dirty="0" smtClean="0">
                <a:solidFill>
                  <a:srgbClr val="002060"/>
                </a:solidFill>
                <a:latin typeface="+mj-lt"/>
              </a:rPr>
              <a:t>- Ты у нас самый красивый! – говорит мама.</a:t>
            </a:r>
          </a:p>
          <a:p>
            <a:pPr marL="0" indent="0">
              <a:buNone/>
            </a:pPr>
            <a:r>
              <a:rPr lang="ru-RU" sz="8000" b="1" dirty="0" smtClean="0">
                <a:solidFill>
                  <a:srgbClr val="002060"/>
                </a:solidFill>
                <a:latin typeface="+mj-lt"/>
              </a:rPr>
              <a:t>-Ты у нас самый умный! – говорит папа.</a:t>
            </a:r>
          </a:p>
          <a:p>
            <a:pPr marL="0" indent="0">
              <a:buNone/>
            </a:pPr>
            <a:r>
              <a:rPr lang="ru-RU" sz="8000" b="1" dirty="0" smtClean="0">
                <a:solidFill>
                  <a:srgbClr val="002060"/>
                </a:solidFill>
                <a:latin typeface="+mj-lt"/>
              </a:rPr>
              <a:t>- Ты у нас самый счастливый! – говорит бабушка.</a:t>
            </a:r>
          </a:p>
          <a:p>
            <a:pPr marL="0" indent="0">
              <a:buNone/>
            </a:pPr>
            <a:r>
              <a:rPr lang="ru-RU" sz="8000" b="1" dirty="0" smtClean="0">
                <a:solidFill>
                  <a:srgbClr val="002060"/>
                </a:solidFill>
                <a:latin typeface="+mj-lt"/>
              </a:rPr>
              <a:t>- Ты у нас самый удачливый! – говорит дедушка.</a:t>
            </a:r>
          </a:p>
          <a:p>
            <a:pPr marL="0" indent="0">
              <a:buNone/>
            </a:pPr>
            <a:r>
              <a:rPr lang="ru-RU" sz="8000" b="1" dirty="0" smtClean="0">
                <a:solidFill>
                  <a:srgbClr val="002060"/>
                </a:solidFill>
                <a:latin typeface="+mj-lt"/>
              </a:rPr>
              <a:t>Смотрит вокруг себя Андрейка, и кажется ему, что весь мир вокруг него, Андрейки, вращается. Кажется ему, что он – орёл, а все вокруг  - маленькие букашки-таракашки. Им, букашкам-таракашкам, по земле ползать, а ему, орлу, в небесах парить.</a:t>
            </a:r>
          </a:p>
          <a:p>
            <a:pPr marL="0" indent="0">
              <a:buNone/>
            </a:pPr>
            <a:r>
              <a:rPr lang="ru-RU" sz="8000" b="1" dirty="0" smtClean="0">
                <a:solidFill>
                  <a:srgbClr val="002060"/>
                </a:solidFill>
                <a:latin typeface="+mj-lt"/>
              </a:rPr>
              <a:t>И никто не думает, как орёл этот с высоты небесной на землю рухнет, себя искалечит, другим горе принесёт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323032"/>
      </p:ext>
    </p:extLst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3 группа. Найдите выход из ситуации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424936" cy="5793507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sz="7400" b="1" dirty="0" smtClean="0">
                <a:solidFill>
                  <a:srgbClr val="002060"/>
                </a:solidFill>
                <a:latin typeface="+mj-lt"/>
              </a:rPr>
              <a:t>Мама обещала пойти с Костей в выходной день в парк аттракционов и развлечений. Накануне долгожданного дня она пришла домой грустная. «Знаешь, - сказала мама, - не удаётся пойти нам в парк, у меня срочная работа…». Представьте, что на месте Кости оказались вы. Как поведёте себя в такой ситуации? </a:t>
            </a:r>
          </a:p>
          <a:p>
            <a:pPr marL="0" indent="0">
              <a:buNone/>
            </a:pPr>
            <a:r>
              <a:rPr lang="ru-RU" sz="7400" b="1" dirty="0" smtClean="0">
                <a:solidFill>
                  <a:srgbClr val="002060"/>
                </a:solidFill>
                <a:latin typeface="+mj-lt"/>
              </a:rPr>
              <a:t>Варианты ответов:</a:t>
            </a:r>
          </a:p>
          <a:p>
            <a:pPr marL="0" indent="0">
              <a:buNone/>
            </a:pPr>
            <a:r>
              <a:rPr lang="ru-RU" sz="7400" b="1" dirty="0" smtClean="0">
                <a:solidFill>
                  <a:srgbClr val="002060"/>
                </a:solidFill>
                <a:latin typeface="+mj-lt"/>
              </a:rPr>
              <a:t>Ушёл в свою комнату, и долго рыдал, чтобы мама услышала.</a:t>
            </a:r>
          </a:p>
          <a:p>
            <a:pPr marL="0" indent="0">
              <a:buNone/>
            </a:pPr>
            <a:r>
              <a:rPr lang="ru-RU" sz="7400" b="1" dirty="0" smtClean="0">
                <a:solidFill>
                  <a:srgbClr val="002060"/>
                </a:solidFill>
                <a:latin typeface="+mj-lt"/>
              </a:rPr>
              <a:t>Надулся и весь вечер не разговаривал с мамой.</a:t>
            </a:r>
          </a:p>
          <a:p>
            <a:pPr marL="0" indent="0">
              <a:buNone/>
            </a:pPr>
            <a:r>
              <a:rPr lang="ru-RU" sz="7400" b="1" dirty="0" smtClean="0">
                <a:solidFill>
                  <a:srgbClr val="002060"/>
                </a:solidFill>
                <a:latin typeface="+mj-lt"/>
              </a:rPr>
              <a:t>Начал кричать, что так происходит всегда, когда ему хочется куда – то пойти.</a:t>
            </a:r>
          </a:p>
          <a:p>
            <a:pPr marL="0" indent="0">
              <a:buNone/>
            </a:pPr>
            <a:r>
              <a:rPr lang="ru-RU" sz="7400" b="1" dirty="0" smtClean="0">
                <a:solidFill>
                  <a:srgbClr val="002060"/>
                </a:solidFill>
                <a:latin typeface="+mj-lt"/>
              </a:rPr>
              <a:t>Стал утешать маму, сказал, что вовсе не огорчился, что можно пойти в парк отдыха, когда появится наиболее удачный момент, в следующий выходной.</a:t>
            </a:r>
          </a:p>
          <a:p>
            <a:pPr marL="0" indent="0">
              <a:buNone/>
            </a:pPr>
            <a:r>
              <a:rPr lang="ru-RU" sz="7400" b="1" dirty="0" smtClean="0">
                <a:solidFill>
                  <a:srgbClr val="002060"/>
                </a:solidFill>
                <a:latin typeface="+mj-lt"/>
              </a:rPr>
              <a:t>- Какие варианты поведения характерны для эгоиста и для альтруиста? Почему?</a:t>
            </a:r>
          </a:p>
          <a:p>
            <a:endParaRPr lang="ru-RU" sz="7400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170659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раиса\Desktop\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610168"/>
            <a:ext cx="7632848" cy="5445859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Прямоугольник 2"/>
          <p:cNvSpPr>
            <a:spLocks noChangeArrowheads="1"/>
          </p:cNvSpPr>
          <p:nvPr/>
        </p:nvSpPr>
        <p:spPr bwMode="auto">
          <a:xfrm>
            <a:off x="683568" y="1052736"/>
            <a:ext cx="698477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Закончите  предложения. </a:t>
            </a:r>
          </a:p>
          <a:p>
            <a:r>
              <a:rPr lang="ru-RU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    </a:t>
            </a:r>
            <a:r>
              <a:rPr lang="ru-RU" sz="36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Сегодня я узнал…</a:t>
            </a:r>
          </a:p>
          <a:p>
            <a:r>
              <a:rPr lang="ru-RU" sz="36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     Было интересно…</a:t>
            </a:r>
          </a:p>
          <a:p>
            <a:r>
              <a:rPr lang="ru-RU" sz="36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     Было трудно…</a:t>
            </a:r>
          </a:p>
          <a:p>
            <a:r>
              <a:rPr lang="ru-RU" sz="36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     Меня удивило…</a:t>
            </a:r>
          </a:p>
          <a:p>
            <a:r>
              <a:rPr lang="ru-RU" sz="36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     Мне захотелось</a:t>
            </a:r>
            <a:r>
              <a:rPr lang="ru-RU" sz="36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…</a:t>
            </a:r>
          </a:p>
          <a:p>
            <a:endParaRPr lang="ru-RU" sz="3600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endParaRPr lang="ru-RU" sz="3600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6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Прямоугольник 1"/>
          <p:cNvSpPr>
            <a:spLocks noChangeArrowheads="1"/>
          </p:cNvSpPr>
          <p:nvPr/>
        </p:nvSpPr>
        <p:spPr bwMode="auto">
          <a:xfrm>
            <a:off x="539750" y="620713"/>
            <a:ext cx="792003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895350" algn="l"/>
              </a:tabLst>
            </a:pPr>
            <a:r>
              <a:rPr lang="ru-RU" sz="3600" b="1" u="sng" dirty="0">
                <a:solidFill>
                  <a:srgbClr val="FF0000"/>
                </a:solidFill>
                <a:latin typeface="+mj-lt"/>
                <a:cs typeface="Times New Roman" pitchFamily="18" charset="0"/>
                <a:hlinkClick r:id="rId2"/>
              </a:rPr>
              <a:t>Информационные источники.</a:t>
            </a:r>
          </a:p>
          <a:p>
            <a:pPr>
              <a:tabLst>
                <a:tab pos="895350" algn="l"/>
              </a:tabLst>
            </a:pPr>
            <a:endParaRPr lang="ru-RU" sz="2400" u="sng" dirty="0">
              <a:latin typeface="+mj-lt"/>
              <a:cs typeface="Times New Roman" pitchFamily="18" charset="0"/>
              <a:hlinkClick r:id="rId2"/>
            </a:endParaRPr>
          </a:p>
          <a:p>
            <a:pPr>
              <a:tabLst>
                <a:tab pos="895350" algn="l"/>
              </a:tabLst>
            </a:pPr>
            <a:r>
              <a:rPr lang="ru-RU" sz="2800" b="1" u="sng" dirty="0">
                <a:solidFill>
                  <a:srgbClr val="002060"/>
                </a:solidFill>
                <a:latin typeface="+mj-lt"/>
                <a:hlinkClick r:id="rId2"/>
              </a:rPr>
              <a:t>http://www.razumniki.ru/pechenie_oseeva.html </a:t>
            </a:r>
            <a:r>
              <a:rPr lang="ru-RU" sz="2800" b="1" u="sng" dirty="0">
                <a:solidFill>
                  <a:srgbClr val="002060"/>
                </a:solidFill>
                <a:latin typeface="+mj-lt"/>
                <a:hlinkClick r:id="rId3"/>
              </a:rPr>
              <a:t>http://www.shkola.net.ua/view.php?doc=373.1238206499679300</a:t>
            </a:r>
            <a:r>
              <a:rPr lang="ru-RU" sz="28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RU" sz="2800" b="1" u="sng" dirty="0">
                <a:solidFill>
                  <a:srgbClr val="002060"/>
                </a:solidFill>
                <a:latin typeface="+mj-lt"/>
                <a:hlinkClick r:id="rId4"/>
              </a:rPr>
              <a:t>http://posloviz.ru/category/egoizm/</a:t>
            </a:r>
            <a:endParaRPr lang="ru-RU" sz="2800" b="1" dirty="0">
              <a:solidFill>
                <a:srgbClr val="002060"/>
              </a:solidFill>
              <a:latin typeface="+mj-lt"/>
            </a:endParaRPr>
          </a:p>
          <a:p>
            <a:pPr>
              <a:tabLst>
                <a:tab pos="895350" algn="l"/>
              </a:tabLst>
            </a:pPr>
            <a:r>
              <a:rPr lang="ru-RU" sz="2800" b="1" u="sng" dirty="0">
                <a:solidFill>
                  <a:srgbClr val="002060"/>
                </a:solidFill>
                <a:latin typeface="+mj-lt"/>
                <a:hlinkClick r:id="rId5"/>
              </a:rPr>
              <a:t>http://www.greatmind.info/list.php?p=1&amp;theme_id=39</a:t>
            </a:r>
            <a:r>
              <a:rPr lang="ru-RU" sz="28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RU" sz="2800" b="1" u="sng" dirty="0">
                <a:solidFill>
                  <a:srgbClr val="002060"/>
                </a:solidFill>
                <a:latin typeface="+mj-lt"/>
                <a:hlinkClick r:id="rId6"/>
              </a:rPr>
              <a:t>http://vseposlovici.ru/2010/12/20/poslovicy-</a:t>
            </a:r>
            <a:r>
              <a:rPr lang="ru-RU" sz="2800" b="1" dirty="0">
                <a:solidFill>
                  <a:srgbClr val="002060"/>
                </a:solidFill>
                <a:latin typeface="+mj-lt"/>
              </a:rPr>
              <a:t> </a:t>
            </a:r>
          </a:p>
          <a:p>
            <a:pPr>
              <a:tabLst>
                <a:tab pos="895350" algn="l"/>
              </a:tabLst>
            </a:pPr>
            <a:r>
              <a:rPr lang="ru-RU" sz="2800" b="1" u="sng" dirty="0">
                <a:solidFill>
                  <a:srgbClr val="002060"/>
                </a:solidFill>
                <a:latin typeface="+mj-lt"/>
                <a:hlinkClick r:id="rId7"/>
              </a:rPr>
              <a:t>http://otvetin.ru/loveznakotno/2623-chto-takoe-miloserdie.html-</a:t>
            </a:r>
            <a:endParaRPr lang="ru-RU" sz="2800" b="1" u="sng" dirty="0">
              <a:solidFill>
                <a:srgbClr val="002060"/>
              </a:solidFill>
              <a:latin typeface="+mj-lt"/>
            </a:endParaRPr>
          </a:p>
          <a:p>
            <a:pPr>
              <a:tabLst>
                <a:tab pos="895350" algn="l"/>
              </a:tabLst>
            </a:pPr>
            <a:r>
              <a:rPr lang="en-US" sz="2800" b="1" dirty="0">
                <a:solidFill>
                  <a:srgbClr val="002060"/>
                </a:solidFill>
                <a:latin typeface="+mj-lt"/>
                <a:hlinkClick r:id="rId8"/>
              </a:rPr>
              <a:t>http://prichi.net/sovr.php</a:t>
            </a:r>
            <a:r>
              <a:rPr lang="ru-RU" sz="2800" b="1" dirty="0">
                <a:solidFill>
                  <a:srgbClr val="002060"/>
                </a:solidFill>
                <a:latin typeface="+mj-lt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+mj-lt"/>
              </a:rPr>
            </a:br>
            <a:r>
              <a:rPr lang="en-US" sz="2800" b="1" dirty="0">
                <a:solidFill>
                  <a:srgbClr val="002060"/>
                </a:solidFill>
                <a:latin typeface="+mj-lt"/>
                <a:hlinkClick r:id="rId9"/>
              </a:rPr>
              <a:t>http://images.yandex.ru/yandsearch</a:t>
            </a:r>
            <a:r>
              <a:rPr lang="ru-RU" sz="2800" b="1" dirty="0">
                <a:solidFill>
                  <a:srgbClr val="002060"/>
                </a:solidFill>
                <a:latin typeface="+mj-lt"/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51520" y="404813"/>
            <a:ext cx="7524055" cy="5616575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rgbClr val="FF0000"/>
                </a:solidFill>
              </a:rPr>
              <a:t>                           Содержание: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solidFill>
                  <a:srgbClr val="002060"/>
                </a:solidFill>
              </a:rPr>
              <a:t>        1.Чтение притчи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        2.Дискуссия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        3.Работа с толковым словарем Ожегова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        4.Работа с опорными листами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        5.Инсценировка рассказа В.Осеевой           «Печенье»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        6.Работа с опорными листами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        7.Работа в парах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        8.Рефлексия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        9.Домашнее задание</a:t>
            </a:r>
            <a:br>
              <a:rPr lang="ru-RU" sz="2800" dirty="0" smtClean="0">
                <a:solidFill>
                  <a:srgbClr val="002060"/>
                </a:solidFill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2474983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971600" y="476672"/>
            <a:ext cx="6800800" cy="5688632"/>
          </a:xfrm>
        </p:spPr>
        <p:txBody>
          <a:bodyPr>
            <a:noAutofit/>
          </a:bodyPr>
          <a:lstStyle/>
          <a:p>
            <a:pPr algn="l"/>
            <a:r>
              <a:rPr lang="ru-RU" sz="3600" dirty="0" smtClean="0">
                <a:solidFill>
                  <a:srgbClr val="FF0000"/>
                </a:solidFill>
              </a:rPr>
              <a:t>Цели урока: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>
                <a:solidFill>
                  <a:srgbClr val="002060"/>
                </a:solidFill>
              </a:rPr>
              <a:t>познакомиться с понятиями –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альтруизм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альтруист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эгоизм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разумный </a:t>
            </a:r>
            <a:r>
              <a:rPr lang="ru-RU" sz="3600" dirty="0">
                <a:solidFill>
                  <a:srgbClr val="002060"/>
                </a:solidFill>
              </a:rPr>
              <a:t>э</a:t>
            </a:r>
            <a:r>
              <a:rPr lang="ru-RU" sz="3600" dirty="0" smtClean="0">
                <a:solidFill>
                  <a:srgbClr val="002060"/>
                </a:solidFill>
              </a:rPr>
              <a:t>гоизм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Выявить положительные и отрицательные стороны понятия</a:t>
            </a:r>
            <a:br>
              <a:rPr lang="ru-RU" sz="3600" dirty="0" smtClean="0">
                <a:solidFill>
                  <a:srgbClr val="002060"/>
                </a:solidFill>
              </a:rPr>
            </a:b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495598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27584" y="0"/>
            <a:ext cx="7560840" cy="6858001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rgbClr val="FF0000"/>
                </a:solidFill>
                <a:latin typeface="+mj-lt"/>
              </a:rPr>
              <a:t>Задачи урока:</a:t>
            </a:r>
            <a:r>
              <a:rPr lang="ru-RU" sz="2800" dirty="0" smtClean="0">
                <a:latin typeface="+mj-lt"/>
              </a:rPr>
              <a:t/>
            </a:r>
            <a:br>
              <a:rPr lang="ru-RU" sz="2800" dirty="0" smtClean="0">
                <a:latin typeface="+mj-lt"/>
              </a:rPr>
            </a:br>
            <a:r>
              <a:rPr lang="ru-RU" sz="2800" dirty="0" smtClean="0">
                <a:solidFill>
                  <a:srgbClr val="002060"/>
                </a:solidFill>
                <a:latin typeface="+mj-lt"/>
              </a:rPr>
              <a:t>подвести посредством анализа и синтеза литературного произведения к пониманию терминов «альтруизм » и «эгоизм»</a:t>
            </a:r>
            <a:br>
              <a:rPr lang="ru-RU" sz="2800" dirty="0" smtClean="0">
                <a:solidFill>
                  <a:srgbClr val="002060"/>
                </a:solidFill>
                <a:latin typeface="+mj-lt"/>
              </a:rPr>
            </a:br>
            <a:r>
              <a:rPr lang="ru-RU" sz="2800" dirty="0" smtClean="0">
                <a:solidFill>
                  <a:srgbClr val="002060"/>
                </a:solidFill>
                <a:latin typeface="+mj-lt"/>
              </a:rPr>
              <a:t>формировать умения работать с текстом:</a:t>
            </a:r>
            <a:br>
              <a:rPr lang="ru-RU" sz="2800" dirty="0" smtClean="0">
                <a:solidFill>
                  <a:srgbClr val="002060"/>
                </a:solidFill>
                <a:latin typeface="+mj-lt"/>
              </a:rPr>
            </a:br>
            <a:r>
              <a:rPr lang="ru-RU" sz="2800" dirty="0" smtClean="0">
                <a:solidFill>
                  <a:srgbClr val="002060"/>
                </a:solidFill>
                <a:latin typeface="+mj-lt"/>
              </a:rPr>
              <a:t>определять основную мысль, ее соответствие интересующим нам понятиям</a:t>
            </a:r>
            <a:br>
              <a:rPr lang="ru-RU" sz="2800" dirty="0" smtClean="0">
                <a:solidFill>
                  <a:srgbClr val="002060"/>
                </a:solidFill>
                <a:latin typeface="+mj-lt"/>
              </a:rPr>
            </a:br>
            <a:r>
              <a:rPr lang="ru-RU" sz="2800" dirty="0" smtClean="0">
                <a:solidFill>
                  <a:srgbClr val="002060"/>
                </a:solidFill>
                <a:latin typeface="+mj-lt"/>
              </a:rPr>
              <a:t>овладевать способами контроля и самоконтроля;</a:t>
            </a:r>
            <a:br>
              <a:rPr lang="ru-RU" sz="2800" dirty="0" smtClean="0">
                <a:solidFill>
                  <a:srgbClr val="002060"/>
                </a:solidFill>
                <a:latin typeface="+mj-lt"/>
              </a:rPr>
            </a:br>
            <a:r>
              <a:rPr lang="ru-RU" sz="2800" dirty="0" smtClean="0">
                <a:solidFill>
                  <a:srgbClr val="002060"/>
                </a:solidFill>
                <a:latin typeface="+mj-lt"/>
              </a:rPr>
              <a:t>воспитывать гуманное отношение к людям</a:t>
            </a:r>
            <a:br>
              <a:rPr lang="ru-RU" sz="2800" dirty="0" smtClean="0">
                <a:solidFill>
                  <a:srgbClr val="002060"/>
                </a:solidFill>
                <a:latin typeface="+mj-lt"/>
              </a:rPr>
            </a:br>
            <a:endParaRPr lang="ru-RU" sz="28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384069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 idx="4294967295"/>
          </p:nvPr>
        </p:nvSpPr>
        <p:spPr>
          <a:xfrm>
            <a:off x="863600" y="0"/>
            <a:ext cx="8280400" cy="65976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dirty="0" smtClean="0">
                <a:solidFill>
                  <a:srgbClr val="FF0000"/>
                </a:solidFill>
              </a:rPr>
              <a:t>     Поразмышляем</a:t>
            </a: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700" dirty="0" smtClean="0">
                <a:solidFill>
                  <a:srgbClr val="002060"/>
                </a:solidFill>
              </a:rPr>
              <a:t>1.Кто герои этой притчи?</a:t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smtClean="0">
                <a:solidFill>
                  <a:srgbClr val="002060"/>
                </a:solidFill>
              </a:rPr>
              <a:t>2.Как отреагировал хозяин машины, услышав удар камня? Почему?</a:t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smtClean="0">
                <a:solidFill>
                  <a:srgbClr val="002060"/>
                </a:solidFill>
              </a:rPr>
              <a:t>3.Как объяснил причину своего поступка мальчик?</a:t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smtClean="0">
                <a:solidFill>
                  <a:srgbClr val="002060"/>
                </a:solidFill>
              </a:rPr>
              <a:t>4.Каким образом слова мальчика: «Уже несколько часов мы просим помощи, но ни одна машина не остановилась.</a:t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smtClean="0">
                <a:solidFill>
                  <a:srgbClr val="002060"/>
                </a:solidFill>
              </a:rPr>
              <a:t>У меня не было другого выхода, кроме как бросить камень, иначе вы бы тоже не остановились», - характеризуют людей?</a:t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smtClean="0">
                <a:solidFill>
                  <a:srgbClr val="002060"/>
                </a:solidFill>
              </a:rPr>
              <a:t>5.Почему хозяин машины во время ремонта отказывался убирать вмятину на ней?</a:t>
            </a:r>
            <a:br>
              <a:rPr lang="ru-RU" sz="2700" dirty="0" smtClean="0">
                <a:solidFill>
                  <a:srgbClr val="002060"/>
                </a:solidFill>
              </a:rPr>
            </a:br>
            <a:r>
              <a:rPr lang="ru-RU" sz="2700" dirty="0" smtClean="0">
                <a:solidFill>
                  <a:srgbClr val="002060"/>
                </a:solidFill>
              </a:rPr>
              <a:t>6.Как ты понимаешь значение слов: «Если ты проигнорируешь шепот, в тебя полетит камень»?</a:t>
            </a: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9974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14313" y="142875"/>
            <a:ext cx="76708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atin typeface="+mj-lt"/>
                <a:cs typeface="+mn-cs"/>
              </a:rPr>
              <a:t>      </a:t>
            </a:r>
            <a:r>
              <a:rPr lang="ru-RU" sz="5400" b="1" dirty="0">
                <a:solidFill>
                  <a:srgbClr val="FF0000"/>
                </a:solidFill>
                <a:latin typeface="+mj-lt"/>
                <a:cs typeface="+mn-cs"/>
              </a:rPr>
              <a:t>АЛЬТРУИЗМ</a:t>
            </a:r>
          </a:p>
        </p:txBody>
      </p:sp>
      <p:pic>
        <p:nvPicPr>
          <p:cNvPr id="1027" name="Picture 3" descr="C:\Users\раиса\Desktop\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08720"/>
            <a:ext cx="7932373" cy="594928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5386610"/>
          </a:xfrm>
        </p:spPr>
        <p:txBody>
          <a:bodyPr>
            <a:normAutofit/>
          </a:bodyPr>
          <a:lstStyle/>
          <a:p>
            <a:pPr algn="l"/>
            <a:r>
              <a:rPr lang="ru-RU" sz="3600" dirty="0" smtClean="0">
                <a:solidFill>
                  <a:srgbClr val="FF0000"/>
                </a:solidFill>
              </a:rPr>
              <a:t>Альтруизм</a:t>
            </a:r>
            <a:r>
              <a:rPr lang="ru-RU" sz="3600" dirty="0" smtClean="0"/>
              <a:t> </a:t>
            </a:r>
            <a:r>
              <a:rPr lang="ru-RU" sz="3600" dirty="0" smtClean="0">
                <a:solidFill>
                  <a:srgbClr val="002060"/>
                </a:solidFill>
              </a:rPr>
              <a:t>– это любые действия, направленные на благо другого, будь то человек или общество.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В более точном смысле альтруизм – это нравственная, жизненная позиция, которая требует от человека совершения бескорыстных поступков ради других людей или ради общих целей.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021288"/>
            <a:ext cx="8229600" cy="104875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737297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1" descr="золушк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484784"/>
            <a:ext cx="6715125" cy="4515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115616" y="316127"/>
            <a:ext cx="676875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Альтруист – это нравственная жизненная позиция, которая требует от человека совершения бескорыстных</a:t>
            </a:r>
            <a:r>
              <a:rPr lang="ru-RU" b="1" dirty="0" smtClean="0">
                <a:solidFill>
                  <a:srgbClr val="002060"/>
                </a:solidFill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поступков ради других людей или ради общих целей.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Презентация c кнопкам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ПРЕЗЕНТАЦИЯ.ppt(1)</Template>
  <TotalTime>1048</TotalTime>
  <Words>696</Words>
  <Application>Microsoft Office PowerPoint</Application>
  <PresentationFormat>Экран (4:3)</PresentationFormat>
  <Paragraphs>69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Презентация c кнопками</vt:lpstr>
      <vt:lpstr>Тема урока «Альтруизм и эгоизм» учебный модуль «Основы светской этики» составила учитель начальных классов МОБУ СОШ с.Талалаевка Спевак Раиса Анатольевна  авторы учебника: Р.Н.Бунеев, Д.Д.Данилов, И.И.Кремлева </vt:lpstr>
      <vt:lpstr>Слайд 2</vt:lpstr>
      <vt:lpstr>                           Содержание:         1.Чтение притчи         2.Дискуссия         3.Работа с толковым словарем Ожегова         4.Работа с опорными листами         5.Инсценировка рассказа В.Осеевой           «Печенье»         6.Работа с опорными листами         7.Работа в парах         8.Рефлексия         9.Домашнее задание </vt:lpstr>
      <vt:lpstr>Цели урока: познакомиться с понятиями – альтруизм альтруист эгоизм разумный эгоизм Выявить положительные и отрицательные стороны понятия </vt:lpstr>
      <vt:lpstr>Задачи урока: подвести посредством анализа и синтеза литературного произведения к пониманию терминов «альтруизм » и «эгоизм» формировать умения работать с текстом: определять основную мысль, ее соответствие интересующим нам понятиям овладевать способами контроля и самоконтроля; воспитывать гуманное отношение к людям </vt:lpstr>
      <vt:lpstr>     Поразмышляем  1.Кто герои этой притчи? 2.Как отреагировал хозяин машины, услышав удар камня? Почему? 3.Как объяснил причину своего поступка мальчик? 4.Каким образом слова мальчика: «Уже несколько часов мы просим помощи, но ни одна машина не остановилась. У меня не было другого выхода, кроме как бросить камень, иначе вы бы тоже не остановились», - характеризуют людей? 5.Почему хозяин машины во время ремонта отказывался убирать вмятину на ней? 6.Как ты понимаешь значение слов: «Если ты проигнорируешь шепот, в тебя полетит камень»? </vt:lpstr>
      <vt:lpstr>Слайд 7</vt:lpstr>
      <vt:lpstr>Альтруизм – это любые действия, направленные на благо другого, будь то человек или общество. В более точном смысле альтруизм – это нравственная, жизненная позиция, которая требует от человека совершения бескорыстных поступков ради других людей или ради общих целей.</vt:lpstr>
      <vt:lpstr>Слайд 9</vt:lpstr>
      <vt:lpstr>Слайд 10</vt:lpstr>
      <vt:lpstr>Выберите синонимы к слову альтруизм и запишите на опорном листе  </vt:lpstr>
      <vt:lpstr>Альтруизму противостоит эгоизм</vt:lpstr>
      <vt:lpstr>Слайд 13</vt:lpstr>
      <vt:lpstr> ЭГОИЗМ</vt:lpstr>
      <vt:lpstr>Выберите синонимы к слову эгоизм и запишите на опорном листе</vt:lpstr>
      <vt:lpstr>Слайд 16</vt:lpstr>
      <vt:lpstr>1 группа. Работа с пословицами.  Восстановите пословицы. Объясните  их смысл. Распределите на 2 группы.    </vt:lpstr>
      <vt:lpstr>2 группа.  Прочитайте рассказ. Определите его тему и  основную мысль? Подберите название. В. Сухомлинский </vt:lpstr>
      <vt:lpstr>3 группа. Найдите выход из ситуации</vt:lpstr>
      <vt:lpstr>Слайд 20</vt:lpstr>
      <vt:lpstr>Слайд 21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</dc:title>
  <dc:creator>раиса</dc:creator>
  <cp:lastModifiedBy>раиса</cp:lastModifiedBy>
  <cp:revision>101</cp:revision>
  <dcterms:created xsi:type="dcterms:W3CDTF">2013-12-19T14:58:34Z</dcterms:created>
  <dcterms:modified xsi:type="dcterms:W3CDTF">2018-01-20T08:14:20Z</dcterms:modified>
</cp:coreProperties>
</file>