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72" r:id="rId11"/>
    <p:sldId id="273" r:id="rId12"/>
    <p:sldId id="274" r:id="rId13"/>
    <p:sldId id="264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040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2674C-DE77-4BDB-90E5-C7FBE00E6595}" type="datetimeFigureOut">
              <a:rPr lang="ru-RU" smtClean="0"/>
              <a:pPr/>
              <a:t>22.01.2018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938DA-C9C1-4C09-B0C3-4469A05BA60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56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77C32E-401B-4107-A9DB-7AC6CB25044D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22.01.2018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424936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Тема: «Национальная политика в СССР в 20-30 годы»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Автор: 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Т.С.Клементьева</a:t>
            </a:r>
            <a:r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учитель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истории </a:t>
            </a:r>
            <a:r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обществознания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50112" y="5866227"/>
            <a:ext cx="4930400" cy="947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4" descr="{C1FB2F45-95E6-11D7-9DE2-008048B65890}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8674" y="1052736"/>
            <a:ext cx="4435688" cy="49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1" descr="п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962400"/>
            <a:ext cx="4953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 bwMode="auto">
          <a:xfrm>
            <a:off x="914400" y="44624"/>
            <a:ext cx="73914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I.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Образование СССР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80480" y="1556664"/>
            <a:ext cx="4212000" cy="230438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Провозглашалось право на труд, отдых, пенсионное обеспечение, медицинское обслуживание, образование.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764704"/>
            <a:ext cx="6768752" cy="5760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КОНСТИТУЦИЮ СССР 1936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4" descr="{C1FB2F45-95E6-11D7-9DE2-008048B65890}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8674" y="1052736"/>
            <a:ext cx="4435688" cy="49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1" descr="п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962400"/>
            <a:ext cx="4953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 bwMode="auto">
          <a:xfrm>
            <a:off x="914400" y="44624"/>
            <a:ext cx="73914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I.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Образование СССР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1484784"/>
            <a:ext cx="4212000" cy="266429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Декларировались и важнейшие свободы: совести, слова, печати, собраний и митингов, шествий и демонстраций, союзов и общественных организаций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764704"/>
            <a:ext cx="6768752" cy="5760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КОНСТИТУЦИЮ СССР 1936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4" descr="{C1FB2F45-95E6-11D7-9DE2-008048B65890}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8674" y="1052736"/>
            <a:ext cx="4435688" cy="49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1" descr="п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962400"/>
            <a:ext cx="4953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 bwMode="auto">
          <a:xfrm>
            <a:off x="914400" y="44624"/>
            <a:ext cx="73914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I.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Образование СССР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1629016"/>
            <a:ext cx="4212000" cy="194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Декларировалась неприкосновенность личности и жилища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764704"/>
            <a:ext cx="6768752" cy="5760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КОНСТИТУЦИЮ СССР 1936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3" descr="нэп3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1075"/>
            <a:ext cx="9185275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362200" y="1524000"/>
            <a:ext cx="4953000" cy="1752600"/>
          </a:xfrm>
          <a:prstGeom prst="bevel">
            <a:avLst>
              <a:gd name="adj" fmla="val 12500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ВЕРХОВНЫЙ СОВЕТ СССР</a:t>
            </a:r>
          </a:p>
          <a:p>
            <a:pPr algn="ctr" eaLnBrk="0" hangingPunct="0"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(высший орган государственной власти)</a:t>
            </a:r>
          </a:p>
          <a:p>
            <a:pPr algn="ctr" eaLnBrk="0" hangingPunct="0">
              <a:defRPr/>
            </a:pP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>
            <a:cxnSpLocks noChangeShapeType="1"/>
          </p:cNvCxnSpPr>
          <p:nvPr/>
        </p:nvCxnSpPr>
        <p:spPr bwMode="auto">
          <a:xfrm rot="10800000">
            <a:off x="1295400" y="2057400"/>
            <a:ext cx="990600" cy="1588"/>
          </a:xfrm>
          <a:prstGeom prst="lin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14" name="Прямая соединительная линия 13"/>
          <p:cNvCxnSpPr>
            <a:cxnSpLocks noChangeShapeType="1"/>
          </p:cNvCxnSpPr>
          <p:nvPr/>
        </p:nvCxnSpPr>
        <p:spPr bwMode="auto">
          <a:xfrm rot="5400000">
            <a:off x="665163" y="2687638"/>
            <a:ext cx="1260475" cy="3175"/>
          </a:xfrm>
          <a:prstGeom prst="lin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228600" y="3352800"/>
            <a:ext cx="3048000" cy="1295400"/>
          </a:xfrm>
          <a:prstGeom prst="bevel">
            <a:avLst>
              <a:gd name="adj" fmla="val 12500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ПРЕЗИДИУМ</a:t>
            </a:r>
          </a:p>
          <a:p>
            <a:pPr algn="ctr" eaLnBrk="0" hangingPunct="0">
              <a:defRPr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ВЕРХОВНОГО</a:t>
            </a:r>
          </a:p>
          <a:p>
            <a:pPr algn="ctr" eaLnBrk="0" hangingPunct="0">
              <a:defRPr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СОВЕТА СССР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единительная линия 15"/>
          <p:cNvCxnSpPr>
            <a:cxnSpLocks noChangeShapeType="1"/>
          </p:cNvCxnSpPr>
          <p:nvPr/>
        </p:nvCxnSpPr>
        <p:spPr bwMode="auto">
          <a:xfrm rot="10800000">
            <a:off x="2659063" y="2438400"/>
            <a:ext cx="4427537" cy="1588"/>
          </a:xfrm>
          <a:prstGeom prst="lin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17" name="Прямая соединительная линия 16"/>
          <p:cNvCxnSpPr>
            <a:cxnSpLocks noChangeShapeType="1"/>
          </p:cNvCxnSpPr>
          <p:nvPr/>
        </p:nvCxnSpPr>
        <p:spPr bwMode="auto">
          <a:xfrm rot="5400000">
            <a:off x="4417219" y="2743994"/>
            <a:ext cx="612775" cy="1587"/>
          </a:xfrm>
          <a:prstGeom prst="lin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18" name="Скругленный прямоугольник 17"/>
          <p:cNvSpPr/>
          <p:nvPr/>
        </p:nvSpPr>
        <p:spPr bwMode="auto">
          <a:xfrm>
            <a:off x="2971800" y="2438400"/>
            <a:ext cx="1371600" cy="609600"/>
          </a:xfrm>
          <a:prstGeom prst="round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СОВЕТ СОЮЗА</a:t>
            </a: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5105400" y="2438400"/>
            <a:ext cx="1752600" cy="609600"/>
          </a:xfrm>
          <a:prstGeom prst="round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СОВЕТ НАЦИОН.</a:t>
            </a:r>
          </a:p>
        </p:txBody>
      </p:sp>
      <p:cxnSp>
        <p:nvCxnSpPr>
          <p:cNvPr id="22" name="Прямая соединительная линия 21"/>
          <p:cNvCxnSpPr>
            <a:cxnSpLocks noChangeShapeType="1"/>
          </p:cNvCxnSpPr>
          <p:nvPr/>
        </p:nvCxnSpPr>
        <p:spPr bwMode="auto">
          <a:xfrm rot="10800000">
            <a:off x="7391400" y="2133600"/>
            <a:ext cx="990600" cy="1588"/>
          </a:xfrm>
          <a:prstGeom prst="lin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" name="Прямая соединительная линия 22"/>
          <p:cNvCxnSpPr>
            <a:cxnSpLocks noChangeShapeType="1"/>
          </p:cNvCxnSpPr>
          <p:nvPr/>
        </p:nvCxnSpPr>
        <p:spPr bwMode="auto">
          <a:xfrm rot="5400000">
            <a:off x="7733507" y="2782094"/>
            <a:ext cx="1295400" cy="1587"/>
          </a:xfrm>
          <a:prstGeom prst="lin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5867400" y="3429000"/>
            <a:ext cx="3048000" cy="1905000"/>
          </a:xfrm>
          <a:prstGeom prst="bevel">
            <a:avLst>
              <a:gd name="adj" fmla="val 12500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СОВЕТ</a:t>
            </a:r>
          </a:p>
          <a:p>
            <a:pPr algn="ctr" eaLnBrk="0" hangingPunct="0">
              <a:defRPr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НАРОДНЫХ </a:t>
            </a:r>
          </a:p>
          <a:p>
            <a:pPr algn="ctr" eaLnBrk="0" hangingPunct="0">
              <a:defRPr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КОМИССАРОВ</a:t>
            </a:r>
          </a:p>
          <a:p>
            <a:pPr algn="ctr" eaLnBrk="0" hangingPunct="0">
              <a:defRPr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Правительство СССР)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914400" y="44624"/>
            <a:ext cx="73914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I.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Образование СССР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619672" y="836712"/>
            <a:ext cx="6624736" cy="50405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ВЫСШИЕ ОРГАНЫ ВЛАСТИ СССР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24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 descr="нэп3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1075"/>
            <a:ext cx="9185275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ost-3-1296436024843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55" b="98152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4248" y="188888"/>
            <a:ext cx="2232000" cy="2232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395968" y="1556832"/>
            <a:ext cx="2951896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РСФСР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988880"/>
            <a:ext cx="2951896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УКРАИНСКАЯ ССР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2420928"/>
            <a:ext cx="2951896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БЕЛОРУССКАЯ ССР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968" y="2852936"/>
            <a:ext cx="2951896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ГРУЗИНСКАЯ ССР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285024"/>
            <a:ext cx="2952000" cy="756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АЗЕРБАЙДЖАНСКАЯ ССР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63888" y="1556832"/>
            <a:ext cx="2951896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АРМЯНСКАЯ ССР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64320" y="1988880"/>
            <a:ext cx="2951896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ТУРКМЕНСКАЯ ССР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2420928"/>
            <a:ext cx="2951896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УЗБЕКСКАЯ ССР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564320" y="2852976"/>
            <a:ext cx="2951896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ТАДЖИКСКАЯ ССР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563888" y="3285024"/>
            <a:ext cx="2951896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КАЗАХСКАЯ ССР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563888" y="3717072"/>
            <a:ext cx="2951896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КИРГИЗСКАЯ ССР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084168" y="4185168"/>
            <a:ext cx="2951896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ЭСТОНСКАЯ ССР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084168" y="4617216"/>
            <a:ext cx="2951896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ЛАТЫШСКАЯ ССР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084600" y="5049224"/>
            <a:ext cx="2951896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ЛИТОВСКАЯ ССР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084168" y="5481312"/>
            <a:ext cx="2952000" cy="756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КАРЕЛО-ФИНСКАЯ ССР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771800" y="908720"/>
            <a:ext cx="1584176" cy="50405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1936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876256" y="3573016"/>
            <a:ext cx="1584176" cy="50405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1940</a:t>
            </a: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914400" y="44624"/>
            <a:ext cx="73914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I.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Образование СССР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084168" y="6309360"/>
            <a:ext cx="2951896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МОЛДАВСКАЯ ССР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2" grpId="0" animBg="1"/>
      <p:bldP spid="24" grpId="0" animBg="1"/>
      <p:bldP spid="25" grpId="0" animBg="1"/>
      <p:bldP spid="26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914400" y="-27384"/>
            <a:ext cx="7391400" cy="4320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II.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Основные направления национальной политики</a:t>
            </a:r>
          </a:p>
        </p:txBody>
      </p:sp>
      <p:pic>
        <p:nvPicPr>
          <p:cNvPr id="5" name="Рисунок 4" descr="170037_pic_text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052736"/>
            <a:ext cx="7536000" cy="5652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84440" y="1052736"/>
            <a:ext cx="3880048" cy="43204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УПРАВЛЕНИЕ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6839254" y="3607998"/>
            <a:ext cx="4104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460000" y="2275284"/>
            <a:ext cx="4286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779912" y="1700808"/>
            <a:ext cx="4824104" cy="12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Привлечение к управленческой работе представителей разных национальностей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460000" y="3715444"/>
            <a:ext cx="4286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779912" y="3140968"/>
            <a:ext cx="4824104" cy="172819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Политика КОРРЕНИЗАЦИИ –привлечение в администрацию представителей лояльной элиты титульной нации (Украина-59%, Белоруссия-66%, Армения-95%)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460000" y="5659660"/>
            <a:ext cx="4286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779912" y="5085184"/>
            <a:ext cx="4824104" cy="12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1937-38 гг. фактически полностью были заменены партийные и хозяйственные руководители союзных республик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914400" y="-27384"/>
            <a:ext cx="7391400" cy="4320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II.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Основные направления национальной политики</a:t>
            </a:r>
          </a:p>
        </p:txBody>
      </p:sp>
      <p:pic>
        <p:nvPicPr>
          <p:cNvPr id="5" name="Рисунок 4" descr="170037_pic_text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921" y="1052736"/>
            <a:ext cx="3887876" cy="5652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84440" y="1052736"/>
            <a:ext cx="3880048" cy="43204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КУЛЬТУРА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6947254" y="3499998"/>
            <a:ext cx="3888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460000" y="1916832"/>
            <a:ext cx="4286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779912" y="1628800"/>
            <a:ext cx="4824104" cy="64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Развитие малых языков (РСФСР - 80 языков, Узбекистан – 22)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460000" y="2851348"/>
            <a:ext cx="4286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779912" y="2348880"/>
            <a:ext cx="4824104" cy="136815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Создание новых письменных языков (туркменский, башкирский, народы Сибири… всего-48)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460000" y="4075484"/>
            <a:ext cx="4286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779912" y="3825096"/>
            <a:ext cx="4824104" cy="64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Внедрение национальных языков в судопроизводство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8460000" y="4725216"/>
            <a:ext cx="4286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779912" y="4581200"/>
            <a:ext cx="4824104" cy="64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Внедрение национальных языков в образование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8460000" y="5445224"/>
            <a:ext cx="4286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779912" y="5301208"/>
            <a:ext cx="4824104" cy="64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Издание газет и книг на национальных языках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914400" y="-27384"/>
            <a:ext cx="7391400" cy="4320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II.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Основные направления национальной политики</a:t>
            </a:r>
          </a:p>
        </p:txBody>
      </p:sp>
      <p:pic>
        <p:nvPicPr>
          <p:cNvPr id="5" name="Рисунок 4" descr="170037_pic_text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052736"/>
            <a:ext cx="4203366" cy="5724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84440" y="1052736"/>
            <a:ext cx="3880048" cy="43204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КУЛЬТУРА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7199254" y="3247998"/>
            <a:ext cx="3384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460000" y="1916832"/>
            <a:ext cx="4286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779912" y="1700808"/>
            <a:ext cx="4824104" cy="64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Развитие национальных литератур и искусства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460000" y="2851348"/>
            <a:ext cx="4286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779912" y="2492968"/>
            <a:ext cx="4824104" cy="64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Развитие науки на национальных языках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460000" y="3607452"/>
            <a:ext cx="4286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779912" y="3285056"/>
            <a:ext cx="4824104" cy="64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Создание национальных академий наук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8460000" y="4293096"/>
            <a:ext cx="4286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779912" y="4077072"/>
            <a:ext cx="4824104" cy="46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Государственный язык - русский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8460000" y="4941168"/>
            <a:ext cx="4286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779912" y="4725144"/>
            <a:ext cx="4824104" cy="64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Советизация литературы и искусства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914400" y="-27384"/>
            <a:ext cx="7391400" cy="4320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II.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Основные направления национальной политики</a:t>
            </a:r>
          </a:p>
        </p:txBody>
      </p:sp>
      <p:pic>
        <p:nvPicPr>
          <p:cNvPr id="5" name="Рисунок 4" descr="170037_pic_text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211607"/>
            <a:ext cx="4203366" cy="54062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3968" y="1052736"/>
            <a:ext cx="4680520" cy="72008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ПОЛИТИКА В ОТНОШЕНИИ РЕЛИГИИ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7235254" y="3500406"/>
            <a:ext cx="3312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460000" y="2096904"/>
            <a:ext cx="4286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779912" y="1880880"/>
            <a:ext cx="4824104" cy="46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Наступление на ислам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460000" y="2708920"/>
            <a:ext cx="4286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779912" y="2492968"/>
            <a:ext cx="4824104" cy="46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Закрытие мечетей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460000" y="3607452"/>
            <a:ext cx="4286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779912" y="3068960"/>
            <a:ext cx="4824104" cy="97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Искоренения мусульманских традиций (многоженство, паранджа)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8460000" y="4365176"/>
            <a:ext cx="4286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779912" y="4149152"/>
            <a:ext cx="4824104" cy="64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Отмена ритуальных массовых молитв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8460000" y="5157264"/>
            <a:ext cx="4286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779912" y="4941240"/>
            <a:ext cx="4824104" cy="46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Затруднение хаджа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914400" y="-27384"/>
            <a:ext cx="7391400" cy="4320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II.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Основные направления национальной политики</a:t>
            </a:r>
          </a:p>
        </p:txBody>
      </p:sp>
      <p:pic>
        <p:nvPicPr>
          <p:cNvPr id="5" name="Рисунок 4" descr="170037_pic_text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268760"/>
            <a:ext cx="8265306" cy="540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84440" y="1052736"/>
            <a:ext cx="3880048" cy="43204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ЭКОНОМИКА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8027254" y="2419998"/>
            <a:ext cx="1728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460000" y="1988840"/>
            <a:ext cx="4286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779912" y="1700808"/>
            <a:ext cx="4824104" cy="64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Выравнивание экономического уровня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460000" y="2672968"/>
            <a:ext cx="4286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779912" y="2456944"/>
            <a:ext cx="4824104" cy="46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Переход к оседлому образу жизни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460000" y="3283396"/>
            <a:ext cx="4286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779912" y="3033008"/>
            <a:ext cx="4824104" cy="68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Привлечение русских специалистов и руководителей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нэп3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8527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>
            <a:cxnSpLocks noChangeShapeType="1"/>
          </p:cNvCxnSpPr>
          <p:nvPr/>
        </p:nvCxnSpPr>
        <p:spPr bwMode="auto">
          <a:xfrm rot="10800000" flipV="1">
            <a:off x="914400" y="1790700"/>
            <a:ext cx="5029200" cy="7239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" name="Прямая со стрелкой 13"/>
          <p:cNvCxnSpPr>
            <a:cxnSpLocks noChangeShapeType="1"/>
          </p:cNvCxnSpPr>
          <p:nvPr/>
        </p:nvCxnSpPr>
        <p:spPr bwMode="auto">
          <a:xfrm rot="10800000" flipV="1">
            <a:off x="2590800" y="2933700"/>
            <a:ext cx="3352800" cy="27813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" name="Прямая со стрелкой 16"/>
          <p:cNvCxnSpPr>
            <a:cxnSpLocks noChangeShapeType="1"/>
          </p:cNvCxnSpPr>
          <p:nvPr/>
        </p:nvCxnSpPr>
        <p:spPr bwMode="auto">
          <a:xfrm rot="10800000">
            <a:off x="609600" y="3124200"/>
            <a:ext cx="5334000" cy="2667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2" name="Прямая со стрелкой 21"/>
          <p:cNvCxnSpPr>
            <a:cxnSpLocks noChangeShapeType="1"/>
          </p:cNvCxnSpPr>
          <p:nvPr/>
        </p:nvCxnSpPr>
        <p:spPr bwMode="auto">
          <a:xfrm rot="10800000" flipV="1">
            <a:off x="2057400" y="3848100"/>
            <a:ext cx="3886200" cy="7239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" name="Прямая со стрелкой 24"/>
          <p:cNvCxnSpPr>
            <a:cxnSpLocks noChangeShapeType="1"/>
          </p:cNvCxnSpPr>
          <p:nvPr/>
        </p:nvCxnSpPr>
        <p:spPr bwMode="auto">
          <a:xfrm rot="10800000" flipV="1">
            <a:off x="609600" y="4305300"/>
            <a:ext cx="5334000" cy="3429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8" name="Прямая со стрелкой 27"/>
          <p:cNvCxnSpPr>
            <a:cxnSpLocks noChangeShapeType="1"/>
          </p:cNvCxnSpPr>
          <p:nvPr/>
        </p:nvCxnSpPr>
        <p:spPr bwMode="auto">
          <a:xfrm rot="10800000">
            <a:off x="457200" y="4572000"/>
            <a:ext cx="5486400" cy="1905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2" name="Прямая со стрелкой 31"/>
          <p:cNvCxnSpPr>
            <a:cxnSpLocks noChangeShapeType="1"/>
          </p:cNvCxnSpPr>
          <p:nvPr/>
        </p:nvCxnSpPr>
        <p:spPr bwMode="auto">
          <a:xfrm flipH="1" flipV="1">
            <a:off x="381000" y="4114800"/>
            <a:ext cx="5559152" cy="1690464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3" name="Прямоугольник 22"/>
          <p:cNvSpPr/>
          <p:nvPr/>
        </p:nvSpPr>
        <p:spPr bwMode="auto">
          <a:xfrm>
            <a:off x="914400" y="44624"/>
            <a:ext cx="73914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I.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Образование СССР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516216" y="980728"/>
            <a:ext cx="1584176" cy="50405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1919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940584" y="1628800"/>
            <a:ext cx="2951896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БЕЛОРУССИЯ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588224" y="2132856"/>
            <a:ext cx="1584176" cy="50405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1920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012160" y="2708920"/>
            <a:ext cx="2951896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ТУРКЕСТАН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012160" y="3140968"/>
            <a:ext cx="2951896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УКРАИНА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012592" y="3573056"/>
            <a:ext cx="2951896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КИРГИЗИЯ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012160" y="4005064"/>
            <a:ext cx="2951896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АЗЕРБАЙДЖАН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012160" y="4437112"/>
            <a:ext cx="2951896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АРМЕНИЯ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668616" y="4941168"/>
            <a:ext cx="1584176" cy="50405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1921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012592" y="5589280"/>
            <a:ext cx="2951896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ГРУЗИЯ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.И. Ленин.jpg"/>
          <p:cNvPicPr>
            <a:picLocks noChangeAspect="1"/>
          </p:cNvPicPr>
          <p:nvPr/>
        </p:nvPicPr>
        <p:blipFill>
          <a:blip r:embed="rId3" cstate="print">
            <a:grayscl/>
            <a:lum bright="20000"/>
          </a:blip>
          <a:stretch>
            <a:fillRect/>
          </a:stretch>
        </p:blipFill>
        <p:spPr>
          <a:xfrm>
            <a:off x="152400" y="838200"/>
            <a:ext cx="2808000" cy="3744000"/>
          </a:xfrm>
          <a:prstGeom prst="rect">
            <a:avLst/>
          </a:prstGeom>
        </p:spPr>
      </p:pic>
      <p:pic>
        <p:nvPicPr>
          <p:cNvPr id="7" name="Рисунок 6" descr="Сталин.jpg"/>
          <p:cNvPicPr>
            <a:picLocks noChangeAspect="1"/>
          </p:cNvPicPr>
          <p:nvPr/>
        </p:nvPicPr>
        <p:blipFill>
          <a:blip r:embed="rId4" cstate="print">
            <a:grayscl/>
            <a:lum bright="20000"/>
          </a:blip>
          <a:stretch>
            <a:fillRect/>
          </a:stretch>
        </p:blipFill>
        <p:spPr>
          <a:xfrm>
            <a:off x="6228496" y="838200"/>
            <a:ext cx="2808000" cy="3744000"/>
          </a:xfrm>
          <a:prstGeom prst="rect">
            <a:avLst/>
          </a:prstGeom>
        </p:spPr>
      </p:pic>
      <p:pic>
        <p:nvPicPr>
          <p:cNvPr id="8" name="Рисунок 7" descr="Бухарин.jpg"/>
          <p:cNvPicPr>
            <a:picLocks noChangeAspect="1"/>
          </p:cNvPicPr>
          <p:nvPr/>
        </p:nvPicPr>
        <p:blipFill>
          <a:blip r:embed="rId5" cstate="print">
            <a:grayscl/>
            <a:lum bright="20000"/>
          </a:blip>
          <a:stretch>
            <a:fillRect/>
          </a:stretch>
        </p:blipFill>
        <p:spPr>
          <a:xfrm>
            <a:off x="3204160" y="838200"/>
            <a:ext cx="2808000" cy="374400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 bwMode="auto">
          <a:xfrm>
            <a:off x="152400" y="3933056"/>
            <a:ext cx="2743200" cy="381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В.И. ЛЕНИН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3204160" y="3933056"/>
            <a:ext cx="2743200" cy="381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Н.И. БУХАРИН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6228496" y="3861048"/>
            <a:ext cx="2743200" cy="381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И.В. СТАЛИН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914400" y="44624"/>
            <a:ext cx="73914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I.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Образование СССР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928" y="4437112"/>
            <a:ext cx="2951896" cy="23762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ФЕДЕРАЦИЯ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</a:p>
          <a:p>
            <a:pPr algn="ctr" eaLnBrk="0" hangingPunct="0"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добровольное объединение</a:t>
            </a:r>
          </a:p>
          <a:p>
            <a:pPr algn="ctr" eaLnBrk="0" hangingPunct="0"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республик в единое государство, право наций на самоопределение, </a:t>
            </a:r>
          </a:p>
          <a:p>
            <a:pPr algn="ctr" eaLnBrk="0" hangingPunct="0"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вплоть до отделения и образования </a:t>
            </a:r>
          </a:p>
          <a:p>
            <a:pPr algn="ctr" eaLnBrk="0" hangingPunct="0"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независимых государств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132272" y="4437112"/>
            <a:ext cx="2951896" cy="23762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АВТОНОМИЗАЦИЯ  НА</a:t>
            </a:r>
          </a:p>
          <a:p>
            <a:pPr algn="ctr" eaLnBrk="0" hangingPunct="0">
              <a:defRPr/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КЛАССОВОЙ  ОСНОВЕ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pPr algn="ctr" eaLnBrk="0" hangingPunct="0"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создание классового </a:t>
            </a:r>
          </a:p>
          <a:p>
            <a:pPr algn="ctr" eaLnBrk="0" hangingPunct="0"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унитарного государства. Создание в ходе мировой революции </a:t>
            </a:r>
          </a:p>
          <a:p>
            <a:pPr algn="ctr" eaLnBrk="0" hangingPunct="0">
              <a:defRPr/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«МИРОВОГО СССР»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228616" y="4437112"/>
            <a:ext cx="2951896" cy="23762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КУЛЬТУРНАЯ  АВТОНОМИЯ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</a:t>
            </a:r>
          </a:p>
          <a:p>
            <a:pPr algn="ctr" eaLnBrk="0" hangingPunct="0"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вхождение республик </a:t>
            </a:r>
          </a:p>
          <a:p>
            <a:pPr algn="ctr" eaLnBrk="0" hangingPunct="0"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правах подчинения </a:t>
            </a:r>
          </a:p>
          <a:p>
            <a:pPr algn="ctr" eaLnBrk="0" hangingPunct="0"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центру в состав</a:t>
            </a:r>
          </a:p>
          <a:p>
            <a:pPr algn="ctr" eaLnBrk="0" hangingPunct="0"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РСФСР, по существу</a:t>
            </a:r>
          </a:p>
          <a:p>
            <a:pPr algn="ctr" eaLnBrk="0" hangingPunct="0"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создание унитарного</a:t>
            </a:r>
          </a:p>
          <a:p>
            <a:pPr algn="ctr" eaLnBrk="0" hangingPunct="0"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государства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нэп3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8527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 bwMode="auto">
          <a:xfrm>
            <a:off x="914400" y="44624"/>
            <a:ext cx="73914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I.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Образование СССР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79712" y="692696"/>
            <a:ext cx="5976664" cy="144016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30 ДЕКАБРЯ 1922 ГОДА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ПЕРВЫЙ ВСЕСОЮЗНЫЙ СЪЕЗД СОВЕТОВ ПРОВОЗГЛАСИЛ СОЗДАНИЕ СОЮЗА СОВЕТСКИХ СОЦИАЛИСТИЧЕСКИЙ РЕСПУБЛИК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2420888"/>
            <a:ext cx="2736304" cy="19888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РСФСР</a:t>
            </a:r>
          </a:p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(Российская Советская Федеративная Социалистическая Республика)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03848" y="2420888"/>
            <a:ext cx="2736304" cy="19888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УССР</a:t>
            </a:r>
          </a:p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(Украинская Советская Социалистическая Республика)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56176" y="2420888"/>
            <a:ext cx="2736304" cy="19888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БССР</a:t>
            </a:r>
          </a:p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(Белорусская</a:t>
            </a:r>
          </a:p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Советская Социалистическая Республика)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03848" y="4509120"/>
            <a:ext cx="2736304" cy="19888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ЗФССР</a:t>
            </a:r>
          </a:p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(Закавказская Федеративная Советская Социалистическая Республика)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нэп3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8527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 bwMode="auto">
          <a:xfrm>
            <a:off x="914400" y="44624"/>
            <a:ext cx="73914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I.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Образование СССР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692696"/>
            <a:ext cx="5976664" cy="144016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30 ДЕКАБРЯ 1922 ГОДА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ПЕРВЫЙ ВСЕСОЮЗНЫЙ СЪЕЗД СОВЕТОВ ПРОВОЗГЛАСИЛ СОЗДАНИЕ СОЮЗА СОВЕТСКИХ СОЦИАЛИСТИЧЕСКИЙ РЕСПУБЛИК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2420888"/>
            <a:ext cx="2736304" cy="3096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ПОЛНОМОЧИЯ ЦЕНТРА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оборона, границы,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гос. безопасность,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международные отношения,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внешняя торговля,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транспорт, бюджет,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денежное 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обращение, связь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80112" y="2420888"/>
            <a:ext cx="2736304" cy="3096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ПОЛНОМОЧИЯ РЕСПУБЛИК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внутренние дела,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земледелие,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просвещение,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соц. обеспечение,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юстиция,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здравоохранение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{C1FB2F45-95E6-11D7-9DE2-008048B65890}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7504" y="908720"/>
            <a:ext cx="5232084" cy="57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 bwMode="auto">
          <a:xfrm>
            <a:off x="914400" y="44624"/>
            <a:ext cx="73914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I.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Образование СССР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36096" y="1412776"/>
            <a:ext cx="3528392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1924 ГОД</a:t>
            </a:r>
          </a:p>
          <a:p>
            <a:pPr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ВТОРОЙ ВСЕСОЮЗНЫЙ СЪЕЗД СОВЕТОВ ПРИНЯЛ  КОНСТИТУЦИЮ СОЮЗА СОВЕТСКИХ СОЦИАЛИСТИЧЕСКИЙ РЕСПУБЛИК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нэп3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8527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362200" y="1524000"/>
            <a:ext cx="4953000" cy="1066800"/>
          </a:xfrm>
          <a:prstGeom prst="bevel">
            <a:avLst>
              <a:gd name="adj" fmla="val 12500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ВСЕСОЮЗНЫЙ СЪЕЗД СОВЕТОВ </a:t>
            </a:r>
          </a:p>
          <a:p>
            <a:pPr algn="ctr" eaLnBrk="0" hangingPunct="0">
              <a:defRPr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(законодательная власть)</a:t>
            </a:r>
          </a:p>
        </p:txBody>
      </p:sp>
      <p:cxnSp>
        <p:nvCxnSpPr>
          <p:cNvPr id="11" name="Прямая соединительная линия 10"/>
          <p:cNvCxnSpPr>
            <a:cxnSpLocks noChangeShapeType="1"/>
          </p:cNvCxnSpPr>
          <p:nvPr/>
        </p:nvCxnSpPr>
        <p:spPr bwMode="auto">
          <a:xfrm rot="10800000">
            <a:off x="1295400" y="2057400"/>
            <a:ext cx="990600" cy="1588"/>
          </a:xfrm>
          <a:prstGeom prst="lin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14" name="Прямая соединительная линия 13"/>
          <p:cNvCxnSpPr>
            <a:cxnSpLocks noChangeShapeType="1"/>
          </p:cNvCxnSpPr>
          <p:nvPr/>
        </p:nvCxnSpPr>
        <p:spPr bwMode="auto">
          <a:xfrm rot="5400000">
            <a:off x="914401" y="2438400"/>
            <a:ext cx="762000" cy="3175"/>
          </a:xfrm>
          <a:prstGeom prst="lin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228600" y="2895600"/>
            <a:ext cx="3048000" cy="1905000"/>
          </a:xfrm>
          <a:prstGeom prst="bevel">
            <a:avLst>
              <a:gd name="adj" fmla="val 12500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ВЦИК</a:t>
            </a:r>
          </a:p>
          <a:p>
            <a:pPr algn="ctr" eaLnBrk="0" hangingPunct="0">
              <a:defRPr/>
            </a:pPr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(Всесоюзный Центральный </a:t>
            </a:r>
          </a:p>
          <a:p>
            <a:pPr algn="ctr" eaLnBrk="0" hangingPunct="0">
              <a:defRPr/>
            </a:pPr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Исполнительный Комитет)</a:t>
            </a:r>
          </a:p>
          <a:p>
            <a:pPr algn="ctr" eaLnBrk="0" hangingPunct="0">
              <a:defRPr/>
            </a:pP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единительная линия 15"/>
          <p:cNvCxnSpPr>
            <a:cxnSpLocks noChangeShapeType="1"/>
          </p:cNvCxnSpPr>
          <p:nvPr/>
        </p:nvCxnSpPr>
        <p:spPr bwMode="auto">
          <a:xfrm rot="10800000">
            <a:off x="523875" y="3884613"/>
            <a:ext cx="2447925" cy="1587"/>
          </a:xfrm>
          <a:prstGeom prst="lin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17" name="Прямая соединительная линия 16"/>
          <p:cNvCxnSpPr>
            <a:cxnSpLocks noChangeShapeType="1"/>
          </p:cNvCxnSpPr>
          <p:nvPr/>
        </p:nvCxnSpPr>
        <p:spPr bwMode="auto">
          <a:xfrm rot="5400000">
            <a:off x="1369219" y="4267994"/>
            <a:ext cx="612775" cy="1587"/>
          </a:xfrm>
          <a:prstGeom prst="lin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18" name="Скругленный прямоугольник 17"/>
          <p:cNvSpPr/>
          <p:nvPr/>
        </p:nvSpPr>
        <p:spPr bwMode="auto">
          <a:xfrm>
            <a:off x="381000" y="3886200"/>
            <a:ext cx="1371600" cy="609600"/>
          </a:xfrm>
          <a:prstGeom prst="round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СОВЕТ СОЮЗА</a:t>
            </a: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1676400" y="3886200"/>
            <a:ext cx="1371600" cy="609600"/>
          </a:xfrm>
          <a:prstGeom prst="round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СОВЕТ НАЦИОН.</a:t>
            </a:r>
          </a:p>
        </p:txBody>
      </p:sp>
      <p:cxnSp>
        <p:nvCxnSpPr>
          <p:cNvPr id="22" name="Прямая соединительная линия 21"/>
          <p:cNvCxnSpPr>
            <a:cxnSpLocks noChangeShapeType="1"/>
          </p:cNvCxnSpPr>
          <p:nvPr/>
        </p:nvCxnSpPr>
        <p:spPr bwMode="auto">
          <a:xfrm rot="10800000">
            <a:off x="7391400" y="2133600"/>
            <a:ext cx="990600" cy="1588"/>
          </a:xfrm>
          <a:prstGeom prst="lin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" name="Прямая соединительная линия 22"/>
          <p:cNvCxnSpPr>
            <a:cxnSpLocks noChangeShapeType="1"/>
          </p:cNvCxnSpPr>
          <p:nvPr/>
        </p:nvCxnSpPr>
        <p:spPr bwMode="auto">
          <a:xfrm rot="5400000">
            <a:off x="8000207" y="2515394"/>
            <a:ext cx="762000" cy="1587"/>
          </a:xfrm>
          <a:prstGeom prst="lin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5943600" y="2895600"/>
            <a:ext cx="3048000" cy="1905000"/>
          </a:xfrm>
          <a:prstGeom prst="bevel">
            <a:avLst>
              <a:gd name="adj" fmla="val 12500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СОВЕТ</a:t>
            </a:r>
          </a:p>
          <a:p>
            <a:pPr algn="ctr" eaLnBrk="0" hangingPunct="0">
              <a:defRPr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НАРОДНЫХ </a:t>
            </a:r>
          </a:p>
          <a:p>
            <a:pPr algn="ctr" eaLnBrk="0" hangingPunct="0">
              <a:defRPr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КОМИССАРОВ</a:t>
            </a:r>
          </a:p>
          <a:p>
            <a:pPr algn="ctr" eaLnBrk="0" hangingPunct="0">
              <a:defRPr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исполнительная</a:t>
            </a:r>
          </a:p>
          <a:p>
            <a:pPr algn="ctr" eaLnBrk="0" hangingPunct="0"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власть)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914400" y="44624"/>
            <a:ext cx="73914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I.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Образование СССР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619672" y="836712"/>
            <a:ext cx="6624736" cy="50405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ВЫСШИЕ ОРГАНЫ ВЛАСТИ СССР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24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{C1FB2F45-95E6-11D7-9DE2-008048B65890}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1844824"/>
            <a:ext cx="7322942" cy="49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 bwMode="auto">
          <a:xfrm>
            <a:off x="914400" y="44624"/>
            <a:ext cx="73914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I.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Образование СССР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908720"/>
            <a:ext cx="6768752" cy="172819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1936 ГОД</a:t>
            </a:r>
          </a:p>
          <a:p>
            <a:pPr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ПРИНЯТА НОВАЯ КОНСТИТУЦИЮ СОЮЗА СОВЕТСКИХ СОЦИАЛИСТИЧЕСКИЙ РЕСПУБЛИК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4" descr="{C1FB2F45-95E6-11D7-9DE2-008048B65890}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8674" y="1052736"/>
            <a:ext cx="4435688" cy="49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1" descr="п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962400"/>
            <a:ext cx="4953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 bwMode="auto">
          <a:xfrm>
            <a:off x="914400" y="44624"/>
            <a:ext cx="73914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I.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Образование СССР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52488" y="1700808"/>
            <a:ext cx="4212000" cy="194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Всем гражданам СССР</a:t>
            </a:r>
          </a:p>
          <a:p>
            <a:pPr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были впервые с 1918 г. предоставлены равные </a:t>
            </a:r>
            <a:r>
              <a:rPr lang="ru-RU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избирательные права. 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764704"/>
            <a:ext cx="6768752" cy="5760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КОНСТИТУЦИЮ СССР 1936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309</TotalTime>
  <Words>569</Words>
  <Application>Microsoft Office PowerPoint</Application>
  <PresentationFormat>Экран (4:3)</PresentationFormat>
  <Paragraphs>164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Тема: «Национальная политика в СССР в 20-30 годы»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«Национальная политика в СССР в 20-30 годы»</dc:title>
  <dc:creator>Эксперт</dc:creator>
  <cp:lastModifiedBy>Эксперт</cp:lastModifiedBy>
  <cp:revision>37</cp:revision>
  <dcterms:modified xsi:type="dcterms:W3CDTF">2018-01-22T03:20:06Z</dcterms:modified>
</cp:coreProperties>
</file>