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tiff" ContentType="image/tiff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05" r:id="rId2"/>
    <p:sldId id="336" r:id="rId3"/>
    <p:sldId id="337" r:id="rId4"/>
    <p:sldId id="325" r:id="rId5"/>
    <p:sldId id="339" r:id="rId6"/>
    <p:sldId id="341" r:id="rId7"/>
    <p:sldId id="340" r:id="rId8"/>
    <p:sldId id="345" r:id="rId9"/>
    <p:sldId id="338" r:id="rId10"/>
    <p:sldId id="314" r:id="rId11"/>
    <p:sldId id="343" r:id="rId12"/>
    <p:sldId id="363" r:id="rId13"/>
    <p:sldId id="322" r:id="rId14"/>
    <p:sldId id="364" r:id="rId15"/>
    <p:sldId id="302" r:id="rId16"/>
    <p:sldId id="332" r:id="rId17"/>
    <p:sldId id="353" r:id="rId18"/>
    <p:sldId id="354" r:id="rId19"/>
    <p:sldId id="342" r:id="rId20"/>
    <p:sldId id="360" r:id="rId21"/>
    <p:sldId id="355" r:id="rId22"/>
    <p:sldId id="356" r:id="rId23"/>
    <p:sldId id="351" r:id="rId24"/>
    <p:sldId id="357" r:id="rId25"/>
    <p:sldId id="361" r:id="rId26"/>
    <p:sldId id="323" r:id="rId27"/>
    <p:sldId id="346" r:id="rId28"/>
    <p:sldId id="349" r:id="rId29"/>
    <p:sldId id="327" r:id="rId30"/>
    <p:sldId id="348" r:id="rId31"/>
    <p:sldId id="365" r:id="rId32"/>
    <p:sldId id="333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004F8A"/>
    <a:srgbClr val="CC0000"/>
    <a:srgbClr val="FFFF99"/>
    <a:srgbClr val="66FFCC"/>
    <a:srgbClr val="CCCCFF"/>
    <a:srgbClr val="CCECFF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6953" autoAdjust="0"/>
  </p:normalViewPr>
  <p:slideViewPr>
    <p:cSldViewPr>
      <p:cViewPr>
        <p:scale>
          <a:sx n="75" d="100"/>
          <a:sy n="75" d="100"/>
        </p:scale>
        <p:origin x="-330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56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422F53-C739-489D-AADB-B73BB27A667D}" type="doc">
      <dgm:prSet loTypeId="urn:microsoft.com/office/officeart/2005/8/layout/radial5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362952A-65BE-42B4-AD03-E63959DB310F}">
      <dgm:prSet phldrT="[Текст]" custT="1"/>
      <dgm:spPr/>
      <dgm:t>
        <a:bodyPr/>
        <a:lstStyle/>
        <a:p>
          <a:r>
            <a:rPr lang="ru-RU" sz="1200" b="1" dirty="0">
              <a:latin typeface="Arial" pitchFamily="34" charset="0"/>
              <a:cs typeface="Arial" pitchFamily="34" charset="0"/>
            </a:rPr>
            <a:t>Профильный  летний оздоровительный лагерь  МИФ с дневным пребыванием  детей </a:t>
          </a:r>
        </a:p>
      </dgm:t>
    </dgm:pt>
    <dgm:pt modelId="{8FB13124-BFEF-4A20-819C-2B5F67893B6E}" type="parTrans" cxnId="{8F82E1A9-25C4-4F6F-B68E-56B6302FF9A2}">
      <dgm:prSet/>
      <dgm:spPr/>
      <dgm:t>
        <a:bodyPr/>
        <a:lstStyle/>
        <a:p>
          <a:endParaRPr lang="ru-RU"/>
        </a:p>
      </dgm:t>
    </dgm:pt>
    <dgm:pt modelId="{9E91D222-DA52-413C-811E-F0DB4803B7D1}" type="sibTrans" cxnId="{8F82E1A9-25C4-4F6F-B68E-56B6302FF9A2}">
      <dgm:prSet/>
      <dgm:spPr/>
      <dgm:t>
        <a:bodyPr/>
        <a:lstStyle/>
        <a:p>
          <a:endParaRPr lang="ru-RU"/>
        </a:p>
      </dgm:t>
    </dgm:pt>
    <dgm:pt modelId="{6909AAB2-E533-41E7-93D5-94D417E29108}">
      <dgm:prSet phldrT="[Текст]" custT="1"/>
      <dgm:spPr/>
      <dgm:t>
        <a:bodyPr/>
        <a:lstStyle/>
        <a:p>
          <a:r>
            <a:rPr lang="ru-RU" sz="1000" b="1" dirty="0"/>
            <a:t>РСОО "Клуб Металлург" Бассейн </a:t>
          </a:r>
          <a:r>
            <a:rPr lang="ru-RU" sz="1000" b="1" dirty="0" smtClean="0"/>
            <a:t>«Дельфин"</a:t>
          </a:r>
          <a:endParaRPr lang="ru-RU" sz="1000" b="1" dirty="0"/>
        </a:p>
      </dgm:t>
    </dgm:pt>
    <dgm:pt modelId="{7736924A-CE4E-4644-9BFA-91E7553EB335}" type="parTrans" cxnId="{08D573E1-A8DB-4C24-A678-1A8068D5C3C0}">
      <dgm:prSet/>
      <dgm:spPr/>
      <dgm:t>
        <a:bodyPr/>
        <a:lstStyle/>
        <a:p>
          <a:endParaRPr lang="ru-RU"/>
        </a:p>
      </dgm:t>
    </dgm:pt>
    <dgm:pt modelId="{4BC51CF3-D712-4E0F-87DA-A8850F970E3B}" type="sibTrans" cxnId="{08D573E1-A8DB-4C24-A678-1A8068D5C3C0}">
      <dgm:prSet/>
      <dgm:spPr/>
      <dgm:t>
        <a:bodyPr/>
        <a:lstStyle/>
        <a:p>
          <a:endParaRPr lang="ru-RU"/>
        </a:p>
      </dgm:t>
    </dgm:pt>
    <dgm:pt modelId="{5DD3E28C-0697-4861-9389-00AC187F62B0}">
      <dgm:prSet phldrT="[Текст]" custT="1"/>
      <dgm:spPr/>
      <dgm:t>
        <a:bodyPr/>
        <a:lstStyle/>
        <a:p>
          <a:r>
            <a:rPr lang="ru-RU" sz="1050" b="1" dirty="0"/>
            <a:t>Кинотеатр </a:t>
          </a:r>
          <a:r>
            <a:rPr lang="ru-RU" sz="1050" b="1" dirty="0" smtClean="0"/>
            <a:t>«Чарли"</a:t>
          </a:r>
          <a:endParaRPr lang="ru-RU" sz="1050" b="1" dirty="0"/>
        </a:p>
      </dgm:t>
    </dgm:pt>
    <dgm:pt modelId="{504B5FB6-D5D8-4478-963B-F6AE79070936}" type="parTrans" cxnId="{6767F63E-40A6-434B-B65E-5804622857AF}">
      <dgm:prSet/>
      <dgm:spPr/>
      <dgm:t>
        <a:bodyPr/>
        <a:lstStyle/>
        <a:p>
          <a:endParaRPr lang="ru-RU"/>
        </a:p>
      </dgm:t>
    </dgm:pt>
    <dgm:pt modelId="{657E0CE2-092C-41BD-8866-9D60A521A317}" type="sibTrans" cxnId="{6767F63E-40A6-434B-B65E-5804622857AF}">
      <dgm:prSet/>
      <dgm:spPr/>
      <dgm:t>
        <a:bodyPr/>
        <a:lstStyle/>
        <a:p>
          <a:endParaRPr lang="ru-RU"/>
        </a:p>
      </dgm:t>
    </dgm:pt>
    <dgm:pt modelId="{080B1D59-9545-4646-BBBB-B79A48022D41}">
      <dgm:prSet phldrT="[Текст]" custT="1"/>
      <dgm:spPr/>
      <dgm:t>
        <a:bodyPr/>
        <a:lstStyle/>
        <a:p>
          <a:r>
            <a:rPr lang="ru-RU" sz="900" b="1" dirty="0"/>
            <a:t>Торгово-развлекательный центр "</a:t>
          </a:r>
          <a:r>
            <a:rPr lang="ru-RU" sz="800" b="1" dirty="0"/>
            <a:t>Мармелад</a:t>
          </a:r>
          <a:r>
            <a:rPr lang="ru-RU" sz="900" b="1" dirty="0"/>
            <a:t>", кинотеатр "Чарли"</a:t>
          </a:r>
        </a:p>
      </dgm:t>
    </dgm:pt>
    <dgm:pt modelId="{C8836654-DF44-4E2A-9FA6-EF74237FA8A0}" type="parTrans" cxnId="{DCBA4BFB-CFA8-4B93-9B7A-22B598916E19}">
      <dgm:prSet/>
      <dgm:spPr/>
      <dgm:t>
        <a:bodyPr/>
        <a:lstStyle/>
        <a:p>
          <a:endParaRPr lang="ru-RU"/>
        </a:p>
      </dgm:t>
    </dgm:pt>
    <dgm:pt modelId="{789B9874-01A8-4D05-A5F3-F3D116CE0CB8}" type="sibTrans" cxnId="{DCBA4BFB-CFA8-4B93-9B7A-22B598916E19}">
      <dgm:prSet/>
      <dgm:spPr/>
      <dgm:t>
        <a:bodyPr/>
        <a:lstStyle/>
        <a:p>
          <a:endParaRPr lang="ru-RU"/>
        </a:p>
      </dgm:t>
    </dgm:pt>
    <dgm:pt modelId="{42BF1A47-3DC1-41D6-91F2-849008F20753}">
      <dgm:prSet phldrT="[Текст]" custT="1"/>
      <dgm:spPr/>
      <dgm:t>
        <a:bodyPr/>
        <a:lstStyle/>
        <a:p>
          <a:r>
            <a:rPr lang="ru-RU" sz="1000" b="1" dirty="0"/>
            <a:t>Городской парк культуры и отдыха им.М.Горького</a:t>
          </a:r>
        </a:p>
      </dgm:t>
    </dgm:pt>
    <dgm:pt modelId="{0B710443-5C65-4881-BCEC-4BD3EFAF5FAB}" type="parTrans" cxnId="{A4EADF8F-0692-4BEA-8BE0-EC903DB5F84A}">
      <dgm:prSet/>
      <dgm:spPr/>
      <dgm:t>
        <a:bodyPr/>
        <a:lstStyle/>
        <a:p>
          <a:endParaRPr lang="ru-RU"/>
        </a:p>
      </dgm:t>
    </dgm:pt>
    <dgm:pt modelId="{E3EE1B17-2B22-4179-B21C-9D305404CDCD}" type="sibTrans" cxnId="{A4EADF8F-0692-4BEA-8BE0-EC903DB5F84A}">
      <dgm:prSet/>
      <dgm:spPr/>
      <dgm:t>
        <a:bodyPr/>
        <a:lstStyle/>
        <a:p>
          <a:endParaRPr lang="ru-RU"/>
        </a:p>
      </dgm:t>
    </dgm:pt>
    <dgm:pt modelId="{9EF2DC3A-EC37-4378-ABF1-89A0475A64D5}">
      <dgm:prSet custT="1"/>
      <dgm:spPr/>
      <dgm:t>
        <a:bodyPr/>
        <a:lstStyle/>
        <a:p>
          <a:r>
            <a:rPr lang="ru-RU" sz="1000" b="1" dirty="0"/>
            <a:t>Городской краеведческий музей</a:t>
          </a:r>
        </a:p>
      </dgm:t>
    </dgm:pt>
    <dgm:pt modelId="{6280B001-AD43-4D92-9FC0-843FD464CD9E}" type="parTrans" cxnId="{0182638F-D614-4274-94CA-B62BB8A5A3C7}">
      <dgm:prSet/>
      <dgm:spPr/>
      <dgm:t>
        <a:bodyPr/>
        <a:lstStyle/>
        <a:p>
          <a:endParaRPr lang="ru-RU"/>
        </a:p>
      </dgm:t>
    </dgm:pt>
    <dgm:pt modelId="{E2492BDB-8511-4F2B-85DA-33E79B0AC6C8}" type="sibTrans" cxnId="{0182638F-D614-4274-94CA-B62BB8A5A3C7}">
      <dgm:prSet/>
      <dgm:spPr/>
      <dgm:t>
        <a:bodyPr/>
        <a:lstStyle/>
        <a:p>
          <a:endParaRPr lang="ru-RU"/>
        </a:p>
      </dgm:t>
    </dgm:pt>
    <dgm:pt modelId="{5EE59ABB-BABE-4FEB-8409-542152EA0B70}">
      <dgm:prSet phldrT="[Текст]" custT="1"/>
      <dgm:spPr/>
      <dgm:t>
        <a:bodyPr/>
        <a:lstStyle/>
        <a:p>
          <a:r>
            <a:rPr lang="ru-RU" sz="1000" b="1" dirty="0" smtClean="0"/>
            <a:t>Таганрогский филиал </a:t>
          </a:r>
        </a:p>
        <a:p>
          <a:r>
            <a:rPr lang="ru-RU" sz="1000" b="1" dirty="0" smtClean="0"/>
            <a:t>ГБУ РО НД</a:t>
          </a:r>
          <a:endParaRPr lang="ru-RU" sz="1000" b="1" dirty="0"/>
        </a:p>
      </dgm:t>
    </dgm:pt>
    <dgm:pt modelId="{24B7F14C-40FC-4A8A-8E24-6B090406D930}" type="parTrans" cxnId="{BCF34FAC-4807-44B5-A892-482F93F65BCA}">
      <dgm:prSet/>
      <dgm:spPr/>
      <dgm:t>
        <a:bodyPr/>
        <a:lstStyle/>
        <a:p>
          <a:endParaRPr lang="ru-RU"/>
        </a:p>
      </dgm:t>
    </dgm:pt>
    <dgm:pt modelId="{A1021D3B-3952-485C-AFD5-B1E13BDBBFC9}" type="sibTrans" cxnId="{BCF34FAC-4807-44B5-A892-482F93F65BCA}">
      <dgm:prSet/>
      <dgm:spPr/>
      <dgm:t>
        <a:bodyPr/>
        <a:lstStyle/>
        <a:p>
          <a:endParaRPr lang="ru-RU"/>
        </a:p>
      </dgm:t>
    </dgm:pt>
    <dgm:pt modelId="{12F58D22-565E-43F3-B0A0-AA6CDABDE471}">
      <dgm:prSet phldrT="[Текст]" custT="1"/>
      <dgm:spPr/>
      <dgm:t>
        <a:bodyPr/>
        <a:lstStyle/>
        <a:p>
          <a:r>
            <a:rPr lang="ru-RU" sz="1000" b="1" dirty="0"/>
            <a:t>Библиотека </a:t>
          </a:r>
          <a:r>
            <a:rPr lang="ru-RU" sz="1000" b="1" dirty="0" smtClean="0"/>
            <a:t> им. А.П. Чехова</a:t>
          </a:r>
          <a:endParaRPr lang="ru-RU" sz="1000" b="1" dirty="0"/>
        </a:p>
      </dgm:t>
    </dgm:pt>
    <dgm:pt modelId="{333B7BD5-194F-4AAE-8335-CB4741B380D2}" type="parTrans" cxnId="{DAF919AC-28D4-4526-A050-E9C3750AC31F}">
      <dgm:prSet/>
      <dgm:spPr/>
      <dgm:t>
        <a:bodyPr/>
        <a:lstStyle/>
        <a:p>
          <a:endParaRPr lang="ru-RU"/>
        </a:p>
      </dgm:t>
    </dgm:pt>
    <dgm:pt modelId="{AFE01D8E-E8F5-413B-BE82-FB9C207F616E}" type="sibTrans" cxnId="{DAF919AC-28D4-4526-A050-E9C3750AC31F}">
      <dgm:prSet/>
      <dgm:spPr/>
      <dgm:t>
        <a:bodyPr/>
        <a:lstStyle/>
        <a:p>
          <a:endParaRPr lang="ru-RU"/>
        </a:p>
      </dgm:t>
    </dgm:pt>
    <dgm:pt modelId="{3AAD8411-E5DC-4A30-89D7-7E027EF70B14}">
      <dgm:prSet phldrT="[Текст]" custT="1"/>
      <dgm:spPr/>
      <dgm:t>
        <a:bodyPr/>
        <a:lstStyle/>
        <a:p>
          <a:r>
            <a:rPr lang="ru-RU" sz="1050" b="1" dirty="0"/>
            <a:t>Морской порт</a:t>
          </a:r>
        </a:p>
      </dgm:t>
    </dgm:pt>
    <dgm:pt modelId="{768EDA96-6C5C-4D71-967B-1A46290A814C}" type="parTrans" cxnId="{3C80EC0B-1E08-47D8-A06A-7A761E2023D3}">
      <dgm:prSet/>
      <dgm:spPr/>
      <dgm:t>
        <a:bodyPr/>
        <a:lstStyle/>
        <a:p>
          <a:endParaRPr lang="ru-RU"/>
        </a:p>
      </dgm:t>
    </dgm:pt>
    <dgm:pt modelId="{F4526B3F-8F6C-4FEE-B416-9DCA581E8475}" type="sibTrans" cxnId="{3C80EC0B-1E08-47D8-A06A-7A761E2023D3}">
      <dgm:prSet/>
      <dgm:spPr/>
      <dgm:t>
        <a:bodyPr/>
        <a:lstStyle/>
        <a:p>
          <a:endParaRPr lang="ru-RU"/>
        </a:p>
      </dgm:t>
    </dgm:pt>
    <dgm:pt modelId="{D656598B-F5CD-431C-9AAB-8F9725555CFB}">
      <dgm:prSet phldrT="[Текст]" custT="1"/>
      <dgm:spPr/>
      <dgm:t>
        <a:bodyPr/>
        <a:lstStyle/>
        <a:p>
          <a:r>
            <a:rPr lang="ru-RU" sz="1050" b="1" dirty="0" smtClean="0"/>
            <a:t>Отделение полиции №1 г.Таганрога</a:t>
          </a:r>
          <a:endParaRPr lang="ru-RU" sz="1050" b="1" dirty="0"/>
        </a:p>
      </dgm:t>
    </dgm:pt>
    <dgm:pt modelId="{E420B005-8712-42FE-9A6E-68CB90581DB4}" type="parTrans" cxnId="{90C2C785-9E5D-45CE-9370-93767385B12C}">
      <dgm:prSet/>
      <dgm:spPr/>
      <dgm:t>
        <a:bodyPr/>
        <a:lstStyle/>
        <a:p>
          <a:endParaRPr lang="ru-RU"/>
        </a:p>
      </dgm:t>
    </dgm:pt>
    <dgm:pt modelId="{B5B03168-A9A3-429B-8A5F-0A711AAD4779}" type="sibTrans" cxnId="{90C2C785-9E5D-45CE-9370-93767385B12C}">
      <dgm:prSet/>
      <dgm:spPr/>
      <dgm:t>
        <a:bodyPr/>
        <a:lstStyle/>
        <a:p>
          <a:endParaRPr lang="ru-RU"/>
        </a:p>
      </dgm:t>
    </dgm:pt>
    <dgm:pt modelId="{A6141888-9F14-4FE7-9FB6-D24A574CB030}">
      <dgm:prSet phldrT="[Текст]" custT="1"/>
      <dgm:spPr/>
      <dgm:t>
        <a:bodyPr/>
        <a:lstStyle/>
        <a:p>
          <a:endParaRPr lang="ru-RU" sz="1050" b="1" dirty="0"/>
        </a:p>
      </dgm:t>
    </dgm:pt>
    <dgm:pt modelId="{9A273E67-CC54-4457-953E-266CD598022C}" type="parTrans" cxnId="{8E3BC38D-ED49-4B0D-8547-E7229F0445AB}">
      <dgm:prSet/>
      <dgm:spPr/>
      <dgm:t>
        <a:bodyPr/>
        <a:lstStyle/>
        <a:p>
          <a:endParaRPr lang="ru-RU"/>
        </a:p>
      </dgm:t>
    </dgm:pt>
    <dgm:pt modelId="{5CEE5F6A-8800-4926-99D8-53E384DDBC2C}" type="sibTrans" cxnId="{8E3BC38D-ED49-4B0D-8547-E7229F0445AB}">
      <dgm:prSet/>
      <dgm:spPr/>
      <dgm:t>
        <a:bodyPr/>
        <a:lstStyle/>
        <a:p>
          <a:endParaRPr lang="ru-RU"/>
        </a:p>
      </dgm:t>
    </dgm:pt>
    <dgm:pt modelId="{51EED4F0-6754-43CD-B934-B5AAE99DC067}" type="pres">
      <dgm:prSet presAssocID="{F3422F53-C739-489D-AADB-B73BB27A667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5C92C9-35F8-4642-BFEF-68CC41022F2B}" type="pres">
      <dgm:prSet presAssocID="{A362952A-65BE-42B4-AD03-E63959DB310F}" presName="centerShape" presStyleLbl="node0" presStyleIdx="0" presStyleCnt="1" custScaleX="235071" custScaleY="190158"/>
      <dgm:spPr/>
      <dgm:t>
        <a:bodyPr/>
        <a:lstStyle/>
        <a:p>
          <a:endParaRPr lang="ru-RU"/>
        </a:p>
      </dgm:t>
    </dgm:pt>
    <dgm:pt modelId="{BDF101DB-CED1-4039-85D7-3F0FA75BC1C2}" type="pres">
      <dgm:prSet presAssocID="{7736924A-CE4E-4644-9BFA-91E7553EB335}" presName="parTrans" presStyleLbl="sibTrans2D1" presStyleIdx="0" presStyleCnt="9"/>
      <dgm:spPr/>
      <dgm:t>
        <a:bodyPr/>
        <a:lstStyle/>
        <a:p>
          <a:endParaRPr lang="ru-RU"/>
        </a:p>
      </dgm:t>
    </dgm:pt>
    <dgm:pt modelId="{CB71DF81-09D5-4E7A-9BBD-6C460E10EAC4}" type="pres">
      <dgm:prSet presAssocID="{7736924A-CE4E-4644-9BFA-91E7553EB335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99AAD855-F50D-40DD-A685-3EA4C74AAB60}" type="pres">
      <dgm:prSet presAssocID="{6909AAB2-E533-41E7-93D5-94D417E29108}" presName="node" presStyleLbl="node1" presStyleIdx="0" presStyleCnt="9" custRadScaleRad="102150" custRadScaleInc="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2C4ADC-AFFD-420F-B35E-7C13334E532A}" type="pres">
      <dgm:prSet presAssocID="{6280B001-AD43-4D92-9FC0-843FD464CD9E}" presName="parTrans" presStyleLbl="sibTrans2D1" presStyleIdx="1" presStyleCnt="9"/>
      <dgm:spPr/>
      <dgm:t>
        <a:bodyPr/>
        <a:lstStyle/>
        <a:p>
          <a:endParaRPr lang="ru-RU"/>
        </a:p>
      </dgm:t>
    </dgm:pt>
    <dgm:pt modelId="{8C9464E3-A916-4C3A-82C1-9DE659930BFC}" type="pres">
      <dgm:prSet presAssocID="{6280B001-AD43-4D92-9FC0-843FD464CD9E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7F2BD632-95B4-4F15-9F57-E25213311D42}" type="pres">
      <dgm:prSet presAssocID="{9EF2DC3A-EC37-4378-ABF1-89A0475A64D5}" presName="node" presStyleLbl="node1" presStyleIdx="1" presStyleCnt="9" custScaleX="118782" custScaleY="111562" custRadScaleRad="109504" custRadScaleInc="12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1221EF-2D7A-44A2-819C-38FE7614BA8D}" type="pres">
      <dgm:prSet presAssocID="{504B5FB6-D5D8-4478-963B-F6AE79070936}" presName="parTrans" presStyleLbl="sibTrans2D1" presStyleIdx="2" presStyleCnt="9"/>
      <dgm:spPr/>
      <dgm:t>
        <a:bodyPr/>
        <a:lstStyle/>
        <a:p>
          <a:endParaRPr lang="ru-RU"/>
        </a:p>
      </dgm:t>
    </dgm:pt>
    <dgm:pt modelId="{1D1673E5-0743-4734-8EB2-F42A7C9A86A4}" type="pres">
      <dgm:prSet presAssocID="{504B5FB6-D5D8-4478-963B-F6AE79070936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34B268A2-4D01-4E6A-9447-419FB1E7D161}" type="pres">
      <dgm:prSet presAssocID="{5DD3E28C-0697-4861-9389-00AC187F62B0}" presName="node" presStyleLbl="node1" presStyleIdx="2" presStyleCnt="9" custRadScaleRad="110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07762E-3FE7-4785-9F9C-A1CBFB3F7467}" type="pres">
      <dgm:prSet presAssocID="{C8836654-DF44-4E2A-9FA6-EF74237FA8A0}" presName="parTrans" presStyleLbl="sibTrans2D1" presStyleIdx="3" presStyleCnt="9"/>
      <dgm:spPr/>
      <dgm:t>
        <a:bodyPr/>
        <a:lstStyle/>
        <a:p>
          <a:endParaRPr lang="ru-RU"/>
        </a:p>
      </dgm:t>
    </dgm:pt>
    <dgm:pt modelId="{BE6CAAE8-8572-4CFE-A474-E0017D12D47E}" type="pres">
      <dgm:prSet presAssocID="{C8836654-DF44-4E2A-9FA6-EF74237FA8A0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1358A119-343C-4E4B-B1C8-0C8F2E895841}" type="pres">
      <dgm:prSet presAssocID="{080B1D59-9545-4646-BBBB-B79A48022D41}" presName="node" presStyleLbl="node1" presStyleIdx="3" presStyleCnt="9" custScaleX="131089" custScaleY="122410" custRadScaleRad="107433" custRadScaleInc="2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42C9FA-AB22-45E0-9AA3-966FA8B1A28B}" type="pres">
      <dgm:prSet presAssocID="{0B710443-5C65-4881-BCEC-4BD3EFAF5FAB}" presName="parTrans" presStyleLbl="sibTrans2D1" presStyleIdx="4" presStyleCnt="9" custScaleX="144266" custScaleY="74908"/>
      <dgm:spPr/>
      <dgm:t>
        <a:bodyPr/>
        <a:lstStyle/>
        <a:p>
          <a:endParaRPr lang="ru-RU"/>
        </a:p>
      </dgm:t>
    </dgm:pt>
    <dgm:pt modelId="{63547167-0714-40B8-945A-40A728BF0082}" type="pres">
      <dgm:prSet presAssocID="{0B710443-5C65-4881-BCEC-4BD3EFAF5FAB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03151AB1-F7B2-49EB-892A-3BD89125234E}" type="pres">
      <dgm:prSet presAssocID="{42BF1A47-3DC1-41D6-91F2-849008F20753}" presName="node" presStyleLbl="node1" presStyleIdx="4" presStyleCnt="9" custScaleX="122725" custScaleY="119226" custRadScaleRad="88762" custRadScaleInc="3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971688-18DC-4204-8E9A-8FD4D9826CBD}" type="pres">
      <dgm:prSet presAssocID="{24B7F14C-40FC-4A8A-8E24-6B090406D930}" presName="parTrans" presStyleLbl="sibTrans2D1" presStyleIdx="5" presStyleCnt="9"/>
      <dgm:spPr/>
      <dgm:t>
        <a:bodyPr/>
        <a:lstStyle/>
        <a:p>
          <a:endParaRPr lang="ru-RU"/>
        </a:p>
      </dgm:t>
    </dgm:pt>
    <dgm:pt modelId="{19488320-2F26-4FBA-B5F4-6CE5AAAEFBA6}" type="pres">
      <dgm:prSet presAssocID="{24B7F14C-40FC-4A8A-8E24-6B090406D930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D05E8464-4005-4F02-BC5C-E8F0578AB5C1}" type="pres">
      <dgm:prSet presAssocID="{5EE59ABB-BABE-4FEB-8409-542152EA0B70}" presName="node" presStyleLbl="node1" presStyleIdx="5" presStyleCnt="9" custScaleX="118024" custScaleY="114585" custRadScaleRad="91297" custRadScaleInc="22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CC254F-2B17-4F36-BF78-CB7E3D696074}" type="pres">
      <dgm:prSet presAssocID="{333B7BD5-194F-4AAE-8335-CB4741B380D2}" presName="parTrans" presStyleLbl="sibTrans2D1" presStyleIdx="6" presStyleCnt="9"/>
      <dgm:spPr/>
      <dgm:t>
        <a:bodyPr/>
        <a:lstStyle/>
        <a:p>
          <a:endParaRPr lang="ru-RU"/>
        </a:p>
      </dgm:t>
    </dgm:pt>
    <dgm:pt modelId="{E5E0C603-B6A9-475C-81E0-D492C318E257}" type="pres">
      <dgm:prSet presAssocID="{333B7BD5-194F-4AAE-8335-CB4741B380D2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4F09A3FB-5C44-4DFC-821A-9AC79BAB9112}" type="pres">
      <dgm:prSet presAssocID="{12F58D22-565E-43F3-B0A0-AA6CDABDE471}" presName="node" presStyleLbl="node1" presStyleIdx="6" presStyleCnt="9" custScaleX="124284" custScaleY="127259" custRadScaleRad="116458" custRadScaleInc="3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23CD6-0DD9-44DE-88CF-ED65DDE529D0}" type="pres">
      <dgm:prSet presAssocID="{768EDA96-6C5C-4D71-967B-1A46290A814C}" presName="parTrans" presStyleLbl="sibTrans2D1" presStyleIdx="7" presStyleCnt="9"/>
      <dgm:spPr/>
      <dgm:t>
        <a:bodyPr/>
        <a:lstStyle/>
        <a:p>
          <a:endParaRPr lang="ru-RU"/>
        </a:p>
      </dgm:t>
    </dgm:pt>
    <dgm:pt modelId="{9EBE6E78-AA85-4FA5-BC2D-F6C79B134C5F}" type="pres">
      <dgm:prSet presAssocID="{768EDA96-6C5C-4D71-967B-1A46290A814C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59C6BAC8-43B0-4149-8C41-63A72DAF9E73}" type="pres">
      <dgm:prSet presAssocID="{3AAD8411-E5DC-4A30-89D7-7E027EF70B14}" presName="node" presStyleLbl="node1" presStyleIdx="7" presStyleCnt="9" custRadScaleRad="111629" custRadScaleInc="-1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6A99B9-C561-41CC-8060-E50A95EE03CB}" type="pres">
      <dgm:prSet presAssocID="{E420B005-8712-42FE-9A6E-68CB90581DB4}" presName="parTrans" presStyleLbl="sibTrans2D1" presStyleIdx="8" presStyleCnt="9"/>
      <dgm:spPr/>
      <dgm:t>
        <a:bodyPr/>
        <a:lstStyle/>
        <a:p>
          <a:endParaRPr lang="ru-RU"/>
        </a:p>
      </dgm:t>
    </dgm:pt>
    <dgm:pt modelId="{92D3E25E-0F68-4363-AE33-68E841E648E4}" type="pres">
      <dgm:prSet presAssocID="{E420B005-8712-42FE-9A6E-68CB90581DB4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F4CAE7D5-5E16-4A15-9C6E-6A264898A1EE}" type="pres">
      <dgm:prSet presAssocID="{D656598B-F5CD-431C-9AAB-8F9725555CF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CEBCCE-7887-4F93-A357-7006C9E4CD65}" type="presOf" srcId="{42BF1A47-3DC1-41D6-91F2-849008F20753}" destId="{03151AB1-F7B2-49EB-892A-3BD89125234E}" srcOrd="0" destOrd="0" presId="urn:microsoft.com/office/officeart/2005/8/layout/radial5"/>
    <dgm:cxn modelId="{2614FBF3-6BF0-49C7-A586-DA89BC00FCD9}" type="presOf" srcId="{6280B001-AD43-4D92-9FC0-843FD464CD9E}" destId="{8C9464E3-A916-4C3A-82C1-9DE659930BFC}" srcOrd="1" destOrd="0" presId="urn:microsoft.com/office/officeart/2005/8/layout/radial5"/>
    <dgm:cxn modelId="{8E3BC38D-ED49-4B0D-8547-E7229F0445AB}" srcId="{F3422F53-C739-489D-AADB-B73BB27A667D}" destId="{A6141888-9F14-4FE7-9FB6-D24A574CB030}" srcOrd="1" destOrd="0" parTransId="{9A273E67-CC54-4457-953E-266CD598022C}" sibTransId="{5CEE5F6A-8800-4926-99D8-53E384DDBC2C}"/>
    <dgm:cxn modelId="{9FC08FCB-61D8-4C48-AE65-E38095DF3528}" type="presOf" srcId="{6280B001-AD43-4D92-9FC0-843FD464CD9E}" destId="{272C4ADC-AFFD-420F-B35E-7C13334E532A}" srcOrd="0" destOrd="0" presId="urn:microsoft.com/office/officeart/2005/8/layout/radial5"/>
    <dgm:cxn modelId="{60739F71-BC3F-4B68-968E-0E3858E6001B}" type="presOf" srcId="{D656598B-F5CD-431C-9AAB-8F9725555CFB}" destId="{F4CAE7D5-5E16-4A15-9C6E-6A264898A1EE}" srcOrd="0" destOrd="0" presId="urn:microsoft.com/office/officeart/2005/8/layout/radial5"/>
    <dgm:cxn modelId="{4F3A0723-5E08-489C-8B14-93BFDD19CEAA}" type="presOf" srcId="{F3422F53-C739-489D-AADB-B73BB27A667D}" destId="{51EED4F0-6754-43CD-B934-B5AAE99DC067}" srcOrd="0" destOrd="0" presId="urn:microsoft.com/office/officeart/2005/8/layout/radial5"/>
    <dgm:cxn modelId="{DCBA4BFB-CFA8-4B93-9B7A-22B598916E19}" srcId="{A362952A-65BE-42B4-AD03-E63959DB310F}" destId="{080B1D59-9545-4646-BBBB-B79A48022D41}" srcOrd="3" destOrd="0" parTransId="{C8836654-DF44-4E2A-9FA6-EF74237FA8A0}" sibTransId="{789B9874-01A8-4D05-A5F3-F3D116CE0CB8}"/>
    <dgm:cxn modelId="{3C80EC0B-1E08-47D8-A06A-7A761E2023D3}" srcId="{A362952A-65BE-42B4-AD03-E63959DB310F}" destId="{3AAD8411-E5DC-4A30-89D7-7E027EF70B14}" srcOrd="7" destOrd="0" parTransId="{768EDA96-6C5C-4D71-967B-1A46290A814C}" sibTransId="{F4526B3F-8F6C-4FEE-B416-9DCA581E8475}"/>
    <dgm:cxn modelId="{22D6672B-A443-4B1B-802F-27C79CFC2473}" type="presOf" srcId="{5EE59ABB-BABE-4FEB-8409-542152EA0B70}" destId="{D05E8464-4005-4F02-BC5C-E8F0578AB5C1}" srcOrd="0" destOrd="0" presId="urn:microsoft.com/office/officeart/2005/8/layout/radial5"/>
    <dgm:cxn modelId="{069EABA9-A1FF-4390-8065-85503259409D}" type="presOf" srcId="{333B7BD5-194F-4AAE-8335-CB4741B380D2}" destId="{E5E0C603-B6A9-475C-81E0-D492C318E257}" srcOrd="1" destOrd="0" presId="urn:microsoft.com/office/officeart/2005/8/layout/radial5"/>
    <dgm:cxn modelId="{1B2966A7-5EF7-4E00-AD88-9095B19FD0E2}" type="presOf" srcId="{E420B005-8712-42FE-9A6E-68CB90581DB4}" destId="{92D3E25E-0F68-4363-AE33-68E841E648E4}" srcOrd="1" destOrd="0" presId="urn:microsoft.com/office/officeart/2005/8/layout/radial5"/>
    <dgm:cxn modelId="{7F62A337-AE49-4B92-A675-44A32E9F9A2A}" type="presOf" srcId="{768EDA96-6C5C-4D71-967B-1A46290A814C}" destId="{06823CD6-0DD9-44DE-88CF-ED65DDE529D0}" srcOrd="0" destOrd="0" presId="urn:microsoft.com/office/officeart/2005/8/layout/radial5"/>
    <dgm:cxn modelId="{48DAC20E-2553-445E-9E2F-F3E409B0E0D0}" type="presOf" srcId="{7736924A-CE4E-4644-9BFA-91E7553EB335}" destId="{BDF101DB-CED1-4039-85D7-3F0FA75BC1C2}" srcOrd="0" destOrd="0" presId="urn:microsoft.com/office/officeart/2005/8/layout/radial5"/>
    <dgm:cxn modelId="{BCF34FAC-4807-44B5-A892-482F93F65BCA}" srcId="{A362952A-65BE-42B4-AD03-E63959DB310F}" destId="{5EE59ABB-BABE-4FEB-8409-542152EA0B70}" srcOrd="5" destOrd="0" parTransId="{24B7F14C-40FC-4A8A-8E24-6B090406D930}" sibTransId="{A1021D3B-3952-485C-AFD5-B1E13BDBBFC9}"/>
    <dgm:cxn modelId="{B863C50E-23A2-479F-875B-127C2CC8B0DC}" type="presOf" srcId="{5DD3E28C-0697-4861-9389-00AC187F62B0}" destId="{34B268A2-4D01-4E6A-9447-419FB1E7D161}" srcOrd="0" destOrd="0" presId="urn:microsoft.com/office/officeart/2005/8/layout/radial5"/>
    <dgm:cxn modelId="{6767F63E-40A6-434B-B65E-5804622857AF}" srcId="{A362952A-65BE-42B4-AD03-E63959DB310F}" destId="{5DD3E28C-0697-4861-9389-00AC187F62B0}" srcOrd="2" destOrd="0" parTransId="{504B5FB6-D5D8-4478-963B-F6AE79070936}" sibTransId="{657E0CE2-092C-41BD-8866-9D60A521A317}"/>
    <dgm:cxn modelId="{DAF919AC-28D4-4526-A050-E9C3750AC31F}" srcId="{A362952A-65BE-42B4-AD03-E63959DB310F}" destId="{12F58D22-565E-43F3-B0A0-AA6CDABDE471}" srcOrd="6" destOrd="0" parTransId="{333B7BD5-194F-4AAE-8335-CB4741B380D2}" sibTransId="{AFE01D8E-E8F5-413B-BE82-FB9C207F616E}"/>
    <dgm:cxn modelId="{08D573E1-A8DB-4C24-A678-1A8068D5C3C0}" srcId="{A362952A-65BE-42B4-AD03-E63959DB310F}" destId="{6909AAB2-E533-41E7-93D5-94D417E29108}" srcOrd="0" destOrd="0" parTransId="{7736924A-CE4E-4644-9BFA-91E7553EB335}" sibTransId="{4BC51CF3-D712-4E0F-87DA-A8850F970E3B}"/>
    <dgm:cxn modelId="{1C6244FE-2C05-40A5-A347-9D803332C509}" type="presOf" srcId="{0B710443-5C65-4881-BCEC-4BD3EFAF5FAB}" destId="{63547167-0714-40B8-945A-40A728BF0082}" srcOrd="1" destOrd="0" presId="urn:microsoft.com/office/officeart/2005/8/layout/radial5"/>
    <dgm:cxn modelId="{ED38AD9B-CBCC-47E8-92F8-6452E7CCBD4B}" type="presOf" srcId="{24B7F14C-40FC-4A8A-8E24-6B090406D930}" destId="{1F971688-18DC-4204-8E9A-8FD4D9826CBD}" srcOrd="0" destOrd="0" presId="urn:microsoft.com/office/officeart/2005/8/layout/radial5"/>
    <dgm:cxn modelId="{F0B0E046-5503-40B0-828D-DE38556C769E}" type="presOf" srcId="{12F58D22-565E-43F3-B0A0-AA6CDABDE471}" destId="{4F09A3FB-5C44-4DFC-821A-9AC79BAB9112}" srcOrd="0" destOrd="0" presId="urn:microsoft.com/office/officeart/2005/8/layout/radial5"/>
    <dgm:cxn modelId="{0182638F-D614-4274-94CA-B62BB8A5A3C7}" srcId="{A362952A-65BE-42B4-AD03-E63959DB310F}" destId="{9EF2DC3A-EC37-4378-ABF1-89A0475A64D5}" srcOrd="1" destOrd="0" parTransId="{6280B001-AD43-4D92-9FC0-843FD464CD9E}" sibTransId="{E2492BDB-8511-4F2B-85DA-33E79B0AC6C8}"/>
    <dgm:cxn modelId="{E662467F-2684-4096-8970-4696B0331A12}" type="presOf" srcId="{24B7F14C-40FC-4A8A-8E24-6B090406D930}" destId="{19488320-2F26-4FBA-B5F4-6CE5AAAEFBA6}" srcOrd="1" destOrd="0" presId="urn:microsoft.com/office/officeart/2005/8/layout/radial5"/>
    <dgm:cxn modelId="{C4E31193-5E1B-4419-8A8B-24C986E5F7ED}" type="presOf" srcId="{504B5FB6-D5D8-4478-963B-F6AE79070936}" destId="{1D1673E5-0743-4734-8EB2-F42A7C9A86A4}" srcOrd="1" destOrd="0" presId="urn:microsoft.com/office/officeart/2005/8/layout/radial5"/>
    <dgm:cxn modelId="{F559C409-36F4-4CDB-9F15-C8C6B2708F5E}" type="presOf" srcId="{E420B005-8712-42FE-9A6E-68CB90581DB4}" destId="{386A99B9-C561-41CC-8060-E50A95EE03CB}" srcOrd="0" destOrd="0" presId="urn:microsoft.com/office/officeart/2005/8/layout/radial5"/>
    <dgm:cxn modelId="{3B81FDD2-1479-47E6-9D84-E4E41C89FB9E}" type="presOf" srcId="{C8836654-DF44-4E2A-9FA6-EF74237FA8A0}" destId="{AB07762E-3FE7-4785-9F9C-A1CBFB3F7467}" srcOrd="0" destOrd="0" presId="urn:microsoft.com/office/officeart/2005/8/layout/radial5"/>
    <dgm:cxn modelId="{90C2C785-9E5D-45CE-9370-93767385B12C}" srcId="{A362952A-65BE-42B4-AD03-E63959DB310F}" destId="{D656598B-F5CD-431C-9AAB-8F9725555CFB}" srcOrd="8" destOrd="0" parTransId="{E420B005-8712-42FE-9A6E-68CB90581DB4}" sibTransId="{B5B03168-A9A3-429B-8A5F-0A711AAD4779}"/>
    <dgm:cxn modelId="{D62FED38-199B-4C99-95BA-7DC562F8D50B}" type="presOf" srcId="{768EDA96-6C5C-4D71-967B-1A46290A814C}" destId="{9EBE6E78-AA85-4FA5-BC2D-F6C79B134C5F}" srcOrd="1" destOrd="0" presId="urn:microsoft.com/office/officeart/2005/8/layout/radial5"/>
    <dgm:cxn modelId="{373AEF91-A2F8-4701-81F7-99AFC8FF2F22}" type="presOf" srcId="{9EF2DC3A-EC37-4378-ABF1-89A0475A64D5}" destId="{7F2BD632-95B4-4F15-9F57-E25213311D42}" srcOrd="0" destOrd="0" presId="urn:microsoft.com/office/officeart/2005/8/layout/radial5"/>
    <dgm:cxn modelId="{95DB62DA-3786-468F-ACD8-61EDD3357D9A}" type="presOf" srcId="{7736924A-CE4E-4644-9BFA-91E7553EB335}" destId="{CB71DF81-09D5-4E7A-9BBD-6C460E10EAC4}" srcOrd="1" destOrd="0" presId="urn:microsoft.com/office/officeart/2005/8/layout/radial5"/>
    <dgm:cxn modelId="{A4EADF8F-0692-4BEA-8BE0-EC903DB5F84A}" srcId="{A362952A-65BE-42B4-AD03-E63959DB310F}" destId="{42BF1A47-3DC1-41D6-91F2-849008F20753}" srcOrd="4" destOrd="0" parTransId="{0B710443-5C65-4881-BCEC-4BD3EFAF5FAB}" sibTransId="{E3EE1B17-2B22-4179-B21C-9D305404CDCD}"/>
    <dgm:cxn modelId="{B61FD68F-81A7-4C06-BE9E-7C77F044CEE0}" type="presOf" srcId="{C8836654-DF44-4E2A-9FA6-EF74237FA8A0}" destId="{BE6CAAE8-8572-4CFE-A474-E0017D12D47E}" srcOrd="1" destOrd="0" presId="urn:microsoft.com/office/officeart/2005/8/layout/radial5"/>
    <dgm:cxn modelId="{0A86CCF6-405A-47AB-A80D-C7D5D17EB71E}" type="presOf" srcId="{0B710443-5C65-4881-BCEC-4BD3EFAF5FAB}" destId="{9442C9FA-AB22-45E0-9AA3-966FA8B1A28B}" srcOrd="0" destOrd="0" presId="urn:microsoft.com/office/officeart/2005/8/layout/radial5"/>
    <dgm:cxn modelId="{2C022B57-629A-4A45-8704-DD58CB052004}" type="presOf" srcId="{6909AAB2-E533-41E7-93D5-94D417E29108}" destId="{99AAD855-F50D-40DD-A685-3EA4C74AAB60}" srcOrd="0" destOrd="0" presId="urn:microsoft.com/office/officeart/2005/8/layout/radial5"/>
    <dgm:cxn modelId="{68BCC3B0-FCA5-45BE-B40D-3E9DA06BCD3E}" type="presOf" srcId="{3AAD8411-E5DC-4A30-89D7-7E027EF70B14}" destId="{59C6BAC8-43B0-4149-8C41-63A72DAF9E73}" srcOrd="0" destOrd="0" presId="urn:microsoft.com/office/officeart/2005/8/layout/radial5"/>
    <dgm:cxn modelId="{BFA1E999-2546-458F-900F-601800DE9037}" type="presOf" srcId="{333B7BD5-194F-4AAE-8335-CB4741B380D2}" destId="{E7CC254F-2B17-4F36-BF78-CB7E3D696074}" srcOrd="0" destOrd="0" presId="urn:microsoft.com/office/officeart/2005/8/layout/radial5"/>
    <dgm:cxn modelId="{445B4F55-5A33-4171-AFA5-92569E5E52A9}" type="presOf" srcId="{504B5FB6-D5D8-4478-963B-F6AE79070936}" destId="{F21221EF-2D7A-44A2-819C-38FE7614BA8D}" srcOrd="0" destOrd="0" presId="urn:microsoft.com/office/officeart/2005/8/layout/radial5"/>
    <dgm:cxn modelId="{E0657FC5-4094-4781-BA86-0A6DEBF2A63B}" type="presOf" srcId="{080B1D59-9545-4646-BBBB-B79A48022D41}" destId="{1358A119-343C-4E4B-B1C8-0C8F2E895841}" srcOrd="0" destOrd="0" presId="urn:microsoft.com/office/officeart/2005/8/layout/radial5"/>
    <dgm:cxn modelId="{8F82E1A9-25C4-4F6F-B68E-56B6302FF9A2}" srcId="{F3422F53-C739-489D-AADB-B73BB27A667D}" destId="{A362952A-65BE-42B4-AD03-E63959DB310F}" srcOrd="0" destOrd="0" parTransId="{8FB13124-BFEF-4A20-819C-2B5F67893B6E}" sibTransId="{9E91D222-DA52-413C-811E-F0DB4803B7D1}"/>
    <dgm:cxn modelId="{28130C6C-56A1-4720-B0E3-07D1698A16B8}" type="presOf" srcId="{A362952A-65BE-42B4-AD03-E63959DB310F}" destId="{C95C92C9-35F8-4642-BFEF-68CC41022F2B}" srcOrd="0" destOrd="0" presId="urn:microsoft.com/office/officeart/2005/8/layout/radial5"/>
    <dgm:cxn modelId="{B5A12DE9-9AC4-4429-AE51-84D39D6661A8}" type="presParOf" srcId="{51EED4F0-6754-43CD-B934-B5AAE99DC067}" destId="{C95C92C9-35F8-4642-BFEF-68CC41022F2B}" srcOrd="0" destOrd="0" presId="urn:microsoft.com/office/officeart/2005/8/layout/radial5"/>
    <dgm:cxn modelId="{BDF05B5D-AA83-4D5E-8CC1-2A5D991BB3DF}" type="presParOf" srcId="{51EED4F0-6754-43CD-B934-B5AAE99DC067}" destId="{BDF101DB-CED1-4039-85D7-3F0FA75BC1C2}" srcOrd="1" destOrd="0" presId="urn:microsoft.com/office/officeart/2005/8/layout/radial5"/>
    <dgm:cxn modelId="{35B99744-2D11-4B96-B5E4-6401DC865D77}" type="presParOf" srcId="{BDF101DB-CED1-4039-85D7-3F0FA75BC1C2}" destId="{CB71DF81-09D5-4E7A-9BBD-6C460E10EAC4}" srcOrd="0" destOrd="0" presId="urn:microsoft.com/office/officeart/2005/8/layout/radial5"/>
    <dgm:cxn modelId="{955DA4EE-D9EA-4E67-9986-7166BB6790FE}" type="presParOf" srcId="{51EED4F0-6754-43CD-B934-B5AAE99DC067}" destId="{99AAD855-F50D-40DD-A685-3EA4C74AAB60}" srcOrd="2" destOrd="0" presId="urn:microsoft.com/office/officeart/2005/8/layout/radial5"/>
    <dgm:cxn modelId="{92879023-5BBA-405E-B5F7-828A1FF803EB}" type="presParOf" srcId="{51EED4F0-6754-43CD-B934-B5AAE99DC067}" destId="{272C4ADC-AFFD-420F-B35E-7C13334E532A}" srcOrd="3" destOrd="0" presId="urn:microsoft.com/office/officeart/2005/8/layout/radial5"/>
    <dgm:cxn modelId="{49200329-A432-42E8-AA9A-992B7B9E175F}" type="presParOf" srcId="{272C4ADC-AFFD-420F-B35E-7C13334E532A}" destId="{8C9464E3-A916-4C3A-82C1-9DE659930BFC}" srcOrd="0" destOrd="0" presId="urn:microsoft.com/office/officeart/2005/8/layout/radial5"/>
    <dgm:cxn modelId="{838303E6-68FB-421F-8F2D-6285B3CD7AF9}" type="presParOf" srcId="{51EED4F0-6754-43CD-B934-B5AAE99DC067}" destId="{7F2BD632-95B4-4F15-9F57-E25213311D42}" srcOrd="4" destOrd="0" presId="urn:microsoft.com/office/officeart/2005/8/layout/radial5"/>
    <dgm:cxn modelId="{9BD66CF9-B529-44F7-A525-4608E65FDEAA}" type="presParOf" srcId="{51EED4F0-6754-43CD-B934-B5AAE99DC067}" destId="{F21221EF-2D7A-44A2-819C-38FE7614BA8D}" srcOrd="5" destOrd="0" presId="urn:microsoft.com/office/officeart/2005/8/layout/radial5"/>
    <dgm:cxn modelId="{A47D0523-CD39-4623-BA15-4B03A4AE4163}" type="presParOf" srcId="{F21221EF-2D7A-44A2-819C-38FE7614BA8D}" destId="{1D1673E5-0743-4734-8EB2-F42A7C9A86A4}" srcOrd="0" destOrd="0" presId="urn:microsoft.com/office/officeart/2005/8/layout/radial5"/>
    <dgm:cxn modelId="{08AF3C81-6320-411C-8D23-DA674DF70997}" type="presParOf" srcId="{51EED4F0-6754-43CD-B934-B5AAE99DC067}" destId="{34B268A2-4D01-4E6A-9447-419FB1E7D161}" srcOrd="6" destOrd="0" presId="urn:microsoft.com/office/officeart/2005/8/layout/radial5"/>
    <dgm:cxn modelId="{DEAA4C4F-3B83-4FD7-9C06-6A2CFB47DBA9}" type="presParOf" srcId="{51EED4F0-6754-43CD-B934-B5AAE99DC067}" destId="{AB07762E-3FE7-4785-9F9C-A1CBFB3F7467}" srcOrd="7" destOrd="0" presId="urn:microsoft.com/office/officeart/2005/8/layout/radial5"/>
    <dgm:cxn modelId="{0BE9A910-0E83-4803-8442-EC72487CF00F}" type="presParOf" srcId="{AB07762E-3FE7-4785-9F9C-A1CBFB3F7467}" destId="{BE6CAAE8-8572-4CFE-A474-E0017D12D47E}" srcOrd="0" destOrd="0" presId="urn:microsoft.com/office/officeart/2005/8/layout/radial5"/>
    <dgm:cxn modelId="{8DC11A4C-2DC7-4096-830E-5F647D97C87D}" type="presParOf" srcId="{51EED4F0-6754-43CD-B934-B5AAE99DC067}" destId="{1358A119-343C-4E4B-B1C8-0C8F2E895841}" srcOrd="8" destOrd="0" presId="urn:microsoft.com/office/officeart/2005/8/layout/radial5"/>
    <dgm:cxn modelId="{7035A432-26B1-442F-AFC5-1B7DCCAEBD18}" type="presParOf" srcId="{51EED4F0-6754-43CD-B934-B5AAE99DC067}" destId="{9442C9FA-AB22-45E0-9AA3-966FA8B1A28B}" srcOrd="9" destOrd="0" presId="urn:microsoft.com/office/officeart/2005/8/layout/radial5"/>
    <dgm:cxn modelId="{18F1DA5C-552D-4F3D-B152-1B82E439F9E0}" type="presParOf" srcId="{9442C9FA-AB22-45E0-9AA3-966FA8B1A28B}" destId="{63547167-0714-40B8-945A-40A728BF0082}" srcOrd="0" destOrd="0" presId="urn:microsoft.com/office/officeart/2005/8/layout/radial5"/>
    <dgm:cxn modelId="{94843274-6ABA-4636-9982-1CCC9959E7EA}" type="presParOf" srcId="{51EED4F0-6754-43CD-B934-B5AAE99DC067}" destId="{03151AB1-F7B2-49EB-892A-3BD89125234E}" srcOrd="10" destOrd="0" presId="urn:microsoft.com/office/officeart/2005/8/layout/radial5"/>
    <dgm:cxn modelId="{016A8A4A-1A6E-43D3-A1B7-40DF2CD55AA5}" type="presParOf" srcId="{51EED4F0-6754-43CD-B934-B5AAE99DC067}" destId="{1F971688-18DC-4204-8E9A-8FD4D9826CBD}" srcOrd="11" destOrd="0" presId="urn:microsoft.com/office/officeart/2005/8/layout/radial5"/>
    <dgm:cxn modelId="{0967BB8F-F856-4314-95B6-C46138A51AAD}" type="presParOf" srcId="{1F971688-18DC-4204-8E9A-8FD4D9826CBD}" destId="{19488320-2F26-4FBA-B5F4-6CE5AAAEFBA6}" srcOrd="0" destOrd="0" presId="urn:microsoft.com/office/officeart/2005/8/layout/radial5"/>
    <dgm:cxn modelId="{FDF8BB1A-8434-4531-9E83-96C22734F4B7}" type="presParOf" srcId="{51EED4F0-6754-43CD-B934-B5AAE99DC067}" destId="{D05E8464-4005-4F02-BC5C-E8F0578AB5C1}" srcOrd="12" destOrd="0" presId="urn:microsoft.com/office/officeart/2005/8/layout/radial5"/>
    <dgm:cxn modelId="{19E5E15D-B39E-4C2E-B5F5-C504AA7B0702}" type="presParOf" srcId="{51EED4F0-6754-43CD-B934-B5AAE99DC067}" destId="{E7CC254F-2B17-4F36-BF78-CB7E3D696074}" srcOrd="13" destOrd="0" presId="urn:microsoft.com/office/officeart/2005/8/layout/radial5"/>
    <dgm:cxn modelId="{B31E2B3D-F8FC-4876-95D9-BC6A3C078DDA}" type="presParOf" srcId="{E7CC254F-2B17-4F36-BF78-CB7E3D696074}" destId="{E5E0C603-B6A9-475C-81E0-D492C318E257}" srcOrd="0" destOrd="0" presId="urn:microsoft.com/office/officeart/2005/8/layout/radial5"/>
    <dgm:cxn modelId="{ED30A8A2-D5D8-4A64-A4C9-4B8BF93EA362}" type="presParOf" srcId="{51EED4F0-6754-43CD-B934-B5AAE99DC067}" destId="{4F09A3FB-5C44-4DFC-821A-9AC79BAB9112}" srcOrd="14" destOrd="0" presId="urn:microsoft.com/office/officeart/2005/8/layout/radial5"/>
    <dgm:cxn modelId="{1CA7E77F-0FBD-4BC6-9B0D-83F637477EBD}" type="presParOf" srcId="{51EED4F0-6754-43CD-B934-B5AAE99DC067}" destId="{06823CD6-0DD9-44DE-88CF-ED65DDE529D0}" srcOrd="15" destOrd="0" presId="urn:microsoft.com/office/officeart/2005/8/layout/radial5"/>
    <dgm:cxn modelId="{96076F26-9508-4D5E-900E-97EA196D6D29}" type="presParOf" srcId="{06823CD6-0DD9-44DE-88CF-ED65DDE529D0}" destId="{9EBE6E78-AA85-4FA5-BC2D-F6C79B134C5F}" srcOrd="0" destOrd="0" presId="urn:microsoft.com/office/officeart/2005/8/layout/radial5"/>
    <dgm:cxn modelId="{0A4EBF2F-EADE-491C-9818-5C532894F758}" type="presParOf" srcId="{51EED4F0-6754-43CD-B934-B5AAE99DC067}" destId="{59C6BAC8-43B0-4149-8C41-63A72DAF9E73}" srcOrd="16" destOrd="0" presId="urn:microsoft.com/office/officeart/2005/8/layout/radial5"/>
    <dgm:cxn modelId="{B863B386-1FEA-4EA7-BA12-77DC7EAE814C}" type="presParOf" srcId="{51EED4F0-6754-43CD-B934-B5AAE99DC067}" destId="{386A99B9-C561-41CC-8060-E50A95EE03CB}" srcOrd="17" destOrd="0" presId="urn:microsoft.com/office/officeart/2005/8/layout/radial5"/>
    <dgm:cxn modelId="{6CAFCDA4-6F88-473F-A296-44273AEA4C04}" type="presParOf" srcId="{386A99B9-C561-41CC-8060-E50A95EE03CB}" destId="{92D3E25E-0F68-4363-AE33-68E841E648E4}" srcOrd="0" destOrd="0" presId="urn:microsoft.com/office/officeart/2005/8/layout/radial5"/>
    <dgm:cxn modelId="{DD1A3983-9F78-4AF8-A43A-D71AFAFC8240}" type="presParOf" srcId="{51EED4F0-6754-43CD-B934-B5AAE99DC067}" destId="{F4CAE7D5-5E16-4A15-9C6E-6A264898A1EE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92B5B8-8BB5-45DB-A112-46E9D2C55B57}" type="doc">
      <dgm:prSet loTypeId="urn:microsoft.com/office/officeart/2005/8/layout/list1" loCatId="list" qsTypeId="urn:microsoft.com/office/officeart/2005/8/quickstyle/3d1" qsCatId="3D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A33F1901-BA91-42C8-B6C9-B7D9F687F67D}" type="pres">
      <dgm:prSet presAssocID="{7892B5B8-8BB5-45DB-A112-46E9D2C55B5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A7AEDA4-79BD-41EC-A9B5-4EBF06B91E9F}" type="presOf" srcId="{7892B5B8-8BB5-45DB-A112-46E9D2C55B57}" destId="{A33F1901-BA91-42C8-B6C9-B7D9F687F67D}" srcOrd="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5C92C9-35F8-4642-BFEF-68CC41022F2B}">
      <dsp:nvSpPr>
        <dsp:cNvPr id="0" name=""/>
        <dsp:cNvSpPr/>
      </dsp:nvSpPr>
      <dsp:spPr>
        <a:xfrm>
          <a:off x="2795237" y="1612399"/>
          <a:ext cx="2042372" cy="165215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Arial" pitchFamily="34" charset="0"/>
              <a:cs typeface="Arial" pitchFamily="34" charset="0"/>
            </a:rPr>
            <a:t>Профильный  летний оздоровительный лагерь  МИФ с дневным пребыванием  детей </a:t>
          </a:r>
        </a:p>
      </dsp:txBody>
      <dsp:txXfrm>
        <a:off x="2795237" y="1612399"/>
        <a:ext cx="2042372" cy="1652153"/>
      </dsp:txXfrm>
    </dsp:sp>
    <dsp:sp modelId="{BDF101DB-CED1-4039-85D7-3F0FA75BC1C2}">
      <dsp:nvSpPr>
        <dsp:cNvPr id="0" name=""/>
        <dsp:cNvSpPr/>
      </dsp:nvSpPr>
      <dsp:spPr>
        <a:xfrm rot="16209377">
          <a:off x="3654239" y="1090086"/>
          <a:ext cx="330525" cy="4397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6209377">
        <a:off x="3654239" y="1090086"/>
        <a:ext cx="330525" cy="439708"/>
      </dsp:txXfrm>
    </dsp:sp>
    <dsp:sp modelId="{99AAD855-F50D-40DD-A685-3EA4C74AAB60}">
      <dsp:nvSpPr>
        <dsp:cNvPr id="0" name=""/>
        <dsp:cNvSpPr/>
      </dsp:nvSpPr>
      <dsp:spPr>
        <a:xfrm>
          <a:off x="3304485" y="-45835"/>
          <a:ext cx="1034608" cy="103460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/>
            <a:t>РСОО "Клуб Металлург" Бассейн </a:t>
          </a:r>
          <a:r>
            <a:rPr lang="ru-RU" sz="1000" b="1" kern="1200" dirty="0" smtClean="0"/>
            <a:t>«Дельфин"</a:t>
          </a:r>
          <a:endParaRPr lang="ru-RU" sz="1000" b="1" kern="1200" dirty="0"/>
        </a:p>
      </dsp:txBody>
      <dsp:txXfrm>
        <a:off x="3304485" y="-45835"/>
        <a:ext cx="1034608" cy="1034608"/>
      </dsp:txXfrm>
    </dsp:sp>
    <dsp:sp modelId="{272C4ADC-AFFD-420F-B35E-7C13334E532A}">
      <dsp:nvSpPr>
        <dsp:cNvPr id="0" name=""/>
        <dsp:cNvSpPr/>
      </dsp:nvSpPr>
      <dsp:spPr>
        <a:xfrm rot="18753288">
          <a:off x="4466890" y="1319525"/>
          <a:ext cx="349973" cy="4397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1209933"/>
                <a:satOff val="405"/>
                <a:lumOff val="-1765"/>
                <a:alphaOff val="0"/>
                <a:shade val="51000"/>
                <a:satMod val="130000"/>
              </a:schemeClr>
            </a:gs>
            <a:gs pos="80000">
              <a:schemeClr val="accent3">
                <a:hueOff val="-1209933"/>
                <a:satOff val="405"/>
                <a:lumOff val="-1765"/>
                <a:alphaOff val="0"/>
                <a:shade val="93000"/>
                <a:satMod val="130000"/>
              </a:schemeClr>
            </a:gs>
            <a:gs pos="100000">
              <a:schemeClr val="accent3">
                <a:hueOff val="-1209933"/>
                <a:satOff val="405"/>
                <a:lumOff val="-17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8753288">
        <a:off x="4466890" y="1319525"/>
        <a:ext cx="349973" cy="439708"/>
      </dsp:txXfrm>
    </dsp:sp>
    <dsp:sp modelId="{7F2BD632-95B4-4F15-9F57-E25213311D42}">
      <dsp:nvSpPr>
        <dsp:cNvPr id="0" name=""/>
        <dsp:cNvSpPr/>
      </dsp:nvSpPr>
      <dsp:spPr>
        <a:xfrm>
          <a:off x="4658666" y="274693"/>
          <a:ext cx="1228928" cy="1154230"/>
        </a:xfrm>
        <a:prstGeom prst="ellipse">
          <a:avLst/>
        </a:prstGeom>
        <a:gradFill rotWithShape="0">
          <a:gsLst>
            <a:gs pos="0">
              <a:schemeClr val="accent3">
                <a:hueOff val="-1209933"/>
                <a:satOff val="405"/>
                <a:lumOff val="-1765"/>
                <a:alphaOff val="0"/>
                <a:shade val="51000"/>
                <a:satMod val="130000"/>
              </a:schemeClr>
            </a:gs>
            <a:gs pos="80000">
              <a:schemeClr val="accent3">
                <a:hueOff val="-1209933"/>
                <a:satOff val="405"/>
                <a:lumOff val="-1765"/>
                <a:alphaOff val="0"/>
                <a:shade val="93000"/>
                <a:satMod val="130000"/>
              </a:schemeClr>
            </a:gs>
            <a:gs pos="100000">
              <a:schemeClr val="accent3">
                <a:hueOff val="-1209933"/>
                <a:satOff val="405"/>
                <a:lumOff val="-17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/>
            <a:t>Городской краеведческий музей</a:t>
          </a:r>
        </a:p>
      </dsp:txBody>
      <dsp:txXfrm>
        <a:off x="4658666" y="274693"/>
        <a:ext cx="1228928" cy="1154230"/>
      </dsp:txXfrm>
    </dsp:sp>
    <dsp:sp modelId="{F21221EF-2D7A-44A2-819C-38FE7614BA8D}">
      <dsp:nvSpPr>
        <dsp:cNvPr id="0" name=""/>
        <dsp:cNvSpPr/>
      </dsp:nvSpPr>
      <dsp:spPr>
        <a:xfrm rot="21000000">
          <a:off x="4950948" y="1988519"/>
          <a:ext cx="340899" cy="4397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2419866"/>
                <a:satOff val="809"/>
                <a:lumOff val="-3530"/>
                <a:alphaOff val="0"/>
                <a:shade val="51000"/>
                <a:satMod val="130000"/>
              </a:schemeClr>
            </a:gs>
            <a:gs pos="80000">
              <a:schemeClr val="accent3">
                <a:hueOff val="-2419866"/>
                <a:satOff val="809"/>
                <a:lumOff val="-3530"/>
                <a:alphaOff val="0"/>
                <a:shade val="93000"/>
                <a:satMod val="130000"/>
              </a:schemeClr>
            </a:gs>
            <a:gs pos="100000">
              <a:schemeClr val="accent3">
                <a:hueOff val="-2419866"/>
                <a:satOff val="809"/>
                <a:lumOff val="-35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21000000">
        <a:off x="4950948" y="1988519"/>
        <a:ext cx="340899" cy="439708"/>
      </dsp:txXfrm>
    </dsp:sp>
    <dsp:sp modelId="{34B268A2-4D01-4E6A-9447-419FB1E7D161}">
      <dsp:nvSpPr>
        <dsp:cNvPr id="0" name=""/>
        <dsp:cNvSpPr/>
      </dsp:nvSpPr>
      <dsp:spPr>
        <a:xfrm>
          <a:off x="5439757" y="1543719"/>
          <a:ext cx="1034608" cy="1034608"/>
        </a:xfrm>
        <a:prstGeom prst="ellipse">
          <a:avLst/>
        </a:prstGeom>
        <a:gradFill rotWithShape="0">
          <a:gsLst>
            <a:gs pos="0">
              <a:schemeClr val="accent3">
                <a:hueOff val="-2419866"/>
                <a:satOff val="809"/>
                <a:lumOff val="-3530"/>
                <a:alphaOff val="0"/>
                <a:shade val="51000"/>
                <a:satMod val="130000"/>
              </a:schemeClr>
            </a:gs>
            <a:gs pos="80000">
              <a:schemeClr val="accent3">
                <a:hueOff val="-2419866"/>
                <a:satOff val="809"/>
                <a:lumOff val="-3530"/>
                <a:alphaOff val="0"/>
                <a:shade val="93000"/>
                <a:satMod val="130000"/>
              </a:schemeClr>
            </a:gs>
            <a:gs pos="100000">
              <a:schemeClr val="accent3">
                <a:hueOff val="-2419866"/>
                <a:satOff val="809"/>
                <a:lumOff val="-35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/>
            <a:t>Кинотеатр </a:t>
          </a:r>
          <a:r>
            <a:rPr lang="ru-RU" sz="1050" b="1" kern="1200" dirty="0" smtClean="0"/>
            <a:t>«Чарли"</a:t>
          </a:r>
          <a:endParaRPr lang="ru-RU" sz="1050" b="1" kern="1200" dirty="0"/>
        </a:p>
      </dsp:txBody>
      <dsp:txXfrm>
        <a:off x="5439757" y="1543719"/>
        <a:ext cx="1034608" cy="1034608"/>
      </dsp:txXfrm>
    </dsp:sp>
    <dsp:sp modelId="{AB07762E-3FE7-4785-9F9C-A1CBFB3F7467}">
      <dsp:nvSpPr>
        <dsp:cNvPr id="0" name=""/>
        <dsp:cNvSpPr/>
      </dsp:nvSpPr>
      <dsp:spPr>
        <a:xfrm rot="1827564">
          <a:off x="4717299" y="2824673"/>
          <a:ext cx="259329" cy="4397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3629798"/>
                <a:satOff val="1214"/>
                <a:lumOff val="-5294"/>
                <a:alphaOff val="0"/>
                <a:shade val="51000"/>
                <a:satMod val="130000"/>
              </a:schemeClr>
            </a:gs>
            <a:gs pos="80000">
              <a:schemeClr val="accent3">
                <a:hueOff val="-3629798"/>
                <a:satOff val="1214"/>
                <a:lumOff val="-5294"/>
                <a:alphaOff val="0"/>
                <a:shade val="93000"/>
                <a:satMod val="130000"/>
              </a:schemeClr>
            </a:gs>
            <a:gs pos="100000">
              <a:schemeClr val="accent3">
                <a:hueOff val="-3629798"/>
                <a:satOff val="1214"/>
                <a:lumOff val="-5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827564">
        <a:off x="4717299" y="2824673"/>
        <a:ext cx="259329" cy="439708"/>
      </dsp:txXfrm>
    </dsp:sp>
    <dsp:sp modelId="{1358A119-343C-4E4B-B1C8-0C8F2E895841}">
      <dsp:nvSpPr>
        <dsp:cNvPr id="0" name=""/>
        <dsp:cNvSpPr/>
      </dsp:nvSpPr>
      <dsp:spPr>
        <a:xfrm>
          <a:off x="4959861" y="2876490"/>
          <a:ext cx="1356258" cy="1266464"/>
        </a:xfrm>
        <a:prstGeom prst="ellipse">
          <a:avLst/>
        </a:prstGeom>
        <a:gradFill rotWithShape="0">
          <a:gsLst>
            <a:gs pos="0">
              <a:schemeClr val="accent3">
                <a:hueOff val="-3629798"/>
                <a:satOff val="1214"/>
                <a:lumOff val="-5294"/>
                <a:alphaOff val="0"/>
                <a:shade val="51000"/>
                <a:satMod val="130000"/>
              </a:schemeClr>
            </a:gs>
            <a:gs pos="80000">
              <a:schemeClr val="accent3">
                <a:hueOff val="-3629798"/>
                <a:satOff val="1214"/>
                <a:lumOff val="-5294"/>
                <a:alphaOff val="0"/>
                <a:shade val="93000"/>
                <a:satMod val="130000"/>
              </a:schemeClr>
            </a:gs>
            <a:gs pos="100000">
              <a:schemeClr val="accent3">
                <a:hueOff val="-3629798"/>
                <a:satOff val="1214"/>
                <a:lumOff val="-5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/>
            <a:t>Торгово-развлекательный центр "</a:t>
          </a:r>
          <a:r>
            <a:rPr lang="ru-RU" sz="800" b="1" kern="1200" dirty="0"/>
            <a:t>Мармелад</a:t>
          </a:r>
          <a:r>
            <a:rPr lang="ru-RU" sz="900" b="1" kern="1200" dirty="0"/>
            <a:t>", кинотеатр "Чарли"</a:t>
          </a:r>
        </a:p>
      </dsp:txBody>
      <dsp:txXfrm>
        <a:off x="4959861" y="2876490"/>
        <a:ext cx="1356258" cy="1266464"/>
      </dsp:txXfrm>
    </dsp:sp>
    <dsp:sp modelId="{9442C9FA-AB22-45E0-9AA3-966FA8B1A28B}">
      <dsp:nvSpPr>
        <dsp:cNvPr id="0" name=""/>
        <dsp:cNvSpPr/>
      </dsp:nvSpPr>
      <dsp:spPr>
        <a:xfrm rot="4237452">
          <a:off x="4032747" y="3198744"/>
          <a:ext cx="217932" cy="3293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4839731"/>
                <a:satOff val="1619"/>
                <a:lumOff val="-7059"/>
                <a:alphaOff val="0"/>
                <a:shade val="51000"/>
                <a:satMod val="130000"/>
              </a:schemeClr>
            </a:gs>
            <a:gs pos="80000">
              <a:schemeClr val="accent3">
                <a:hueOff val="-4839731"/>
                <a:satOff val="1619"/>
                <a:lumOff val="-7059"/>
                <a:alphaOff val="0"/>
                <a:shade val="93000"/>
                <a:satMod val="130000"/>
              </a:schemeClr>
            </a:gs>
            <a:gs pos="100000">
              <a:schemeClr val="accent3">
                <a:hueOff val="-4839731"/>
                <a:satOff val="1619"/>
                <a:lumOff val="-7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4237452">
        <a:off x="4032747" y="3198744"/>
        <a:ext cx="217932" cy="329376"/>
      </dsp:txXfrm>
    </dsp:sp>
    <dsp:sp modelId="{03151AB1-F7B2-49EB-892A-3BD89125234E}">
      <dsp:nvSpPr>
        <dsp:cNvPr id="0" name=""/>
        <dsp:cNvSpPr/>
      </dsp:nvSpPr>
      <dsp:spPr>
        <a:xfrm>
          <a:off x="3760804" y="3468783"/>
          <a:ext cx="1269723" cy="1233522"/>
        </a:xfrm>
        <a:prstGeom prst="ellipse">
          <a:avLst/>
        </a:prstGeom>
        <a:gradFill rotWithShape="0">
          <a:gsLst>
            <a:gs pos="0">
              <a:schemeClr val="accent3">
                <a:hueOff val="-4839731"/>
                <a:satOff val="1619"/>
                <a:lumOff val="-7059"/>
                <a:alphaOff val="0"/>
                <a:shade val="51000"/>
                <a:satMod val="130000"/>
              </a:schemeClr>
            </a:gs>
            <a:gs pos="80000">
              <a:schemeClr val="accent3">
                <a:hueOff val="-4839731"/>
                <a:satOff val="1619"/>
                <a:lumOff val="-7059"/>
                <a:alphaOff val="0"/>
                <a:shade val="93000"/>
                <a:satMod val="130000"/>
              </a:schemeClr>
            </a:gs>
            <a:gs pos="100000">
              <a:schemeClr val="accent3">
                <a:hueOff val="-4839731"/>
                <a:satOff val="1619"/>
                <a:lumOff val="-7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/>
            <a:t>Городской парк культуры и отдыха им.М.Горького</a:t>
          </a:r>
        </a:p>
      </dsp:txBody>
      <dsp:txXfrm>
        <a:off x="3760804" y="3468783"/>
        <a:ext cx="1269723" cy="1233522"/>
      </dsp:txXfrm>
    </dsp:sp>
    <dsp:sp modelId="{1F971688-18DC-4204-8E9A-8FD4D9826CBD}">
      <dsp:nvSpPr>
        <dsp:cNvPr id="0" name=""/>
        <dsp:cNvSpPr/>
      </dsp:nvSpPr>
      <dsp:spPr>
        <a:xfrm rot="6873564">
          <a:off x="3299877" y="3147051"/>
          <a:ext cx="184547" cy="4397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6049664"/>
                <a:satOff val="2024"/>
                <a:lumOff val="-8824"/>
                <a:alphaOff val="0"/>
                <a:shade val="51000"/>
                <a:satMod val="130000"/>
              </a:schemeClr>
            </a:gs>
            <a:gs pos="80000">
              <a:schemeClr val="accent3">
                <a:hueOff val="-6049664"/>
                <a:satOff val="2024"/>
                <a:lumOff val="-8824"/>
                <a:alphaOff val="0"/>
                <a:shade val="93000"/>
                <a:satMod val="130000"/>
              </a:schemeClr>
            </a:gs>
            <a:gs pos="100000">
              <a:schemeClr val="accent3">
                <a:hueOff val="-6049664"/>
                <a:satOff val="2024"/>
                <a:lumOff val="-8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6873564">
        <a:off x="3299877" y="3147051"/>
        <a:ext cx="184547" cy="439708"/>
      </dsp:txXfrm>
    </dsp:sp>
    <dsp:sp modelId="{D05E8464-4005-4F02-BC5C-E8F0578AB5C1}">
      <dsp:nvSpPr>
        <dsp:cNvPr id="0" name=""/>
        <dsp:cNvSpPr/>
      </dsp:nvSpPr>
      <dsp:spPr>
        <a:xfrm>
          <a:off x="2459473" y="3479075"/>
          <a:ext cx="1221086" cy="1185506"/>
        </a:xfrm>
        <a:prstGeom prst="ellipse">
          <a:avLst/>
        </a:prstGeom>
        <a:gradFill rotWithShape="0">
          <a:gsLst>
            <a:gs pos="0">
              <a:schemeClr val="accent3">
                <a:hueOff val="-6049664"/>
                <a:satOff val="2024"/>
                <a:lumOff val="-8824"/>
                <a:alphaOff val="0"/>
                <a:shade val="51000"/>
                <a:satMod val="130000"/>
              </a:schemeClr>
            </a:gs>
            <a:gs pos="80000">
              <a:schemeClr val="accent3">
                <a:hueOff val="-6049664"/>
                <a:satOff val="2024"/>
                <a:lumOff val="-8824"/>
                <a:alphaOff val="0"/>
                <a:shade val="93000"/>
                <a:satMod val="130000"/>
              </a:schemeClr>
            </a:gs>
            <a:gs pos="100000">
              <a:schemeClr val="accent3">
                <a:hueOff val="-6049664"/>
                <a:satOff val="2024"/>
                <a:lumOff val="-8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Таганрогский филиал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ГБУ РО НД</a:t>
          </a:r>
          <a:endParaRPr lang="ru-RU" sz="1000" b="1" kern="1200" dirty="0"/>
        </a:p>
      </dsp:txBody>
      <dsp:txXfrm>
        <a:off x="2459473" y="3479075"/>
        <a:ext cx="1221086" cy="1185506"/>
      </dsp:txXfrm>
    </dsp:sp>
    <dsp:sp modelId="{E7CC254F-2B17-4F36-BF78-CB7E3D696074}">
      <dsp:nvSpPr>
        <dsp:cNvPr id="0" name=""/>
        <dsp:cNvSpPr/>
      </dsp:nvSpPr>
      <dsp:spPr>
        <a:xfrm rot="9047952">
          <a:off x="2506957" y="2849506"/>
          <a:ext cx="361336" cy="4397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7259597"/>
                <a:satOff val="2428"/>
                <a:lumOff val="-10589"/>
                <a:alphaOff val="0"/>
                <a:shade val="51000"/>
                <a:satMod val="130000"/>
              </a:schemeClr>
            </a:gs>
            <a:gs pos="80000">
              <a:schemeClr val="accent3">
                <a:hueOff val="-7259597"/>
                <a:satOff val="2428"/>
                <a:lumOff val="-10589"/>
                <a:alphaOff val="0"/>
                <a:shade val="93000"/>
                <a:satMod val="130000"/>
              </a:schemeClr>
            </a:gs>
            <a:gs pos="100000">
              <a:schemeClr val="accent3">
                <a:hueOff val="-7259597"/>
                <a:satOff val="2428"/>
                <a:lumOff val="-105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9047952">
        <a:off x="2506957" y="2849506"/>
        <a:ext cx="361336" cy="439708"/>
      </dsp:txXfrm>
    </dsp:sp>
    <dsp:sp modelId="{4F09A3FB-5C44-4DFC-821A-9AC79BAB9112}">
      <dsp:nvSpPr>
        <dsp:cNvPr id="0" name=""/>
        <dsp:cNvSpPr/>
      </dsp:nvSpPr>
      <dsp:spPr>
        <a:xfrm>
          <a:off x="1173878" y="2897745"/>
          <a:ext cx="1285853" cy="1316632"/>
        </a:xfrm>
        <a:prstGeom prst="ellipse">
          <a:avLst/>
        </a:prstGeom>
        <a:gradFill rotWithShape="0">
          <a:gsLst>
            <a:gs pos="0">
              <a:schemeClr val="accent3">
                <a:hueOff val="-7259597"/>
                <a:satOff val="2428"/>
                <a:lumOff val="-10589"/>
                <a:alphaOff val="0"/>
                <a:shade val="51000"/>
                <a:satMod val="130000"/>
              </a:schemeClr>
            </a:gs>
            <a:gs pos="80000">
              <a:schemeClr val="accent3">
                <a:hueOff val="-7259597"/>
                <a:satOff val="2428"/>
                <a:lumOff val="-10589"/>
                <a:alphaOff val="0"/>
                <a:shade val="93000"/>
                <a:satMod val="130000"/>
              </a:schemeClr>
            </a:gs>
            <a:gs pos="100000">
              <a:schemeClr val="accent3">
                <a:hueOff val="-7259597"/>
                <a:satOff val="2428"/>
                <a:lumOff val="-105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/>
            <a:t>Библиотека </a:t>
          </a:r>
          <a:r>
            <a:rPr lang="ru-RU" sz="1000" b="1" kern="1200" dirty="0" smtClean="0"/>
            <a:t> им. А.П. Чехова</a:t>
          </a:r>
          <a:endParaRPr lang="ru-RU" sz="1000" b="1" kern="1200" dirty="0"/>
        </a:p>
      </dsp:txBody>
      <dsp:txXfrm>
        <a:off x="1173878" y="2897745"/>
        <a:ext cx="1285853" cy="1316632"/>
      </dsp:txXfrm>
    </dsp:sp>
    <dsp:sp modelId="{06823CD6-0DD9-44DE-88CF-ED65DDE529D0}">
      <dsp:nvSpPr>
        <dsp:cNvPr id="0" name=""/>
        <dsp:cNvSpPr/>
      </dsp:nvSpPr>
      <dsp:spPr>
        <a:xfrm rot="11382312">
          <a:off x="2323308" y="1993391"/>
          <a:ext cx="352364" cy="4397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8469530"/>
                <a:satOff val="2833"/>
                <a:lumOff val="-12353"/>
                <a:alphaOff val="0"/>
                <a:shade val="51000"/>
                <a:satMod val="130000"/>
              </a:schemeClr>
            </a:gs>
            <a:gs pos="80000">
              <a:schemeClr val="accent3">
                <a:hueOff val="-8469530"/>
                <a:satOff val="2833"/>
                <a:lumOff val="-12353"/>
                <a:alphaOff val="0"/>
                <a:shade val="93000"/>
                <a:satMod val="130000"/>
              </a:schemeClr>
            </a:gs>
            <a:gs pos="100000">
              <a:schemeClr val="accent3">
                <a:hueOff val="-8469530"/>
                <a:satOff val="2833"/>
                <a:lumOff val="-1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1382312">
        <a:off x="2323308" y="1993391"/>
        <a:ext cx="352364" cy="439708"/>
      </dsp:txXfrm>
    </dsp:sp>
    <dsp:sp modelId="{59C6BAC8-43B0-4149-8C41-63A72DAF9E73}">
      <dsp:nvSpPr>
        <dsp:cNvPr id="0" name=""/>
        <dsp:cNvSpPr/>
      </dsp:nvSpPr>
      <dsp:spPr>
        <a:xfrm>
          <a:off x="1134794" y="1551014"/>
          <a:ext cx="1034608" cy="1034608"/>
        </a:xfrm>
        <a:prstGeom prst="ellipse">
          <a:avLst/>
        </a:prstGeom>
        <a:gradFill rotWithShape="0">
          <a:gsLst>
            <a:gs pos="0">
              <a:schemeClr val="accent3">
                <a:hueOff val="-8469530"/>
                <a:satOff val="2833"/>
                <a:lumOff val="-12353"/>
                <a:alphaOff val="0"/>
                <a:shade val="51000"/>
                <a:satMod val="130000"/>
              </a:schemeClr>
            </a:gs>
            <a:gs pos="80000">
              <a:schemeClr val="accent3">
                <a:hueOff val="-8469530"/>
                <a:satOff val="2833"/>
                <a:lumOff val="-12353"/>
                <a:alphaOff val="0"/>
                <a:shade val="93000"/>
                <a:satMod val="130000"/>
              </a:schemeClr>
            </a:gs>
            <a:gs pos="100000">
              <a:schemeClr val="accent3">
                <a:hueOff val="-8469530"/>
                <a:satOff val="2833"/>
                <a:lumOff val="-1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/>
            <a:t>Морской порт</a:t>
          </a:r>
        </a:p>
      </dsp:txBody>
      <dsp:txXfrm>
        <a:off x="1134794" y="1551014"/>
        <a:ext cx="1034608" cy="1034608"/>
      </dsp:txXfrm>
    </dsp:sp>
    <dsp:sp modelId="{386A99B9-C561-41CC-8060-E50A95EE03CB}">
      <dsp:nvSpPr>
        <dsp:cNvPr id="0" name=""/>
        <dsp:cNvSpPr/>
      </dsp:nvSpPr>
      <dsp:spPr>
        <a:xfrm rot="13800000">
          <a:off x="2921385" y="1328012"/>
          <a:ext cx="295457" cy="4397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9679462"/>
                <a:satOff val="3238"/>
                <a:lumOff val="-14118"/>
                <a:alphaOff val="0"/>
                <a:shade val="51000"/>
                <a:satMod val="130000"/>
              </a:schemeClr>
            </a:gs>
            <a:gs pos="80000">
              <a:schemeClr val="accent3">
                <a:hueOff val="-9679462"/>
                <a:satOff val="3238"/>
                <a:lumOff val="-14118"/>
                <a:alphaOff val="0"/>
                <a:shade val="93000"/>
                <a:satMod val="130000"/>
              </a:schemeClr>
            </a:gs>
            <a:gs pos="100000">
              <a:schemeClr val="accent3">
                <a:hueOff val="-9679462"/>
                <a:satOff val="3238"/>
                <a:lumOff val="-141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3800000">
        <a:off x="2921385" y="1328012"/>
        <a:ext cx="295457" cy="439708"/>
      </dsp:txXfrm>
    </dsp:sp>
    <dsp:sp modelId="{F4CAE7D5-5E16-4A15-9C6E-6A264898A1EE}">
      <dsp:nvSpPr>
        <dsp:cNvPr id="0" name=""/>
        <dsp:cNvSpPr/>
      </dsp:nvSpPr>
      <dsp:spPr>
        <a:xfrm>
          <a:off x="2034751" y="414356"/>
          <a:ext cx="1034608" cy="1034608"/>
        </a:xfrm>
        <a:prstGeom prst="ellipse">
          <a:avLst/>
        </a:prstGeom>
        <a:gradFill rotWithShape="0">
          <a:gsLst>
            <a:gs pos="0">
              <a:schemeClr val="accent3">
                <a:hueOff val="-9679462"/>
                <a:satOff val="3238"/>
                <a:lumOff val="-14118"/>
                <a:alphaOff val="0"/>
                <a:shade val="51000"/>
                <a:satMod val="130000"/>
              </a:schemeClr>
            </a:gs>
            <a:gs pos="80000">
              <a:schemeClr val="accent3">
                <a:hueOff val="-9679462"/>
                <a:satOff val="3238"/>
                <a:lumOff val="-14118"/>
                <a:alphaOff val="0"/>
                <a:shade val="93000"/>
                <a:satMod val="130000"/>
              </a:schemeClr>
            </a:gs>
            <a:gs pos="100000">
              <a:schemeClr val="accent3">
                <a:hueOff val="-9679462"/>
                <a:satOff val="3238"/>
                <a:lumOff val="-141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Отделение полиции №1 г.Таганрога</a:t>
          </a:r>
          <a:endParaRPr lang="ru-RU" sz="1050" b="1" kern="1200" dirty="0"/>
        </a:p>
      </dsp:txBody>
      <dsp:txXfrm>
        <a:off x="2034751" y="414356"/>
        <a:ext cx="1034608" cy="10346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9BAA72B-17B2-4F82-9446-DC64F45D192A}" type="datetimeFigureOut">
              <a:rPr lang="ru-RU"/>
              <a:pPr>
                <a:defRPr/>
              </a:pPr>
              <a:t>24.01.2018</a:t>
            </a:fld>
            <a:endParaRPr lang="ru-RU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D488E72-2A64-4846-AA76-1DE0B9641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6735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62877E-0731-45AE-A0C1-0D7073B335D9}" type="datetimeFigureOut">
              <a:rPr lang="ru-RU"/>
              <a:pPr>
                <a:defRPr/>
              </a:pPr>
              <a:t>24.01.2018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6CDCA4-BB85-46EE-B603-3DF6640D6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534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3000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3000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3000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</p:cSld>
  <p:clrMapOvr>
    <a:masterClrMapping/>
  </p:clrMapOvr>
  <p:transition advTm="3000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  <p:transition advTm="3000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</p:spTree>
  </p:cSld>
  <p:clrMapOvr>
    <a:masterClrMapping/>
  </p:clrMapOvr>
  <p:transition advTm="3000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6" descr="Image025.jp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17"/>
          <p:cNvSpPr>
            <a:spLocks/>
          </p:cNvSpPr>
          <p:nvPr userDrawn="1"/>
        </p:nvSpPr>
        <p:spPr bwMode="ltGray">
          <a:xfrm>
            <a:off x="0" y="1143000"/>
            <a:ext cx="2786063" cy="285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38" y="0"/>
              </a:cxn>
              <a:cxn ang="0">
                <a:pos x="1138" y="182"/>
              </a:cxn>
              <a:cxn ang="0">
                <a:pos x="0" y="181"/>
              </a:cxn>
              <a:cxn ang="0">
                <a:pos x="0" y="0"/>
              </a:cxn>
            </a:cxnLst>
            <a:rect l="0" t="0" r="r" b="b"/>
            <a:pathLst>
              <a:path w="1338" h="182">
                <a:moveTo>
                  <a:pt x="0" y="0"/>
                </a:moveTo>
                <a:lnTo>
                  <a:pt x="1338" y="0"/>
                </a:lnTo>
                <a:lnTo>
                  <a:pt x="1138" y="182"/>
                </a:lnTo>
                <a:lnTo>
                  <a:pt x="0" y="1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latin typeface="+mn-lt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 userDrawn="1"/>
        </p:nvSpPr>
        <p:spPr bwMode="white">
          <a:xfrm>
            <a:off x="0" y="1120775"/>
            <a:ext cx="213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Verdana" pitchFamily="34" charset="0"/>
              </a:rPr>
              <a:t>г.Таганрог</a:t>
            </a:r>
            <a:endParaRPr lang="en-US" sz="1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" name="Freeform 16"/>
          <p:cNvSpPr>
            <a:spLocks/>
          </p:cNvSpPr>
          <p:nvPr userDrawn="1"/>
        </p:nvSpPr>
        <p:spPr bwMode="gray">
          <a:xfrm>
            <a:off x="1643063" y="1143000"/>
            <a:ext cx="7500937" cy="285750"/>
          </a:xfrm>
          <a:custGeom>
            <a:avLst/>
            <a:gdLst/>
            <a:ahLst/>
            <a:cxnLst>
              <a:cxn ang="0">
                <a:pos x="0" y="657"/>
              </a:cxn>
              <a:cxn ang="0">
                <a:pos x="4134" y="657"/>
              </a:cxn>
              <a:cxn ang="0">
                <a:pos x="4134" y="0"/>
              </a:cxn>
              <a:cxn ang="0">
                <a:pos x="401" y="1"/>
              </a:cxn>
              <a:cxn ang="0">
                <a:pos x="0" y="657"/>
              </a:cxn>
            </a:cxnLst>
            <a:rect l="0" t="0" r="r" b="b"/>
            <a:pathLst>
              <a:path w="4134" h="657">
                <a:moveTo>
                  <a:pt x="0" y="657"/>
                </a:moveTo>
                <a:lnTo>
                  <a:pt x="4134" y="657"/>
                </a:lnTo>
                <a:lnTo>
                  <a:pt x="4134" y="0"/>
                </a:lnTo>
                <a:lnTo>
                  <a:pt x="401" y="1"/>
                </a:lnTo>
                <a:lnTo>
                  <a:pt x="0" y="657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latin typeface="+mn-lt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 userDrawn="1"/>
        </p:nvSpPr>
        <p:spPr bwMode="white">
          <a:xfrm>
            <a:off x="2500313" y="1128713"/>
            <a:ext cx="61436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500" b="1">
                <a:solidFill>
                  <a:srgbClr val="F2F2F2"/>
                </a:solidFill>
                <a:latin typeface="Calibri" pitchFamily="34" charset="0"/>
              </a:rPr>
              <a:t>ГУРО </a:t>
            </a:r>
            <a:r>
              <a:rPr lang="en-US" sz="1500" b="1">
                <a:solidFill>
                  <a:srgbClr val="F2F2F2"/>
                </a:solidFill>
                <a:latin typeface="Calibri" pitchFamily="34" charset="0"/>
              </a:rPr>
              <a:t>“</a:t>
            </a:r>
            <a:r>
              <a:rPr lang="ru-RU" sz="1500" b="1">
                <a:solidFill>
                  <a:srgbClr val="F2F2F2"/>
                </a:solidFill>
                <a:latin typeface="Calibri" pitchFamily="34" charset="0"/>
              </a:rPr>
              <a:t>Социальный приют для детей и подростков</a:t>
            </a:r>
            <a:r>
              <a:rPr lang="en-US" sz="1500" b="1">
                <a:solidFill>
                  <a:srgbClr val="F2F2F2"/>
                </a:solidFill>
                <a:latin typeface="Calibri" pitchFamily="34" charset="0"/>
              </a:rPr>
              <a:t>”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  <p:sldLayoutId id="2147483652" r:id="rId3"/>
    <p:sldLayoutId id="2147483651" r:id="rId4"/>
    <p:sldLayoutId id="2147483650" r:id="rId5"/>
    <p:sldLayoutId id="2147483649" r:id="rId6"/>
  </p:sldLayoutIdLst>
  <p:transition advTm="3000">
    <p:wheel spokes="2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Box 6"/>
          <p:cNvSpPr txBox="1">
            <a:spLocks noChangeArrowheads="1"/>
          </p:cNvSpPr>
          <p:nvPr/>
        </p:nvSpPr>
        <p:spPr bwMode="auto">
          <a:xfrm>
            <a:off x="357188" y="1357313"/>
            <a:ext cx="85010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Муниципальное </a:t>
            </a:r>
            <a:r>
              <a:rPr lang="ru-RU" sz="24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бюджетное учреждение </a:t>
            </a:r>
            <a:r>
              <a:rPr lang="ru-RU" sz="24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дополнительного образования </a:t>
            </a:r>
            <a:endParaRPr lang="ru-RU" sz="2400" b="1" i="1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sz="24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sz="24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Станция юных техников </a:t>
            </a:r>
            <a:r>
              <a:rPr lang="ru-RU" sz="24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№1</a:t>
            </a:r>
            <a:r>
              <a:rPr lang="ru-RU" sz="24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r>
              <a:rPr lang="ru-RU" sz="2400" dirty="0">
                <a:solidFill>
                  <a:srgbClr val="CC0000"/>
                </a:solidFill>
              </a:rPr>
              <a:t> </a:t>
            </a:r>
            <a:r>
              <a:rPr lang="ru-RU" sz="2400" b="1" i="1" dirty="0">
                <a:solidFill>
                  <a:srgbClr val="CC0000"/>
                </a:solidFill>
                <a:cs typeface="Arial" charset="0"/>
              </a:rPr>
              <a:t>г. Таганрога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28875" y="1143000"/>
            <a:ext cx="6715125" cy="25241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pic>
        <p:nvPicPr>
          <p:cNvPr id="54277" name="Picture 5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392174"/>
            <a:ext cx="5954434" cy="4465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000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Box 6"/>
          <p:cNvSpPr txBox="1">
            <a:spLocks noChangeArrowheads="1"/>
          </p:cNvSpPr>
          <p:nvPr/>
        </p:nvSpPr>
        <p:spPr bwMode="auto">
          <a:xfrm>
            <a:off x="357188" y="1357313"/>
            <a:ext cx="85010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Муниципальное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бюджетное учреждение 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дополнительного образования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Станция юных техников №1»</a:t>
            </a:r>
            <a:r>
              <a:rPr lang="ru-RU" dirty="0">
                <a:solidFill>
                  <a:srgbClr val="CC0000"/>
                </a:solidFill>
              </a:rPr>
              <a:t> </a:t>
            </a:r>
            <a:r>
              <a:rPr lang="ru-RU" dirty="0" smtClean="0">
                <a:solidFill>
                  <a:srgbClr val="CC0000"/>
                </a:solidFill>
              </a:rPr>
              <a:t> </a:t>
            </a:r>
            <a:r>
              <a:rPr lang="ru-RU" b="1" i="1" dirty="0" smtClean="0">
                <a:solidFill>
                  <a:srgbClr val="CC0000"/>
                </a:solidFill>
                <a:cs typeface="Arial" charset="0"/>
              </a:rPr>
              <a:t>г</a:t>
            </a:r>
            <a:r>
              <a:rPr lang="ru-RU" b="1" i="1" dirty="0">
                <a:solidFill>
                  <a:srgbClr val="CC0000"/>
                </a:solidFill>
                <a:cs typeface="Arial" charset="0"/>
              </a:rPr>
              <a:t>. Таганрога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28875" y="1143000"/>
            <a:ext cx="6715125" cy="25241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428596" y="1928802"/>
            <a:ext cx="87154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C0000"/>
                </a:solidFill>
              </a:rPr>
              <a:t>Реализация программы «</a:t>
            </a:r>
            <a:r>
              <a:rPr lang="ru-RU" b="1" dirty="0">
                <a:solidFill>
                  <a:srgbClr val="CC0000"/>
                </a:solidFill>
              </a:rPr>
              <a:t>Психолого-педагогическое сопровождение и содействие здоровому образу жизни </a:t>
            </a:r>
            <a:r>
              <a:rPr lang="ru-RU" b="1" dirty="0" smtClean="0">
                <a:solidFill>
                  <a:srgbClr val="CC0000"/>
                </a:solidFill>
              </a:rPr>
              <a:t>учащихся  « Береги здоровье смолоду!» в условиях лагеря МИФ </a:t>
            </a:r>
            <a:endParaRPr lang="ru-RU" sz="1400" b="1" dirty="0" smtClean="0">
              <a:solidFill>
                <a:srgbClr val="004F8A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2678394"/>
            <a:ext cx="6286544" cy="408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rgbClr val="CC0000"/>
                </a:solidFill>
              </a:rPr>
              <a:t>Цель     программы</a:t>
            </a:r>
            <a: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</a:rPr>
              <a:t>: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1500" b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формирование культуры  здорового и безопасного  образа жизни обучающихся, укрепление и сбережение здоровья, формирование ценности здоровья, понятия здорового образа жизни, ответственного позитивного отношения к себе, создание комфортной среды для развития творческих способностей.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CC0000"/>
                </a:solidFill>
              </a:rPr>
              <a:t>Основные задачи программы: </a:t>
            </a: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</a:rPr>
              <a:t>формирование потребности в здоровом образе жизни;</a:t>
            </a: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</a:rPr>
              <a:t>создание здоровьесберегающей среды;</a:t>
            </a: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</a:rPr>
              <a:t>профилактика вредных привычек и антиобщественного поведения;</a:t>
            </a: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</a:rPr>
              <a:t>предупреждение употребления ПАВ;</a:t>
            </a: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</a:rPr>
              <a:t>повышение уровня физической подготовленности обучающихся;</a:t>
            </a: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</a:rPr>
              <a:t>формирование устойчивых навыков безопасного поведения на улицах и дорогах;</a:t>
            </a: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</a:rPr>
              <a:t>создание комфортной среды для развития творческих способностей, использование метода «круглого стола».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9" name="Picture 2" descr="H:\Пушки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3140968"/>
            <a:ext cx="1897765" cy="3223488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Box 6"/>
          <p:cNvSpPr txBox="1">
            <a:spLocks noChangeArrowheads="1"/>
          </p:cNvSpPr>
          <p:nvPr/>
        </p:nvSpPr>
        <p:spPr bwMode="auto">
          <a:xfrm>
            <a:off x="357188" y="1357313"/>
            <a:ext cx="85010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Муниципальное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бюджетное учреждение 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дополнительного образования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Станция юных техников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№1»</a:t>
            </a:r>
            <a:r>
              <a:rPr lang="ru-RU" dirty="0" smtClean="0">
                <a:solidFill>
                  <a:srgbClr val="CC0000"/>
                </a:solidFill>
              </a:rPr>
              <a:t> </a:t>
            </a:r>
            <a:r>
              <a:rPr lang="ru-RU" b="1" i="1" dirty="0" smtClean="0">
                <a:solidFill>
                  <a:srgbClr val="CC0000"/>
                </a:solidFill>
                <a:cs typeface="Arial" charset="0"/>
              </a:rPr>
              <a:t>г</a:t>
            </a:r>
            <a:r>
              <a:rPr lang="ru-RU" b="1" i="1" dirty="0">
                <a:solidFill>
                  <a:srgbClr val="CC0000"/>
                </a:solidFill>
                <a:cs typeface="Arial" charset="0"/>
              </a:rPr>
              <a:t>. Таганрога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28875" y="1143000"/>
            <a:ext cx="6715125" cy="25241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2060848"/>
            <a:ext cx="6858000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Ожидаемые результаты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:</a:t>
            </a:r>
            <a:endParaRPr lang="ru-RU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algn="just" eaLnBrk="0" hangingPunct="0"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общее оздоровление обучающихся; </a:t>
            </a:r>
          </a:p>
          <a:p>
            <a:pPr algn="just" eaLnBrk="0" hangingPunct="0"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-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формирование у детей и подростков высокого патриотического сознания, чувства гордости за свой родной край, свою страну,</a:t>
            </a:r>
          </a:p>
          <a:p>
            <a:pPr lvl="0" algn="just" eaLnBrk="0" hangingPunct="0"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- знание истории родного края, обычаи, традиции своей малой Родины,</a:t>
            </a:r>
          </a:p>
          <a:p>
            <a:pPr lvl="0" algn="just" eaLnBrk="0" hangingPunct="0"/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- развитие коммуникативных способностей и толерантности;</a:t>
            </a:r>
            <a:endParaRPr lang="ru-RU" dirty="0" smtClean="0">
              <a:solidFill>
                <a:srgbClr val="0070C0"/>
              </a:solidFill>
              <a:latin typeface="Arial" pitchFamily="34" charset="0"/>
            </a:endParaRPr>
          </a:p>
          <a:p>
            <a:pPr lvl="0" algn="just" eaLnBrk="0" hangingPunct="0"/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- повышение творческой социальной и гражданской активности;</a:t>
            </a:r>
            <a:endParaRPr lang="ru-RU" dirty="0" smtClean="0">
              <a:solidFill>
                <a:srgbClr val="0070C0"/>
              </a:solidFill>
            </a:endParaRPr>
          </a:p>
          <a:p>
            <a:pPr algn="just" eaLnBrk="0" hangingPunct="0">
              <a:buFontTx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осознание детьми важности социальной активности, гражданской позиции, сформированы понятия о здоровом образе жизни;</a:t>
            </a:r>
          </a:p>
          <a:p>
            <a:pPr lvl="0" algn="just" eaLnBrk="0" hangingPunct="0">
              <a:buFontTx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приобретены навыки потребности в дальнейшем обогащении высоких культурных и духовных ценностях.</a:t>
            </a:r>
            <a:endParaRPr lang="ru-RU" dirty="0" smtClean="0">
              <a:latin typeface="Arial" pitchFamily="34" charset="0"/>
            </a:endParaRPr>
          </a:p>
        </p:txBody>
      </p:sp>
      <p:pic>
        <p:nvPicPr>
          <p:cNvPr id="156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922425"/>
            <a:ext cx="4032448" cy="19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2348880"/>
            <a:ext cx="1772086" cy="193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Box 6"/>
          <p:cNvSpPr txBox="1">
            <a:spLocks noChangeArrowheads="1"/>
          </p:cNvSpPr>
          <p:nvPr/>
        </p:nvSpPr>
        <p:spPr bwMode="auto">
          <a:xfrm>
            <a:off x="357188" y="1357313"/>
            <a:ext cx="85010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Муниципальное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бюджетное учреждение 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дополнительного образования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Станция юных техников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№1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r>
              <a:rPr lang="ru-RU" dirty="0">
                <a:solidFill>
                  <a:srgbClr val="CC0000"/>
                </a:solidFill>
              </a:rPr>
              <a:t> </a:t>
            </a:r>
            <a:r>
              <a:rPr lang="ru-RU" b="1" i="1" dirty="0">
                <a:solidFill>
                  <a:srgbClr val="CC0000"/>
                </a:solidFill>
                <a:cs typeface="Arial" charset="0"/>
              </a:rPr>
              <a:t>г. Таганрога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28875" y="1143000"/>
            <a:ext cx="6715125" cy="25241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4" name="TextBox 3"/>
          <p:cNvSpPr txBox="1"/>
          <p:nvPr/>
        </p:nvSpPr>
        <p:spPr>
          <a:xfrm>
            <a:off x="1259632" y="2060848"/>
            <a:ext cx="644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Конкурс рисунков на асфальте «Казачий быт», посвященный 80-летию образования Ростовской области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52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708920"/>
            <a:ext cx="2952328" cy="196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564904"/>
            <a:ext cx="2736304" cy="205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365104"/>
            <a:ext cx="2376264" cy="158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Box 6"/>
          <p:cNvSpPr txBox="1">
            <a:spLocks noChangeArrowheads="1"/>
          </p:cNvSpPr>
          <p:nvPr/>
        </p:nvSpPr>
        <p:spPr bwMode="auto">
          <a:xfrm>
            <a:off x="357188" y="1357313"/>
            <a:ext cx="85010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Муниципальное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бюджетное учреждение 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дополнительного образования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Станция юных техников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№1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r>
              <a:rPr lang="ru-RU" dirty="0">
                <a:solidFill>
                  <a:srgbClr val="CC0000"/>
                </a:solidFill>
              </a:rPr>
              <a:t> </a:t>
            </a:r>
            <a:r>
              <a:rPr lang="ru-RU" b="1" i="1" dirty="0">
                <a:solidFill>
                  <a:srgbClr val="CC0000"/>
                </a:solidFill>
                <a:cs typeface="Arial" charset="0"/>
              </a:rPr>
              <a:t>г. Таганрога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28875" y="1143000"/>
            <a:ext cx="6715125" cy="25241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4" name="TextBox 3"/>
          <p:cNvSpPr txBox="1"/>
          <p:nvPr/>
        </p:nvSpPr>
        <p:spPr>
          <a:xfrm>
            <a:off x="1259632" y="1988840"/>
            <a:ext cx="6500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Праздник: «Россия –моя гордость! Викторина к 80-летию Ростовской области»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50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852936"/>
            <a:ext cx="211779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417840" y="3356992"/>
            <a:ext cx="37261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C00000"/>
                </a:solidFill>
              </a:rPr>
              <a:t>У каждого на свете есть, наверно, </a:t>
            </a:r>
          </a:p>
          <a:p>
            <a:r>
              <a:rPr lang="ru-RU" sz="1200" dirty="0" smtClean="0">
                <a:solidFill>
                  <a:srgbClr val="C00000"/>
                </a:solidFill>
              </a:rPr>
              <a:t>Любимый уголок земли, такой,</a:t>
            </a:r>
          </a:p>
          <a:p>
            <a:r>
              <a:rPr lang="ru-RU" sz="1200" dirty="0" smtClean="0">
                <a:solidFill>
                  <a:srgbClr val="C00000"/>
                </a:solidFill>
              </a:rPr>
              <a:t>Где листья по – особому на вербе</a:t>
            </a:r>
          </a:p>
          <a:p>
            <a:r>
              <a:rPr lang="ru-RU" sz="1200" dirty="0" smtClean="0">
                <a:solidFill>
                  <a:srgbClr val="C00000"/>
                </a:solidFill>
              </a:rPr>
              <a:t>Склонились над задумчивой водой.</a:t>
            </a:r>
          </a:p>
          <a:p>
            <a:r>
              <a:rPr lang="ru-RU" sz="1200" dirty="0" smtClean="0">
                <a:solidFill>
                  <a:srgbClr val="C00000"/>
                </a:solidFill>
              </a:rPr>
              <a:t>Где небо выше и просторы шире</a:t>
            </a:r>
          </a:p>
          <a:p>
            <a:r>
              <a:rPr lang="ru-RU" sz="1200" dirty="0" smtClean="0">
                <a:solidFill>
                  <a:srgbClr val="C00000"/>
                </a:solidFill>
              </a:rPr>
              <a:t>И так привольно и легко дышать,</a:t>
            </a:r>
          </a:p>
          <a:p>
            <a:r>
              <a:rPr lang="ru-RU" sz="1200" dirty="0" smtClean="0">
                <a:solidFill>
                  <a:srgbClr val="C00000"/>
                </a:solidFill>
              </a:rPr>
              <a:t>Где ко всему в прекрасном этом мире</a:t>
            </a:r>
          </a:p>
          <a:p>
            <a:r>
              <a:rPr lang="ru-RU" sz="1200" dirty="0" smtClean="0">
                <a:solidFill>
                  <a:srgbClr val="C00000"/>
                </a:solidFill>
              </a:rPr>
              <a:t>По – детски чисто тянется душа…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45496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</a:rPr>
              <a:t>В каком году образована Ростовская область? 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2. Где расположена ростовская область? 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3. Назовите символы Ростовской области? 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4. Что символизируют на флаге все три цвета? 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5. Назовите главный город Ростовской области?)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6. Кто является губернатором Ростовской области? 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7. Какова площадь Ростовской области? 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8. Каков рельеф Ростовской области?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9. Главная река нашего края? 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10. В какое море она впадает? 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11. Коренной житель донского края? 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12. Как называется жилище казаков? </a:t>
            </a:r>
            <a:endParaRPr lang="ru-RU" sz="1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3000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Box 6"/>
          <p:cNvSpPr txBox="1">
            <a:spLocks noChangeArrowheads="1"/>
          </p:cNvSpPr>
          <p:nvPr/>
        </p:nvSpPr>
        <p:spPr bwMode="auto">
          <a:xfrm>
            <a:off x="357188" y="1357313"/>
            <a:ext cx="85010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Муниципальное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бюджетное учреждение 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дополнительного образования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Станция юных техников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№1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r>
              <a:rPr lang="ru-RU" dirty="0">
                <a:solidFill>
                  <a:srgbClr val="CC0000"/>
                </a:solidFill>
              </a:rPr>
              <a:t> </a:t>
            </a:r>
            <a:r>
              <a:rPr lang="ru-RU" b="1" i="1" dirty="0">
                <a:solidFill>
                  <a:srgbClr val="CC0000"/>
                </a:solidFill>
                <a:cs typeface="Arial" charset="0"/>
              </a:rPr>
              <a:t>г. Таганрога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28875" y="1143000"/>
            <a:ext cx="6715125" cy="25241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4" name="TextBox 3"/>
          <p:cNvSpPr txBox="1"/>
          <p:nvPr/>
        </p:nvSpPr>
        <p:spPr>
          <a:xfrm>
            <a:off x="0" y="1844824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Участие во Всероссийской акции «Россия – территория </a:t>
            </a:r>
            <a:r>
              <a:rPr lang="ru-RU" b="1" dirty="0" err="1" smtClean="0">
                <a:solidFill>
                  <a:srgbClr val="0070C0"/>
                </a:solidFill>
              </a:rPr>
              <a:t>Эколят</a:t>
            </a:r>
            <a:r>
              <a:rPr lang="ru-RU" b="1" dirty="0" smtClean="0">
                <a:solidFill>
                  <a:srgbClr val="0070C0"/>
                </a:solidFill>
              </a:rPr>
              <a:t> и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Молодых защитников природы»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45411" name="Picture 3" descr="\\Nataliii\d\Документы СЮТ 1\СОТРУДНИКИ\Пушкина Е.В\2016-17\Лагерь 2017\фото\день добрых дел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84739"/>
            <a:ext cx="2736304" cy="3873261"/>
          </a:xfrm>
          <a:prstGeom prst="rect">
            <a:avLst/>
          </a:prstGeom>
          <a:noFill/>
        </p:spPr>
      </p:pic>
      <p:pic>
        <p:nvPicPr>
          <p:cNvPr id="145415" name="Picture 7" descr="\\Nataliii\d\Документы СЮТ 1\СОТРУДНИКИ\Пушкина Е.В\2016-17\Лагерь 2017\фото\-PigxIiObn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492896"/>
            <a:ext cx="2453350" cy="4365104"/>
          </a:xfrm>
          <a:prstGeom prst="rect">
            <a:avLst/>
          </a:prstGeom>
          <a:noFill/>
        </p:spPr>
      </p:pic>
      <p:pic>
        <p:nvPicPr>
          <p:cNvPr id="14848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V="1">
            <a:off x="3347864" y="2780928"/>
            <a:ext cx="223224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6"/>
          <p:cNvSpPr txBox="1">
            <a:spLocks noChangeArrowheads="1"/>
          </p:cNvSpPr>
          <p:nvPr/>
        </p:nvSpPr>
        <p:spPr bwMode="auto">
          <a:xfrm>
            <a:off x="357188" y="1357313"/>
            <a:ext cx="85010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Муниципальное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бюджетное учреждение 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дополнительного образования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Станция юных техников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№1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r>
              <a:rPr lang="ru-RU" dirty="0">
                <a:solidFill>
                  <a:srgbClr val="CC0000"/>
                </a:solidFill>
              </a:rPr>
              <a:t> </a:t>
            </a:r>
            <a:r>
              <a:rPr lang="ru-RU" b="1" i="1" dirty="0">
                <a:solidFill>
                  <a:srgbClr val="CC0000"/>
                </a:solidFill>
                <a:cs typeface="Arial" charset="0"/>
              </a:rPr>
              <a:t>г. Таганрога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28875" y="1143000"/>
            <a:ext cx="6715125" cy="25241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pic>
        <p:nvPicPr>
          <p:cNvPr id="154625" name="Picture 1" descr="G:\сютфото\карт\PICT0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2864152" y="22145756"/>
            <a:ext cx="19507200" cy="14630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252536" y="1844824"/>
            <a:ext cx="9396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  Круглый стол: «Я живу на земле Донской», посвященный 80-летию Ростовской области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1" name="Picture 2" descr="D:\Пушкина 201516\2016-17\мероприятия\Ростовская обл 17\МИФ 2017\РОi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068960"/>
            <a:ext cx="5040560" cy="2520280"/>
          </a:xfrm>
          <a:prstGeom prst="rect">
            <a:avLst/>
          </a:prstGeom>
          <a:noFill/>
        </p:spPr>
      </p:pic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6992"/>
            <a:ext cx="2691383" cy="218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6"/>
          <p:cNvSpPr txBox="1">
            <a:spLocks noChangeArrowheads="1"/>
          </p:cNvSpPr>
          <p:nvPr/>
        </p:nvSpPr>
        <p:spPr bwMode="auto">
          <a:xfrm>
            <a:off x="357158" y="1357298"/>
            <a:ext cx="85010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Муниципальное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бюджетное учреждение 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дополнительного образования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Станция юных техников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№1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r>
              <a:rPr lang="ru-RU" dirty="0">
                <a:solidFill>
                  <a:srgbClr val="CC0000"/>
                </a:solidFill>
              </a:rPr>
              <a:t> </a:t>
            </a:r>
            <a:r>
              <a:rPr lang="ru-RU" b="1" i="1" dirty="0">
                <a:solidFill>
                  <a:srgbClr val="CC0000"/>
                </a:solidFill>
                <a:cs typeface="Arial" charset="0"/>
              </a:rPr>
              <a:t>г. Таганрога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28875" y="1143000"/>
            <a:ext cx="6715125" cy="25241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graphicFrame>
        <p:nvGraphicFramePr>
          <p:cNvPr id="5" name="Схема 4"/>
          <p:cNvGraphicFramePr/>
          <p:nvPr/>
        </p:nvGraphicFramePr>
        <p:xfrm flipH="1">
          <a:off x="-540568" y="3212976"/>
          <a:ext cx="608810" cy="1430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4282" y="1857364"/>
            <a:ext cx="8929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Беседа по ЗОЖ (здоровый образ жизни) «Береги здоровье смолоду»: профилактика употребления ПАВ, профилактика правонарушений.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44385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2564904"/>
            <a:ext cx="2736304" cy="382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1960" y="2996952"/>
            <a:ext cx="4460726" cy="334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6"/>
          <p:cNvSpPr txBox="1">
            <a:spLocks noChangeArrowheads="1"/>
          </p:cNvSpPr>
          <p:nvPr/>
        </p:nvSpPr>
        <p:spPr bwMode="auto">
          <a:xfrm>
            <a:off x="357188" y="1357299"/>
            <a:ext cx="8501062" cy="58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Муниципальное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бюджетное учреждение 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дополнительного образования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Станция юных техников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№1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r>
              <a:rPr lang="ru-RU" dirty="0">
                <a:solidFill>
                  <a:srgbClr val="CC0000"/>
                </a:solidFill>
              </a:rPr>
              <a:t> </a:t>
            </a:r>
            <a:r>
              <a:rPr lang="ru-RU" b="1" i="1" dirty="0">
                <a:solidFill>
                  <a:srgbClr val="CC0000"/>
                </a:solidFill>
                <a:cs typeface="Arial" charset="0"/>
              </a:rPr>
              <a:t>г. Таганрога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28875" y="1143000"/>
            <a:ext cx="6715125" cy="25241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71685" name="TextBox 3"/>
          <p:cNvSpPr txBox="1">
            <a:spLocks noChangeArrowheads="1"/>
          </p:cNvSpPr>
          <p:nvPr/>
        </p:nvSpPr>
        <p:spPr bwMode="auto">
          <a:xfrm>
            <a:off x="785786" y="2214554"/>
            <a:ext cx="7704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785926"/>
            <a:ext cx="8929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Встреча с инспектором отдела полиции «Профилактика детского дорожно-транспортного  травматизма»</a:t>
            </a:r>
          </a:p>
        </p:txBody>
      </p:sp>
      <p:pic>
        <p:nvPicPr>
          <p:cNvPr id="142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84984"/>
            <a:ext cx="3449960" cy="244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985186"/>
            <a:ext cx="3600400" cy="246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Box 6"/>
          <p:cNvSpPr txBox="1">
            <a:spLocks noChangeArrowheads="1"/>
          </p:cNvSpPr>
          <p:nvPr/>
        </p:nvSpPr>
        <p:spPr bwMode="auto">
          <a:xfrm>
            <a:off x="357188" y="1357313"/>
            <a:ext cx="85010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Муниципальное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бюджетное учреждение 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дополнительного образования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Станция юных техников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№1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r>
              <a:rPr lang="ru-RU" dirty="0">
                <a:solidFill>
                  <a:srgbClr val="CC0000"/>
                </a:solidFill>
              </a:rPr>
              <a:t> </a:t>
            </a:r>
            <a:r>
              <a:rPr lang="ru-RU" b="1" i="1" dirty="0">
                <a:solidFill>
                  <a:srgbClr val="CC0000"/>
                </a:solidFill>
                <a:cs typeface="Arial" charset="0"/>
              </a:rPr>
              <a:t>г. Таганрога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28875" y="1143000"/>
            <a:ext cx="6715125" cy="25241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5" name="TextBox 4"/>
          <p:cNvSpPr txBox="1"/>
          <p:nvPr/>
        </p:nvSpPr>
        <p:spPr>
          <a:xfrm>
            <a:off x="539552" y="1844824"/>
            <a:ext cx="8604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70C0"/>
                </a:solidFill>
              </a:rPr>
              <a:t>Флешмоб</a:t>
            </a:r>
            <a:r>
              <a:rPr lang="ru-RU" b="1" dirty="0" smtClean="0">
                <a:solidFill>
                  <a:srgbClr val="0070C0"/>
                </a:solidFill>
              </a:rPr>
              <a:t> «80», посвященный 80-летию образования Ростовской области 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3140968"/>
            <a:ext cx="3698055" cy="190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2852936"/>
            <a:ext cx="42862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Box 6"/>
          <p:cNvSpPr txBox="1">
            <a:spLocks noChangeArrowheads="1"/>
          </p:cNvSpPr>
          <p:nvPr/>
        </p:nvSpPr>
        <p:spPr bwMode="auto">
          <a:xfrm>
            <a:off x="357188" y="1357313"/>
            <a:ext cx="85010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Муниципальное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бюджетное учреждение 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дополнительного образования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Станция юных техников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№1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r>
              <a:rPr lang="ru-RU" dirty="0">
                <a:solidFill>
                  <a:srgbClr val="CC0000"/>
                </a:solidFill>
              </a:rPr>
              <a:t> </a:t>
            </a:r>
            <a:r>
              <a:rPr lang="ru-RU" b="1" i="1" dirty="0">
                <a:solidFill>
                  <a:srgbClr val="CC0000"/>
                </a:solidFill>
                <a:cs typeface="Arial" charset="0"/>
              </a:rPr>
              <a:t>г. Таганрога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28875" y="1143000"/>
            <a:ext cx="6715125" cy="25241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9" name="TextBox 8"/>
          <p:cNvSpPr txBox="1"/>
          <p:nvPr/>
        </p:nvSpPr>
        <p:spPr>
          <a:xfrm>
            <a:off x="214282" y="1857364"/>
            <a:ext cx="8929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Спортивный праздник: «В здоровом теле – здоровый дух» Акция: «Спорт против наркотиков!»</a:t>
            </a:r>
          </a:p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24934" name="Picture 6" descr="\\Nataliii\d\Документы СЮТ 1\СОТРУДНИКИ\Пушкина Е.В\2016-17\Лагерь 2017\фото\грамота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67535"/>
            <a:ext cx="3096345" cy="4390465"/>
          </a:xfrm>
          <a:prstGeom prst="rect">
            <a:avLst/>
          </a:prstGeom>
          <a:noFill/>
        </p:spPr>
      </p:pic>
      <p:pic>
        <p:nvPicPr>
          <p:cNvPr id="1320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492896"/>
            <a:ext cx="4572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322622"/>
            <a:ext cx="2808312" cy="22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Box 6"/>
          <p:cNvSpPr txBox="1">
            <a:spLocks noChangeArrowheads="1"/>
          </p:cNvSpPr>
          <p:nvPr/>
        </p:nvSpPr>
        <p:spPr bwMode="auto">
          <a:xfrm>
            <a:off x="357188" y="1357313"/>
            <a:ext cx="85010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Муниципальное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бюджетное учреждение 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дополнительного образования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Станция юных техников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№1»</a:t>
            </a:r>
            <a:r>
              <a:rPr lang="ru-RU" dirty="0" smtClean="0">
                <a:solidFill>
                  <a:srgbClr val="CC0000"/>
                </a:solidFill>
              </a:rPr>
              <a:t> </a:t>
            </a:r>
            <a:r>
              <a:rPr lang="ru-RU" b="1" i="1" dirty="0" smtClean="0">
                <a:solidFill>
                  <a:srgbClr val="CC0000"/>
                </a:solidFill>
                <a:cs typeface="Arial" charset="0"/>
              </a:rPr>
              <a:t>г. </a:t>
            </a:r>
            <a:r>
              <a:rPr lang="ru-RU" b="1" i="1" dirty="0">
                <a:solidFill>
                  <a:srgbClr val="CC0000"/>
                </a:solidFill>
                <a:cs typeface="Arial" charset="0"/>
              </a:rPr>
              <a:t>Таганрога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28875" y="1143000"/>
            <a:ext cx="6715125" cy="25241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50529" name="Rectangle 1"/>
          <p:cNvSpPr>
            <a:spLocks noChangeArrowheads="1"/>
          </p:cNvSpPr>
          <p:nvPr/>
        </p:nvSpPr>
        <p:spPr bwMode="auto">
          <a:xfrm>
            <a:off x="142844" y="1857364"/>
            <a:ext cx="87154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Образовательный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проект </a:t>
            </a:r>
            <a:r>
              <a:rPr lang="ru-RU" sz="2000" b="1" dirty="0" smtClean="0">
                <a:solidFill>
                  <a:srgbClr val="0070C0"/>
                </a:solidFill>
              </a:rPr>
              <a:t>«Мой край родной, тебя мы славим!»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 летнего оздоровительного профильного лагеря МИФ</a:t>
            </a:r>
            <a:r>
              <a:rPr lang="ru-RU" sz="2000" b="1" dirty="0" smtClean="0">
                <a:solidFill>
                  <a:srgbClr val="0070C0"/>
                </a:solidFill>
              </a:rPr>
              <a:t>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с дневным пребыванием детей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pic>
        <p:nvPicPr>
          <p:cNvPr id="15" name="Picture 2" descr="D:\Пушкина 201516\2016-17\мероприятия\Ростовская обл 17\МИФ 2017\РО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9384" y="3140968"/>
            <a:ext cx="5544616" cy="2772308"/>
          </a:xfrm>
          <a:prstGeom prst="rect">
            <a:avLst/>
          </a:prstGeom>
          <a:noFill/>
        </p:spPr>
      </p:pic>
      <p:pic>
        <p:nvPicPr>
          <p:cNvPr id="17510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73016"/>
            <a:ext cx="2976199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6"/>
          <p:cNvSpPr txBox="1">
            <a:spLocks noChangeArrowheads="1"/>
          </p:cNvSpPr>
          <p:nvPr/>
        </p:nvSpPr>
        <p:spPr bwMode="auto">
          <a:xfrm>
            <a:off x="357188" y="1357313"/>
            <a:ext cx="85010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Муниципальное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бюджетное учреждение 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дополнительного образования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Станция юных техников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№1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r>
              <a:rPr lang="ru-RU" dirty="0">
                <a:solidFill>
                  <a:srgbClr val="CC0000"/>
                </a:solidFill>
              </a:rPr>
              <a:t> </a:t>
            </a:r>
            <a:r>
              <a:rPr lang="ru-RU" b="1" i="1" dirty="0">
                <a:solidFill>
                  <a:srgbClr val="CC0000"/>
                </a:solidFill>
                <a:cs typeface="Arial" charset="0"/>
              </a:rPr>
              <a:t>г. Таганрога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28875" y="1143000"/>
            <a:ext cx="6715125" cy="25241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71685" name="TextBox 3"/>
          <p:cNvSpPr txBox="1">
            <a:spLocks noChangeArrowheads="1"/>
          </p:cNvSpPr>
          <p:nvPr/>
        </p:nvSpPr>
        <p:spPr bwMode="auto">
          <a:xfrm>
            <a:off x="785786" y="2214554"/>
            <a:ext cx="7704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857364"/>
            <a:ext cx="8929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Мини формула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- 1 (</a:t>
            </a:r>
            <a:r>
              <a:rPr lang="en-US" b="1" dirty="0" smtClean="0">
                <a:solidFill>
                  <a:srgbClr val="0070C0"/>
                </a:solidFill>
              </a:rPr>
              <a:t>F-1)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30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212976"/>
            <a:ext cx="3024336" cy="246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977964"/>
            <a:ext cx="2664296" cy="233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6"/>
          <p:cNvSpPr txBox="1">
            <a:spLocks noChangeArrowheads="1"/>
          </p:cNvSpPr>
          <p:nvPr/>
        </p:nvSpPr>
        <p:spPr bwMode="auto">
          <a:xfrm>
            <a:off x="357188" y="1357313"/>
            <a:ext cx="85010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Муниципальное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бюджетное учреждение 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дополнительного образования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Станция юных техников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№1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r>
              <a:rPr lang="ru-RU" dirty="0">
                <a:solidFill>
                  <a:srgbClr val="CC0000"/>
                </a:solidFill>
              </a:rPr>
              <a:t> </a:t>
            </a:r>
            <a:r>
              <a:rPr lang="ru-RU" b="1" i="1" dirty="0">
                <a:solidFill>
                  <a:srgbClr val="CC0000"/>
                </a:solidFill>
                <a:cs typeface="Arial" charset="0"/>
              </a:rPr>
              <a:t>г. Таганрога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28875" y="1143000"/>
            <a:ext cx="6715125" cy="25241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71685" name="TextBox 3"/>
          <p:cNvSpPr txBox="1">
            <a:spLocks noChangeArrowheads="1"/>
          </p:cNvSpPr>
          <p:nvPr/>
        </p:nvSpPr>
        <p:spPr bwMode="auto">
          <a:xfrm>
            <a:off x="785786" y="2214554"/>
            <a:ext cx="7704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857364"/>
            <a:ext cx="8929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Посещение кинотеатра «Чарли». Просмотр мультфильма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280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036098"/>
            <a:ext cx="3816424" cy="234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356992"/>
            <a:ext cx="2987824" cy="231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6"/>
          <p:cNvSpPr txBox="1">
            <a:spLocks noChangeArrowheads="1"/>
          </p:cNvSpPr>
          <p:nvPr/>
        </p:nvSpPr>
        <p:spPr bwMode="auto">
          <a:xfrm>
            <a:off x="357188" y="1357313"/>
            <a:ext cx="85010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Муниципальное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бюджетное учреждение 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дополнительного образования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Станция юных техников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№1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r>
              <a:rPr lang="ru-RU" dirty="0">
                <a:solidFill>
                  <a:srgbClr val="CC0000"/>
                </a:solidFill>
              </a:rPr>
              <a:t> </a:t>
            </a:r>
            <a:r>
              <a:rPr lang="ru-RU" b="1" i="1" dirty="0">
                <a:solidFill>
                  <a:srgbClr val="CC0000"/>
                </a:solidFill>
                <a:cs typeface="Arial" charset="0"/>
              </a:rPr>
              <a:t>г. Таганрога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28875" y="1143000"/>
            <a:ext cx="6715125" cy="25241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71685" name="TextBox 3"/>
          <p:cNvSpPr txBox="1">
            <a:spLocks noChangeArrowheads="1"/>
          </p:cNvSpPr>
          <p:nvPr/>
        </p:nvSpPr>
        <p:spPr bwMode="auto">
          <a:xfrm>
            <a:off x="785786" y="2214554"/>
            <a:ext cx="7704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857364"/>
            <a:ext cx="8929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Посещение бассейна «Дельфин» 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259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92896"/>
            <a:ext cx="6213938" cy="256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8425" y="4869160"/>
            <a:ext cx="26955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6"/>
          <p:cNvSpPr txBox="1">
            <a:spLocks noChangeArrowheads="1"/>
          </p:cNvSpPr>
          <p:nvPr/>
        </p:nvSpPr>
        <p:spPr bwMode="auto">
          <a:xfrm>
            <a:off x="357188" y="1357313"/>
            <a:ext cx="85010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Муниципальное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бюджетное учреждение 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дополнительного образования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Станция юных техников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№1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r>
              <a:rPr lang="ru-RU" dirty="0">
                <a:solidFill>
                  <a:srgbClr val="CC0000"/>
                </a:solidFill>
              </a:rPr>
              <a:t> </a:t>
            </a:r>
            <a:r>
              <a:rPr lang="ru-RU" b="1" i="1" dirty="0">
                <a:solidFill>
                  <a:srgbClr val="CC0000"/>
                </a:solidFill>
                <a:cs typeface="Arial" charset="0"/>
              </a:rPr>
              <a:t>г. Таганрога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28875" y="1143000"/>
            <a:ext cx="6715125" cy="25241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71685" name="TextBox 3"/>
          <p:cNvSpPr txBox="1">
            <a:spLocks noChangeArrowheads="1"/>
          </p:cNvSpPr>
          <p:nvPr/>
        </p:nvSpPr>
        <p:spPr bwMode="auto">
          <a:xfrm>
            <a:off x="785786" y="2214554"/>
            <a:ext cx="7704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857364"/>
            <a:ext cx="8929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Мастер-класс объединения художественного творчества «Донские обереги» 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239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77692"/>
            <a:ext cx="316835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708920"/>
            <a:ext cx="3670773" cy="274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wheel spokes="2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6"/>
          <p:cNvSpPr txBox="1">
            <a:spLocks noChangeArrowheads="1"/>
          </p:cNvSpPr>
          <p:nvPr/>
        </p:nvSpPr>
        <p:spPr bwMode="auto">
          <a:xfrm>
            <a:off x="357188" y="1357313"/>
            <a:ext cx="85010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Муниципальное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бюджетное учреждение 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дополнительного образования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Станция юных техников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№1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r>
              <a:rPr lang="ru-RU" dirty="0">
                <a:solidFill>
                  <a:srgbClr val="CC0000"/>
                </a:solidFill>
              </a:rPr>
              <a:t> </a:t>
            </a:r>
            <a:r>
              <a:rPr lang="ru-RU" b="1" i="1" dirty="0">
                <a:solidFill>
                  <a:srgbClr val="CC0000"/>
                </a:solidFill>
                <a:cs typeface="Arial" charset="0"/>
              </a:rPr>
              <a:t>г. Таганрога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28875" y="1143000"/>
            <a:ext cx="6715125" cy="25241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71685" name="TextBox 3"/>
          <p:cNvSpPr txBox="1">
            <a:spLocks noChangeArrowheads="1"/>
          </p:cNvSpPr>
          <p:nvPr/>
        </p:nvSpPr>
        <p:spPr bwMode="auto">
          <a:xfrm>
            <a:off x="827584" y="2132856"/>
            <a:ext cx="76623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</a:rPr>
              <a:t>                               «Мой край родной, тебя мы славим!»</a:t>
            </a:r>
            <a:endParaRPr lang="ru-RU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844824"/>
            <a:ext cx="8748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Интеллектуальный конкурс  «МИФ».  Подведение итогов проекта лагерной смены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218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56992"/>
            <a:ext cx="3453152" cy="238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924944"/>
            <a:ext cx="3528392" cy="263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wheel spokes="2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6"/>
          <p:cNvSpPr txBox="1">
            <a:spLocks noChangeArrowheads="1"/>
          </p:cNvSpPr>
          <p:nvPr/>
        </p:nvSpPr>
        <p:spPr bwMode="auto">
          <a:xfrm>
            <a:off x="357188" y="1357313"/>
            <a:ext cx="85010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Муниципальное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бюджетное учреждение 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дополнительного образования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Станция юных техников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№1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r>
              <a:rPr lang="ru-RU" dirty="0">
                <a:solidFill>
                  <a:srgbClr val="CC0000"/>
                </a:solidFill>
              </a:rPr>
              <a:t> </a:t>
            </a:r>
            <a:r>
              <a:rPr lang="ru-RU" b="1" i="1" dirty="0">
                <a:solidFill>
                  <a:srgbClr val="CC0000"/>
                </a:solidFill>
                <a:cs typeface="Arial" charset="0"/>
              </a:rPr>
              <a:t>г. Таганрога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28875" y="1143000"/>
            <a:ext cx="6715125" cy="25241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71685" name="TextBox 3"/>
          <p:cNvSpPr txBox="1">
            <a:spLocks noChangeArrowheads="1"/>
          </p:cNvSpPr>
          <p:nvPr/>
        </p:nvSpPr>
        <p:spPr bwMode="auto">
          <a:xfrm>
            <a:off x="785786" y="2214554"/>
            <a:ext cx="7704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988840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Занятия в объединениях: </a:t>
            </a:r>
            <a:r>
              <a:rPr lang="ru-RU" b="1" dirty="0" err="1" smtClean="0">
                <a:solidFill>
                  <a:srgbClr val="0070C0"/>
                </a:solidFill>
              </a:rPr>
              <a:t>судомоделирования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</a:rPr>
              <a:t>автомоделирования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</a:rPr>
              <a:t>авиамоделирования</a:t>
            </a:r>
            <a:r>
              <a:rPr lang="ru-RU" b="1" dirty="0" smtClean="0">
                <a:solidFill>
                  <a:srgbClr val="0070C0"/>
                </a:solidFill>
              </a:rPr>
              <a:t>, картинга, художественного творчества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167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97152"/>
            <a:ext cx="25908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564904"/>
            <a:ext cx="1800200" cy="213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5048250"/>
            <a:ext cx="27051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2780928"/>
            <a:ext cx="28575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1" name="Picture 5" descr="D:\Пушкина 201516\2017-2018\дети конкурс сент 17\еще\д6ти\IMG_945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636912"/>
            <a:ext cx="2277546" cy="2121124"/>
          </a:xfrm>
          <a:prstGeom prst="rect">
            <a:avLst/>
          </a:prstGeom>
          <a:noFill/>
        </p:spPr>
      </p:pic>
      <p:pic>
        <p:nvPicPr>
          <p:cNvPr id="116742" name="Picture 6" descr="D:\Пушкина 201516\2017-2018\дети конкурс сент 17\еще\д6ти\IMG_948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887407">
            <a:off x="3090852" y="4761696"/>
            <a:ext cx="2599317" cy="1949488"/>
          </a:xfrm>
          <a:prstGeom prst="rect">
            <a:avLst/>
          </a:prstGeom>
          <a:noFill/>
        </p:spPr>
      </p:pic>
      <p:pic>
        <p:nvPicPr>
          <p:cNvPr id="116743" name="Picture 7" descr="D:\Пушкина 201516\2017-2018\дети конкурс сент 17\еще\д6ти\IMG_949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080" y="2564904"/>
            <a:ext cx="1584176" cy="1167324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wheel spokes="2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Box 6"/>
          <p:cNvSpPr txBox="1">
            <a:spLocks noChangeArrowheads="1"/>
          </p:cNvSpPr>
          <p:nvPr/>
        </p:nvSpPr>
        <p:spPr bwMode="auto">
          <a:xfrm>
            <a:off x="357188" y="1357313"/>
            <a:ext cx="85010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Муниципальное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бюджетное учреждение 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дополнительного образования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Станция юных техников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№1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r>
              <a:rPr lang="ru-RU" dirty="0">
                <a:solidFill>
                  <a:srgbClr val="CC0000"/>
                </a:solidFill>
              </a:rPr>
              <a:t> </a:t>
            </a:r>
            <a:r>
              <a:rPr lang="ru-RU" b="1" i="1" dirty="0">
                <a:solidFill>
                  <a:srgbClr val="CC0000"/>
                </a:solidFill>
                <a:cs typeface="Arial" charset="0"/>
              </a:rPr>
              <a:t>г. Таганрога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28875" y="1143000"/>
            <a:ext cx="6715125" cy="25241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323528" y="1988840"/>
            <a:ext cx="735811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eaLnBrk="0" hangingPunct="0"/>
            <a:r>
              <a:rPr lang="ru-RU" sz="1800" b="1" dirty="0" smtClean="0">
                <a:solidFill>
                  <a:srgbClr val="0070C0"/>
                </a:solidFill>
              </a:rPr>
              <a:t>Обратная связь: мониторинг  по  итогам реализации смены  </a:t>
            </a:r>
          </a:p>
          <a:p>
            <a:pPr indent="450850" algn="ctr" eaLnBrk="0" hangingPunct="0"/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Здоровый образ жизни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77947481"/>
              </p:ext>
            </p:extLst>
          </p:nvPr>
        </p:nvGraphicFramePr>
        <p:xfrm>
          <a:off x="1907704" y="3068960"/>
          <a:ext cx="5786478" cy="3566086"/>
        </p:xfrm>
        <a:graphic>
          <a:graphicData uri="http://schemas.openxmlformats.org/presentationml/2006/ole">
            <p:oleObj spid="_x0000_s114721" name="Диаграмма" r:id="rId4" imgW="5610149" imgH="2057400" progId="MSGraph.Chart.8">
              <p:embed/>
            </p:oleObj>
          </a:graphicData>
        </a:graphic>
      </p:graphicFrame>
    </p:spTree>
  </p:cSld>
  <p:clrMapOvr>
    <a:masterClrMapping/>
  </p:clrMapOvr>
  <p:transition advTm="3000">
    <p:wheel spokes="2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Box 6"/>
          <p:cNvSpPr txBox="1">
            <a:spLocks noChangeArrowheads="1"/>
          </p:cNvSpPr>
          <p:nvPr/>
        </p:nvSpPr>
        <p:spPr bwMode="auto">
          <a:xfrm>
            <a:off x="357188" y="1357313"/>
            <a:ext cx="85010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Муниципальное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бюджетное учреждение 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дополнительного образования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Станция юных техников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№1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r>
              <a:rPr lang="ru-RU" dirty="0">
                <a:solidFill>
                  <a:srgbClr val="CC0000"/>
                </a:solidFill>
              </a:rPr>
              <a:t> </a:t>
            </a:r>
            <a:r>
              <a:rPr lang="ru-RU" b="1" i="1" dirty="0">
                <a:solidFill>
                  <a:srgbClr val="CC0000"/>
                </a:solidFill>
                <a:cs typeface="Arial" charset="0"/>
              </a:rPr>
              <a:t>г. Таганрога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28875" y="1143000"/>
            <a:ext cx="6715125" cy="25241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285720" y="1928802"/>
            <a:ext cx="82153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Популярность посещения объединений летнего оздоровительного лагеря  </a:t>
            </a: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МИФ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2643182"/>
            <a:ext cx="450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Результаты диагностики:</a:t>
            </a:r>
            <a:endParaRPr lang="ru-RU" dirty="0"/>
          </a:p>
        </p:txBody>
      </p:sp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7636" name="Object 4"/>
          <p:cNvGraphicFramePr>
            <a:graphicFrameLocks noChangeAspect="1"/>
          </p:cNvGraphicFramePr>
          <p:nvPr/>
        </p:nvGraphicFramePr>
        <p:xfrm>
          <a:off x="971600" y="3356992"/>
          <a:ext cx="8028384" cy="3330629"/>
        </p:xfrm>
        <a:graphic>
          <a:graphicData uri="http://schemas.openxmlformats.org/presentationml/2006/ole">
            <p:oleObj spid="_x0000_s197637" name="Диаграмма" r:id="rId4" imgW="6819900" imgH="2286000" progId="MSGraph.Chart.8">
              <p:embed/>
            </p:oleObj>
          </a:graphicData>
        </a:graphic>
      </p:graphicFrame>
    </p:spTree>
  </p:cSld>
  <p:clrMapOvr>
    <a:masterClrMapping/>
  </p:clrMapOvr>
  <p:transition advTm="3000">
    <p:wheel spokes="2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Box 6"/>
          <p:cNvSpPr txBox="1">
            <a:spLocks noChangeArrowheads="1"/>
          </p:cNvSpPr>
          <p:nvPr/>
        </p:nvSpPr>
        <p:spPr bwMode="auto">
          <a:xfrm>
            <a:off x="357188" y="1357313"/>
            <a:ext cx="85010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Муниципальное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бюджетное учреждение 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дополнительного образования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Станция юных техников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№1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r>
              <a:rPr lang="ru-RU" dirty="0">
                <a:solidFill>
                  <a:srgbClr val="CC0000"/>
                </a:solidFill>
              </a:rPr>
              <a:t> </a:t>
            </a:r>
            <a:r>
              <a:rPr lang="ru-RU" b="1" i="1" dirty="0">
                <a:solidFill>
                  <a:srgbClr val="CC0000"/>
                </a:solidFill>
                <a:cs typeface="Arial" charset="0"/>
              </a:rPr>
              <a:t>г. Таганрога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28875" y="1143000"/>
            <a:ext cx="6715125" cy="25241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84322" name="Rectangle 2"/>
          <p:cNvSpPr>
            <a:spLocks noChangeArrowheads="1"/>
          </p:cNvSpPr>
          <p:nvPr/>
        </p:nvSpPr>
        <p:spPr bwMode="auto">
          <a:xfrm>
            <a:off x="0" y="2000240"/>
            <a:ext cx="62151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Статистика посещения летнего оздоровительного лагеря  МИФ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2714620"/>
            <a:ext cx="4143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Результаты диагностики:</a:t>
            </a:r>
            <a:endParaRPr lang="ru-RU" dirty="0"/>
          </a:p>
        </p:txBody>
      </p:sp>
      <p:sp>
        <p:nvSpPr>
          <p:cNvPr id="1955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5585" name="Object 1"/>
          <p:cNvGraphicFramePr>
            <a:graphicFrameLocks noChangeAspect="1"/>
          </p:cNvGraphicFramePr>
          <p:nvPr/>
        </p:nvGraphicFramePr>
        <p:xfrm>
          <a:off x="395536" y="3140968"/>
          <a:ext cx="8172399" cy="3896307"/>
        </p:xfrm>
        <a:graphic>
          <a:graphicData uri="http://schemas.openxmlformats.org/presentationml/2006/ole">
            <p:oleObj spid="_x0000_s195586" name="Диаграмма" r:id="rId4" imgW="5524500" imgH="2628900" progId="MSGraph.Chart.8">
              <p:embed/>
            </p:oleObj>
          </a:graphicData>
        </a:graphic>
      </p:graphicFrame>
    </p:spTree>
  </p:cSld>
  <p:clrMapOvr>
    <a:masterClrMapping/>
  </p:clrMapOvr>
  <p:transition advTm="3000">
    <p:wheel spokes="2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Box 6"/>
          <p:cNvSpPr txBox="1">
            <a:spLocks noChangeArrowheads="1"/>
          </p:cNvSpPr>
          <p:nvPr/>
        </p:nvSpPr>
        <p:spPr bwMode="auto">
          <a:xfrm>
            <a:off x="357188" y="1357313"/>
            <a:ext cx="85010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Муниципальное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бюджетное учреждение 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дополнительного образования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Станция юных техников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№1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r>
              <a:rPr lang="ru-RU" dirty="0">
                <a:solidFill>
                  <a:srgbClr val="CC0000"/>
                </a:solidFill>
              </a:rPr>
              <a:t> </a:t>
            </a:r>
            <a:r>
              <a:rPr lang="ru-RU" b="1" i="1" dirty="0">
                <a:solidFill>
                  <a:srgbClr val="CC0000"/>
                </a:solidFill>
                <a:cs typeface="Arial" charset="0"/>
              </a:rPr>
              <a:t>г. Таганрога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28875" y="1143000"/>
            <a:ext cx="6715125" cy="25241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357158" y="2000240"/>
            <a:ext cx="83582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Интересные мероприятия летнего оздоровительного лагеря  МИФ</a:t>
            </a:r>
          </a:p>
          <a:p>
            <a:pPr lvl="0"/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	Результаты диагностики: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1935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3538" name="Object 2"/>
          <p:cNvGraphicFramePr>
            <a:graphicFrameLocks noChangeAspect="1"/>
          </p:cNvGraphicFramePr>
          <p:nvPr/>
        </p:nvGraphicFramePr>
        <p:xfrm>
          <a:off x="1835696" y="3429000"/>
          <a:ext cx="6192688" cy="2883794"/>
        </p:xfrm>
        <a:graphic>
          <a:graphicData uri="http://schemas.openxmlformats.org/presentationml/2006/ole">
            <p:oleObj spid="_x0000_s193539" name="Диаграмма" r:id="rId4" imgW="5114849" imgH="2390851" progId="MSGraph.Chart.8">
              <p:embed/>
            </p:oleObj>
          </a:graphicData>
        </a:graphic>
      </p:graphicFrame>
    </p:spTree>
  </p:cSld>
  <p:clrMapOvr>
    <a:masterClrMapping/>
  </p:clrMapOvr>
  <p:transition advTm="3000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Box 6"/>
          <p:cNvSpPr txBox="1">
            <a:spLocks noChangeArrowheads="1"/>
          </p:cNvSpPr>
          <p:nvPr/>
        </p:nvSpPr>
        <p:spPr bwMode="auto">
          <a:xfrm>
            <a:off x="357188" y="1357313"/>
            <a:ext cx="85010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Муниципальное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бюджетное учреждение 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дополнительного образования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Станция юных техников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№1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r>
              <a:rPr lang="ru-RU" dirty="0">
                <a:solidFill>
                  <a:srgbClr val="CC0000"/>
                </a:solidFill>
              </a:rPr>
              <a:t> </a:t>
            </a:r>
            <a:r>
              <a:rPr lang="ru-RU" dirty="0" smtClean="0">
                <a:solidFill>
                  <a:srgbClr val="CC0000"/>
                </a:solidFill>
              </a:rPr>
              <a:t> </a:t>
            </a:r>
            <a:r>
              <a:rPr lang="ru-RU" b="1" i="1" dirty="0" smtClean="0">
                <a:solidFill>
                  <a:srgbClr val="CC0000"/>
                </a:solidFill>
                <a:cs typeface="Arial" charset="0"/>
              </a:rPr>
              <a:t>г</a:t>
            </a:r>
            <a:r>
              <a:rPr lang="ru-RU" b="1" i="1" dirty="0">
                <a:solidFill>
                  <a:srgbClr val="CC0000"/>
                </a:solidFill>
                <a:cs typeface="Arial" charset="0"/>
              </a:rPr>
              <a:t>. Таганрога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28875" y="1143000"/>
            <a:ext cx="6715125" cy="25241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48481" name="Rectangle 1"/>
          <p:cNvSpPr>
            <a:spLocks noChangeArrowheads="1"/>
          </p:cNvSpPr>
          <p:nvPr/>
        </p:nvSpPr>
        <p:spPr bwMode="auto">
          <a:xfrm>
            <a:off x="4500562" y="1896614"/>
            <a:ext cx="442909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eaLnBrk="0" hangingPunct="0"/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Цель проекта :</a:t>
            </a: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</a:rPr>
              <a:t>«Мой край родной, тебя мы славим!»</a:t>
            </a: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indent="450850" eaLnBrk="0" hangingPunct="0"/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создание системы интересного, разнообразного по форме и содержанию отдыха и оздоровление детей в условиях лагеря,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 с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дневным пребыванием детей в учреждении дополнительного образования.</a:t>
            </a:r>
            <a:r>
              <a:rPr lang="ru-RU" sz="1800" dirty="0" smtClean="0"/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303455"/>
            <a:ext cx="46440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hangingPunct="0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Задачи:</a:t>
            </a:r>
            <a:endParaRPr lang="ru-RU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indent="450850" eaLnBrk="0" hangingPunct="0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1. </a:t>
            </a:r>
            <a:r>
              <a:rPr lang="ru-RU" b="1" dirty="0" smtClean="0">
                <a:solidFill>
                  <a:srgbClr val="0070C0"/>
                </a:solidFill>
              </a:rPr>
              <a:t> Формирования у  воспитанников патриотического сознания, чувства гордости за свой родной край, свою страну.</a:t>
            </a:r>
            <a:endParaRPr lang="ru-RU" b="1" dirty="0" smtClean="0">
              <a:solidFill>
                <a:srgbClr val="0070C0"/>
              </a:solidFill>
              <a:latin typeface="Arial" pitchFamily="34" charset="0"/>
            </a:endParaRPr>
          </a:p>
          <a:p>
            <a:pPr indent="450850" eaLnBrk="0" hangingPunct="0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2. Привитие навыков здорового образа жизни.</a:t>
            </a:r>
          </a:p>
          <a:p>
            <a:pPr lvl="0" indent="450850" eaLnBrk="0" hangingPunct="0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3. Развитие творческих и коммуникативных способностей воспитанников.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</a:p>
        </p:txBody>
      </p:sp>
      <p:pic>
        <p:nvPicPr>
          <p:cNvPr id="166913" name="Picture 1" descr="C:\Documents and Settings\Admin\Рабочий стол\DSCN00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132856"/>
            <a:ext cx="3068463" cy="2157189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wheel spokes="2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Box 6"/>
          <p:cNvSpPr txBox="1">
            <a:spLocks noChangeArrowheads="1"/>
          </p:cNvSpPr>
          <p:nvPr/>
        </p:nvSpPr>
        <p:spPr bwMode="auto">
          <a:xfrm>
            <a:off x="357188" y="1357313"/>
            <a:ext cx="85010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Муниципальное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бюджетное учреждение 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дополнительного образования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Станция юных техников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№1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r>
              <a:rPr lang="ru-RU" dirty="0">
                <a:solidFill>
                  <a:srgbClr val="CC0000"/>
                </a:solidFill>
              </a:rPr>
              <a:t> </a:t>
            </a:r>
            <a:r>
              <a:rPr lang="ru-RU" b="1" i="1" dirty="0">
                <a:solidFill>
                  <a:srgbClr val="CC0000"/>
                </a:solidFill>
                <a:cs typeface="Arial" charset="0"/>
              </a:rPr>
              <a:t>г. Таганрога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28875" y="1143000"/>
            <a:ext cx="6715125" cy="25241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357158" y="2000240"/>
            <a:ext cx="85011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Предложения и пожелания родителей, дети, которых отдыхали в летнем оздоровительном лагере МИФ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2643182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Результаты диагностики:</a:t>
            </a:r>
            <a:endParaRPr lang="ru-RU" dirty="0"/>
          </a:p>
        </p:txBody>
      </p:sp>
      <p:sp>
        <p:nvSpPr>
          <p:cNvPr id="191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1491" name="Object 3"/>
          <p:cNvGraphicFramePr>
            <a:graphicFrameLocks noChangeAspect="1"/>
          </p:cNvGraphicFramePr>
          <p:nvPr/>
        </p:nvGraphicFramePr>
        <p:xfrm>
          <a:off x="395536" y="3185400"/>
          <a:ext cx="7708422" cy="3672599"/>
        </p:xfrm>
        <a:graphic>
          <a:graphicData uri="http://schemas.openxmlformats.org/presentationml/2006/ole">
            <p:oleObj spid="_x0000_s191492" name="Диаграмма" r:id="rId4" imgW="5448300" imgH="2590800" progId="MSGraph.Chart.8">
              <p:embed/>
            </p:oleObj>
          </a:graphicData>
        </a:graphic>
      </p:graphicFrame>
    </p:spTree>
  </p:cSld>
  <p:clrMapOvr>
    <a:masterClrMapping/>
  </p:clrMapOvr>
  <p:transition advTm="3000">
    <p:wheel spokes="2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6"/>
          <p:cNvSpPr txBox="1">
            <a:spLocks noChangeArrowheads="1"/>
          </p:cNvSpPr>
          <p:nvPr/>
        </p:nvSpPr>
        <p:spPr bwMode="auto">
          <a:xfrm>
            <a:off x="357188" y="1357313"/>
            <a:ext cx="85010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Муниципальное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бюджетное учреждение 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дополнительного образования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Станция юных техников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№1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r>
              <a:rPr lang="ru-RU" dirty="0">
                <a:solidFill>
                  <a:srgbClr val="CC0000"/>
                </a:solidFill>
              </a:rPr>
              <a:t> </a:t>
            </a:r>
            <a:r>
              <a:rPr lang="ru-RU" b="1" i="1" dirty="0">
                <a:solidFill>
                  <a:srgbClr val="CC0000"/>
                </a:solidFill>
                <a:cs typeface="Arial" charset="0"/>
              </a:rPr>
              <a:t>г. Таганрога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28875" y="1143000"/>
            <a:ext cx="6715125" cy="25241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71685" name="TextBox 3"/>
          <p:cNvSpPr txBox="1">
            <a:spLocks noChangeArrowheads="1"/>
          </p:cNvSpPr>
          <p:nvPr/>
        </p:nvSpPr>
        <p:spPr bwMode="auto">
          <a:xfrm>
            <a:off x="1835696" y="1844824"/>
            <a:ext cx="59046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</a:rPr>
              <a:t>Экран ежедневных событий проекта 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«Мой край родной, тебя мы славим!» летнего оздоровительного профильного лагеря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МИФ</a:t>
            </a:r>
            <a:endParaRPr lang="ru-RU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83298" name="Picture 2" descr="\\Nataliii\d\Документы СЮТ 1\СОТРУДНИКИ\Пушкина Е.В\2016-17\Лагерь 2017\фото\NG-Hzl-4Jk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767045"/>
            <a:ext cx="7272808" cy="4090955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wheel spokes="2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Box 6"/>
          <p:cNvSpPr txBox="1">
            <a:spLocks noChangeArrowheads="1"/>
          </p:cNvSpPr>
          <p:nvPr/>
        </p:nvSpPr>
        <p:spPr bwMode="auto">
          <a:xfrm>
            <a:off x="357188" y="1357313"/>
            <a:ext cx="85010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Муниципальное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бюджетное учреждение 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дополнительного образования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Станция юных техников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№1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r>
              <a:rPr lang="ru-RU" dirty="0">
                <a:solidFill>
                  <a:srgbClr val="CC0000"/>
                </a:solidFill>
              </a:rPr>
              <a:t> </a:t>
            </a:r>
            <a:r>
              <a:rPr lang="ru-RU" b="1" i="1" dirty="0">
                <a:solidFill>
                  <a:srgbClr val="CC0000"/>
                </a:solidFill>
                <a:cs typeface="Arial" charset="0"/>
              </a:rPr>
              <a:t>г. Таганрога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28875" y="1143000"/>
            <a:ext cx="6715125" cy="25241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4869160"/>
            <a:ext cx="4286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БЛАГОДАРИМ  ЗА</a:t>
            </a:r>
          </a:p>
          <a:p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6093296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Calibri" pitchFamily="34" charset="0"/>
              </a:rPr>
              <a:t>Над презентацией работали</a:t>
            </a:r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</a:rPr>
              <a:t>:</a:t>
            </a:r>
            <a:r>
              <a:rPr lang="ru-RU" sz="1800" b="1" dirty="0" smtClean="0">
                <a:solidFill>
                  <a:srgbClr val="002060"/>
                </a:solidFill>
                <a:latin typeface="Calibri" pitchFamily="34" charset="0"/>
              </a:rPr>
              <a:t>  педагог-психолог Пушкина Е.В.   </a:t>
            </a:r>
            <a:endParaRPr lang="ru-RU" sz="18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79202" name="Picture 2" descr="D:\Пушкина 201516\2016-17\мероприятия\Ростовская обл 17\МИФ 2017\РО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988840"/>
            <a:ext cx="5760640" cy="288032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Box 6"/>
          <p:cNvSpPr txBox="1">
            <a:spLocks noChangeArrowheads="1"/>
          </p:cNvSpPr>
          <p:nvPr/>
        </p:nvSpPr>
        <p:spPr bwMode="auto">
          <a:xfrm>
            <a:off x="357188" y="1357313"/>
            <a:ext cx="85010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Муниципальное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бюджетное учреждение 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дополнительного образования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Станция юных техников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№1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r>
              <a:rPr lang="ru-RU" dirty="0">
                <a:solidFill>
                  <a:srgbClr val="CC0000"/>
                </a:solidFill>
              </a:rPr>
              <a:t> </a:t>
            </a:r>
            <a:r>
              <a:rPr lang="ru-RU" dirty="0" smtClean="0">
                <a:solidFill>
                  <a:srgbClr val="CC0000"/>
                </a:solidFill>
              </a:rPr>
              <a:t> </a:t>
            </a:r>
            <a:r>
              <a:rPr lang="ru-RU" b="1" i="1" dirty="0" smtClean="0">
                <a:solidFill>
                  <a:srgbClr val="CC0000"/>
                </a:solidFill>
                <a:cs typeface="Arial" charset="0"/>
              </a:rPr>
              <a:t>г</a:t>
            </a:r>
            <a:r>
              <a:rPr lang="ru-RU" b="1" i="1" dirty="0">
                <a:solidFill>
                  <a:srgbClr val="CC0000"/>
                </a:solidFill>
                <a:cs typeface="Arial" charset="0"/>
              </a:rPr>
              <a:t>. Таганрога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28875" y="1143000"/>
            <a:ext cx="6715125" cy="25241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4" name="Овал 3"/>
          <p:cNvSpPr/>
          <p:nvPr/>
        </p:nvSpPr>
        <p:spPr>
          <a:xfrm rot="18138148">
            <a:off x="4176637" y="3085890"/>
            <a:ext cx="2714644" cy="57150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800" b="1" dirty="0" smtClean="0">
                <a:solidFill>
                  <a:srgbClr val="FFFFFF"/>
                </a:solidFill>
                <a:latin typeface="Arial" charset="0"/>
              </a:rPr>
              <a:t>Акции,</a:t>
            </a:r>
          </a:p>
          <a:p>
            <a:pPr algn="ctr"/>
            <a:r>
              <a:rPr lang="ru-RU" sz="1800" b="1" dirty="0" smtClean="0">
                <a:solidFill>
                  <a:srgbClr val="FFFFFF"/>
                </a:solidFill>
                <a:latin typeface="Arial" charset="0"/>
              </a:rPr>
              <a:t> викторины</a:t>
            </a:r>
            <a:endParaRPr lang="ru-RU" sz="1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Овал 4"/>
          <p:cNvSpPr/>
          <p:nvPr/>
        </p:nvSpPr>
        <p:spPr>
          <a:xfrm rot="3475669">
            <a:off x="1770188" y="3059640"/>
            <a:ext cx="2724382" cy="67347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latin typeface="Arial" charset="0"/>
              </a:rPr>
              <a:t>Посещение кинотеатра «Чарли»</a:t>
            </a:r>
            <a:endParaRPr lang="ru-RU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Овал 5"/>
          <p:cNvSpPr/>
          <p:nvPr/>
        </p:nvSpPr>
        <p:spPr>
          <a:xfrm rot="16200000">
            <a:off x="3178961" y="3036092"/>
            <a:ext cx="2428892" cy="64293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Круглые столы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 rot="19989292">
            <a:off x="5256904" y="3648310"/>
            <a:ext cx="2754486" cy="84320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Линейка памяти в  парке им.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М. Горького</a:t>
            </a:r>
            <a:endParaRPr 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 rot="1546373">
            <a:off x="721095" y="3669513"/>
            <a:ext cx="3010340" cy="77155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" charset="0"/>
              </a:rPr>
              <a:t>Спортивные соревнования</a:t>
            </a:r>
            <a:endParaRPr lang="ru-RU" sz="1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357818" y="5000636"/>
            <a:ext cx="2714625" cy="5715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Флешмоб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«80» 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11561" y="4941168"/>
            <a:ext cx="2817440" cy="63095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Посещение бассейна «Дельфин»</a:t>
            </a:r>
            <a:endParaRPr lang="ru-RU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 rot="1027755">
            <a:off x="5048250" y="5899150"/>
            <a:ext cx="2714625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Технические эстафеты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 rot="20508004">
            <a:off x="882905" y="5840337"/>
            <a:ext cx="2757488" cy="8134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charset="0"/>
              </a:rPr>
              <a:t>Профилактика употребления     ПАВ</a:t>
            </a:r>
          </a:p>
        </p:txBody>
      </p:sp>
      <p:sp>
        <p:nvSpPr>
          <p:cNvPr id="14" name="Freeform 7"/>
          <p:cNvSpPr>
            <a:spLocks/>
          </p:cNvSpPr>
          <p:nvPr/>
        </p:nvSpPr>
        <p:spPr bwMode="gray">
          <a:xfrm>
            <a:off x="3429000" y="4572000"/>
            <a:ext cx="1928818" cy="1143000"/>
          </a:xfrm>
          <a:custGeom>
            <a:avLst/>
            <a:gdLst>
              <a:gd name="T0" fmla="*/ 1301 w 1321"/>
              <a:gd name="T1" fmla="*/ 401 h 712"/>
              <a:gd name="T2" fmla="*/ 1317 w 1321"/>
              <a:gd name="T3" fmla="*/ 442 h 712"/>
              <a:gd name="T4" fmla="*/ 1321 w 1321"/>
              <a:gd name="T5" fmla="*/ 481 h 712"/>
              <a:gd name="T6" fmla="*/ 1315 w 1321"/>
              <a:gd name="T7" fmla="*/ 516 h 712"/>
              <a:gd name="T8" fmla="*/ 1298 w 1321"/>
              <a:gd name="T9" fmla="*/ 550 h 712"/>
              <a:gd name="T10" fmla="*/ 1272 w 1321"/>
              <a:gd name="T11" fmla="*/ 579 h 712"/>
              <a:gd name="T12" fmla="*/ 1239 w 1321"/>
              <a:gd name="T13" fmla="*/ 604 h 712"/>
              <a:gd name="T14" fmla="*/ 1196 w 1321"/>
              <a:gd name="T15" fmla="*/ 628 h 712"/>
              <a:gd name="T16" fmla="*/ 1147 w 1321"/>
              <a:gd name="T17" fmla="*/ 649 h 712"/>
              <a:gd name="T18" fmla="*/ 1092 w 1321"/>
              <a:gd name="T19" fmla="*/ 667 h 712"/>
              <a:gd name="T20" fmla="*/ 1031 w 1321"/>
              <a:gd name="T21" fmla="*/ 683 h 712"/>
              <a:gd name="T22" fmla="*/ 967 w 1321"/>
              <a:gd name="T23" fmla="*/ 694 h 712"/>
              <a:gd name="T24" fmla="*/ 896 w 1321"/>
              <a:gd name="T25" fmla="*/ 704 h 712"/>
              <a:gd name="T26" fmla="*/ 824 w 1321"/>
              <a:gd name="T27" fmla="*/ 710 h 712"/>
              <a:gd name="T28" fmla="*/ 795 w 1321"/>
              <a:gd name="T29" fmla="*/ 712 h 712"/>
              <a:gd name="T30" fmla="*/ 476 w 1321"/>
              <a:gd name="T31" fmla="*/ 712 h 712"/>
              <a:gd name="T32" fmla="*/ 472 w 1321"/>
              <a:gd name="T33" fmla="*/ 712 h 712"/>
              <a:gd name="T34" fmla="*/ 409 w 1321"/>
              <a:gd name="T35" fmla="*/ 708 h 712"/>
              <a:gd name="T36" fmla="*/ 348 w 1321"/>
              <a:gd name="T37" fmla="*/ 704 h 712"/>
              <a:gd name="T38" fmla="*/ 290 w 1321"/>
              <a:gd name="T39" fmla="*/ 696 h 712"/>
              <a:gd name="T40" fmla="*/ 235 w 1321"/>
              <a:gd name="T41" fmla="*/ 689 h 712"/>
              <a:gd name="T42" fmla="*/ 186 w 1321"/>
              <a:gd name="T43" fmla="*/ 677 h 712"/>
              <a:gd name="T44" fmla="*/ 141 w 1321"/>
              <a:gd name="T45" fmla="*/ 663 h 712"/>
              <a:gd name="T46" fmla="*/ 102 w 1321"/>
              <a:gd name="T47" fmla="*/ 648 h 712"/>
              <a:gd name="T48" fmla="*/ 67 w 1321"/>
              <a:gd name="T49" fmla="*/ 630 h 712"/>
              <a:gd name="T50" fmla="*/ 39 w 1321"/>
              <a:gd name="T51" fmla="*/ 608 h 712"/>
              <a:gd name="T52" fmla="*/ 18 w 1321"/>
              <a:gd name="T53" fmla="*/ 583 h 712"/>
              <a:gd name="T54" fmla="*/ 6 w 1321"/>
              <a:gd name="T55" fmla="*/ 554 h 712"/>
              <a:gd name="T56" fmla="*/ 0 w 1321"/>
              <a:gd name="T57" fmla="*/ 524 h 712"/>
              <a:gd name="T58" fmla="*/ 0 w 1321"/>
              <a:gd name="T59" fmla="*/ 520 h 712"/>
              <a:gd name="T60" fmla="*/ 4 w 1321"/>
              <a:gd name="T61" fmla="*/ 487 h 712"/>
              <a:gd name="T62" fmla="*/ 16 w 1321"/>
              <a:gd name="T63" fmla="*/ 446 h 712"/>
              <a:gd name="T64" fmla="*/ 51 w 1321"/>
              <a:gd name="T65" fmla="*/ 370 h 712"/>
              <a:gd name="T66" fmla="*/ 94 w 1321"/>
              <a:gd name="T67" fmla="*/ 299 h 712"/>
              <a:gd name="T68" fmla="*/ 147 w 1321"/>
              <a:gd name="T69" fmla="*/ 235 h 712"/>
              <a:gd name="T70" fmla="*/ 204 w 1321"/>
              <a:gd name="T71" fmla="*/ 176 h 712"/>
              <a:gd name="T72" fmla="*/ 270 w 1321"/>
              <a:gd name="T73" fmla="*/ 125 h 712"/>
              <a:gd name="T74" fmla="*/ 341 w 1321"/>
              <a:gd name="T75" fmla="*/ 82 h 712"/>
              <a:gd name="T76" fmla="*/ 415 w 1321"/>
              <a:gd name="T77" fmla="*/ 47 h 712"/>
              <a:gd name="T78" fmla="*/ 497 w 1321"/>
              <a:gd name="T79" fmla="*/ 21 h 712"/>
              <a:gd name="T80" fmla="*/ 581 w 1321"/>
              <a:gd name="T81" fmla="*/ 6 h 712"/>
              <a:gd name="T82" fmla="*/ 667 w 1321"/>
              <a:gd name="T83" fmla="*/ 0 h 712"/>
              <a:gd name="T84" fmla="*/ 667 w 1321"/>
              <a:gd name="T85" fmla="*/ 0 h 712"/>
              <a:gd name="T86" fmla="*/ 759 w 1321"/>
              <a:gd name="T87" fmla="*/ 6 h 712"/>
              <a:gd name="T88" fmla="*/ 847 w 1321"/>
              <a:gd name="T89" fmla="*/ 23 h 712"/>
              <a:gd name="T90" fmla="*/ 932 w 1321"/>
              <a:gd name="T91" fmla="*/ 53 h 712"/>
              <a:gd name="T92" fmla="*/ 1010 w 1321"/>
              <a:gd name="T93" fmla="*/ 90 h 712"/>
              <a:gd name="T94" fmla="*/ 1082 w 1321"/>
              <a:gd name="T95" fmla="*/ 137 h 712"/>
              <a:gd name="T96" fmla="*/ 1149 w 1321"/>
              <a:gd name="T97" fmla="*/ 194 h 712"/>
              <a:gd name="T98" fmla="*/ 1208 w 1321"/>
              <a:gd name="T99" fmla="*/ 256 h 712"/>
              <a:gd name="T100" fmla="*/ 1258 w 1321"/>
              <a:gd name="T101" fmla="*/ 325 h 712"/>
              <a:gd name="T102" fmla="*/ 1301 w 1321"/>
              <a:gd name="T103" fmla="*/ 401 h 712"/>
              <a:gd name="T104" fmla="*/ 1301 w 1321"/>
              <a:gd name="T105" fmla="*/ 401 h 71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21"/>
              <a:gd name="T160" fmla="*/ 0 h 712"/>
              <a:gd name="T161" fmla="*/ 1321 w 1321"/>
              <a:gd name="T162" fmla="*/ 712 h 71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A0A000"/>
              </a:gs>
              <a:gs pos="50000">
                <a:srgbClr val="E6E600"/>
              </a:gs>
              <a:gs pos="100000">
                <a:srgbClr val="FFFF00"/>
              </a:gs>
            </a:gsLst>
            <a:lin ang="1620000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 sz="2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86116" y="4857760"/>
            <a:ext cx="2394999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РЕБЕНОК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Лагерь МИФ</a:t>
            </a:r>
            <a:endParaRPr lang="ru-RU" sz="1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Минус 15"/>
          <p:cNvSpPr/>
          <p:nvPr/>
        </p:nvSpPr>
        <p:spPr>
          <a:xfrm rot="16200000">
            <a:off x="3875087" y="5946776"/>
            <a:ext cx="1108075" cy="571500"/>
          </a:xfrm>
          <a:prstGeom prst="mathMin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srgbClr val="00B050"/>
              </a:solidFill>
            </a:endParaRPr>
          </a:p>
        </p:txBody>
      </p:sp>
      <p:sp>
        <p:nvSpPr>
          <p:cNvPr id="17" name="Блок-схема: объединение 16"/>
          <p:cNvSpPr/>
          <p:nvPr/>
        </p:nvSpPr>
        <p:spPr>
          <a:xfrm>
            <a:off x="4098925" y="5786438"/>
            <a:ext cx="642938" cy="214312"/>
          </a:xfrm>
          <a:prstGeom prst="flowChartMerg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31" name="Прямоугольник 30"/>
          <p:cNvSpPr/>
          <p:nvPr/>
        </p:nvSpPr>
        <p:spPr>
          <a:xfrm>
            <a:off x="500034" y="1857364"/>
            <a:ext cx="82868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</a:rPr>
              <a:t>Формы работы с обучающимися  в оздоровительном лагере МИФ </a:t>
            </a:r>
            <a:endParaRPr lang="ru-RU" sz="1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3000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Box 6"/>
          <p:cNvSpPr txBox="1">
            <a:spLocks noChangeArrowheads="1"/>
          </p:cNvSpPr>
          <p:nvPr/>
        </p:nvSpPr>
        <p:spPr bwMode="auto">
          <a:xfrm>
            <a:off x="357188" y="1357313"/>
            <a:ext cx="85010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Муниципальное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бюджетное учреждение 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дополнительного образования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Станция юных техников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№1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r>
              <a:rPr lang="ru-RU" dirty="0">
                <a:solidFill>
                  <a:srgbClr val="CC0000"/>
                </a:solidFill>
              </a:rPr>
              <a:t> </a:t>
            </a:r>
            <a:r>
              <a:rPr lang="ru-RU" dirty="0" smtClean="0">
                <a:solidFill>
                  <a:srgbClr val="CC0000"/>
                </a:solidFill>
              </a:rPr>
              <a:t> </a:t>
            </a:r>
            <a:r>
              <a:rPr lang="ru-RU" b="1" i="1" dirty="0" smtClean="0">
                <a:solidFill>
                  <a:srgbClr val="CC0000"/>
                </a:solidFill>
                <a:cs typeface="Arial" charset="0"/>
              </a:rPr>
              <a:t>г</a:t>
            </a:r>
            <a:r>
              <a:rPr lang="ru-RU" b="1" i="1" dirty="0">
                <a:solidFill>
                  <a:srgbClr val="CC0000"/>
                </a:solidFill>
                <a:cs typeface="Arial" charset="0"/>
              </a:rPr>
              <a:t>. Таганрога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28875" y="1143000"/>
            <a:ext cx="6715125" cy="25241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1626750794"/>
              </p:ext>
            </p:extLst>
          </p:nvPr>
        </p:nvGraphicFramePr>
        <p:xfrm>
          <a:off x="395536" y="2204864"/>
          <a:ext cx="7632848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85786" y="1785926"/>
            <a:ext cx="7500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alibri" pitchFamily="34" charset="0"/>
              </a:rPr>
              <a:t>Взаимодействие лагеря МИФ с учреждениями города </a:t>
            </a:r>
            <a:endParaRPr lang="ru-RU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Tm="3000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Box 6"/>
          <p:cNvSpPr txBox="1">
            <a:spLocks noChangeArrowheads="1"/>
          </p:cNvSpPr>
          <p:nvPr/>
        </p:nvSpPr>
        <p:spPr bwMode="auto">
          <a:xfrm>
            <a:off x="357188" y="1357313"/>
            <a:ext cx="85010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Муниципальное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бюджетное учреждение 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дополнительного образования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Станция юных техников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№1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r>
              <a:rPr lang="ru-RU" dirty="0">
                <a:solidFill>
                  <a:srgbClr val="CC0000"/>
                </a:solidFill>
              </a:rPr>
              <a:t> </a:t>
            </a:r>
            <a:r>
              <a:rPr lang="ru-RU" dirty="0" smtClean="0">
                <a:solidFill>
                  <a:srgbClr val="CC0000"/>
                </a:solidFill>
              </a:rPr>
              <a:t> </a:t>
            </a:r>
            <a:r>
              <a:rPr lang="ru-RU" b="1" i="1" dirty="0" smtClean="0">
                <a:solidFill>
                  <a:srgbClr val="CC0000"/>
                </a:solidFill>
                <a:cs typeface="Arial" charset="0"/>
              </a:rPr>
              <a:t>г</a:t>
            </a:r>
            <a:r>
              <a:rPr lang="ru-RU" b="1" i="1" dirty="0">
                <a:solidFill>
                  <a:srgbClr val="CC0000"/>
                </a:solidFill>
                <a:cs typeface="Arial" charset="0"/>
              </a:rPr>
              <a:t>. Таганрога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28875" y="1143000"/>
            <a:ext cx="6715125" cy="25241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81249" name="Rectangle 1"/>
          <p:cNvSpPr>
            <a:spLocks noChangeArrowheads="1"/>
          </p:cNvSpPr>
          <p:nvPr/>
        </p:nvSpPr>
        <p:spPr bwMode="auto">
          <a:xfrm>
            <a:off x="4786314" y="2214555"/>
            <a:ext cx="407196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Мы танцуем и поем…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1 куплет: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Как же нам не улыбаться,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Не смеяться, не мечтать.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Ведь теперь мы в лагерь МИФ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Будем каждый день ходить.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Будем мы одной семьёй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Дружной, доброй, озорной.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Любим очень наш мы лагерь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В нем мы дружно все живем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2 куплет: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Здесь спортивные турниры,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Игры, творчество детей.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Лето всех объединило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Нас под солнышком своим.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И со всей округи дети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По утрам сюда идут.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Здесь всегда нам очень рады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И всегда нас ждут дела.</a:t>
            </a:r>
          </a:p>
        </p:txBody>
      </p:sp>
      <p:pic>
        <p:nvPicPr>
          <p:cNvPr id="1669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204864"/>
            <a:ext cx="2952328" cy="390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Box 6"/>
          <p:cNvSpPr txBox="1">
            <a:spLocks noChangeArrowheads="1"/>
          </p:cNvSpPr>
          <p:nvPr/>
        </p:nvSpPr>
        <p:spPr bwMode="auto">
          <a:xfrm>
            <a:off x="357188" y="1357313"/>
            <a:ext cx="85010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Муниципальное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бюджетное учреждение 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дополнительного образования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Станция юных техников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№1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r>
              <a:rPr lang="ru-RU" dirty="0">
                <a:solidFill>
                  <a:srgbClr val="CC0000"/>
                </a:solidFill>
              </a:rPr>
              <a:t> </a:t>
            </a:r>
            <a:r>
              <a:rPr lang="ru-RU" b="1" i="1" dirty="0">
                <a:solidFill>
                  <a:srgbClr val="CC0000"/>
                </a:solidFill>
                <a:cs typeface="Arial" charset="0"/>
              </a:rPr>
              <a:t>г. Таганрога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28875" y="1143000"/>
            <a:ext cx="6715125" cy="25241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31073" name="Rectangle 1"/>
          <p:cNvSpPr>
            <a:spLocks noChangeArrowheads="1"/>
          </p:cNvSpPr>
          <p:nvPr/>
        </p:nvSpPr>
        <p:spPr bwMode="auto">
          <a:xfrm>
            <a:off x="142844" y="1857364"/>
            <a:ext cx="8858312" cy="484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Законы профильного оздоровительного лагеря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МИФ (мечтатели, изобретатели, фантазеры):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Закон «Здоровый образ жизни!» Береги свое здоровье.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Закон «Чистоты». Относись бережно к имуществу лагеря, убрал за собой, помоги товарищу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Закон «Уважения». Если хочешь, чтобы уважали тебя, относись с уважением к другим.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Закон «Природы». Ни одной сломанной ветки и цветка. Сохраним наш лагерь зеленым и цветущим!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Закон «Правой руки». Если воспитатель поднимает правую руку – все замолкают.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Закон «Времени». Время дорого у нас: берегите каждый час.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Закон «Распорядок дня». Никому в лагере нельзя опаздывать, уходить раньше, нарушать режим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Закон «Интереса». Найди себе занятие по душе, не скучай, не грусти.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Закон «Спорта». Принимай участие в спортивных играх и соревнованиях, будь сильней, быстрей и веселей.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Закон «Дружбы». Один за всех и все за одного!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Закон «Творчества». Творить всегда, творить везде, творить на радость на земле!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Tm="3000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Box 6"/>
          <p:cNvSpPr txBox="1">
            <a:spLocks noChangeArrowheads="1"/>
          </p:cNvSpPr>
          <p:nvPr/>
        </p:nvSpPr>
        <p:spPr bwMode="auto">
          <a:xfrm>
            <a:off x="357188" y="1357313"/>
            <a:ext cx="85010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Муниципальное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бюджетное учреждение 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дополнительного образования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Станция юных техников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№1»</a:t>
            </a:r>
            <a:r>
              <a:rPr lang="ru-RU" dirty="0" smtClean="0">
                <a:solidFill>
                  <a:srgbClr val="CC0000"/>
                </a:solidFill>
              </a:rPr>
              <a:t> </a:t>
            </a:r>
            <a:r>
              <a:rPr lang="ru-RU" b="1" i="1" dirty="0">
                <a:solidFill>
                  <a:srgbClr val="CC0000"/>
                </a:solidFill>
                <a:cs typeface="Arial" charset="0"/>
              </a:rPr>
              <a:t>г. Таганрога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28875" y="1143000"/>
            <a:ext cx="6715125" cy="25241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2071678"/>
            <a:ext cx="2857520" cy="887312"/>
          </a:xfrm>
          <a:prstGeom prst="rect">
            <a:avLst/>
          </a:prstGeom>
          <a:noFill/>
        </p:spPr>
      </p:pic>
      <p:pic>
        <p:nvPicPr>
          <p:cNvPr id="6" name="Рисунок 5" descr="j023413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785926"/>
            <a:ext cx="1685392" cy="178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297" name="Rectangle 1"/>
          <p:cNvSpPr>
            <a:spLocks noChangeArrowheads="1"/>
          </p:cNvSpPr>
          <p:nvPr/>
        </p:nvSpPr>
        <p:spPr bwMode="auto">
          <a:xfrm>
            <a:off x="214282" y="3429000"/>
            <a:ext cx="257176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Утром в лагерь приходи,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Ты улыбку приноси,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Будем днем мы мастерить,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в кино будем ходить,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Нас бассейн ждет всегда!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Любим лагерь наш «Ура!»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2786050" y="3000372"/>
            <a:ext cx="371477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orbel" pitchFamily="34" charset="0"/>
                <a:cs typeface="Times New Roman" pitchFamily="18" charset="0"/>
              </a:rPr>
              <a:t>Сбор детей	  9.00 - 9.15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orbel" pitchFamily="34" charset="0"/>
                <a:cs typeface="Times New Roman" pitchFamily="18" charset="0"/>
              </a:rPr>
              <a:t>Утренняя линейка       9.15 - 9.30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orbel" pitchFamily="34" charset="0"/>
                <a:cs typeface="Times New Roman" pitchFamily="18" charset="0"/>
              </a:rPr>
              <a:t>Завтрак		   9.45 - 10.15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orbel" pitchFamily="34" charset="0"/>
                <a:cs typeface="Times New Roman" pitchFamily="18" charset="0"/>
              </a:rPr>
              <a:t>Работа по плану смены лагеря МИФ,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orbel" pitchFamily="34" charset="0"/>
                <a:cs typeface="Times New Roman" pitchFamily="18" charset="0"/>
              </a:rPr>
              <a:t>работа творческих 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orbel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orbel" pitchFamily="34" charset="0"/>
                <a:cs typeface="Times New Roman" pitchFamily="18" charset="0"/>
              </a:rPr>
              <a:t>объединений     	  10.30 - 13.30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orbel" pitchFamily="34" charset="0"/>
                <a:cs typeface="Times New Roman" pitchFamily="18" charset="0"/>
              </a:rPr>
              <a:t>Бассейн (вторник, четверг, суббота)		   12.00 - 13.30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orbel" pitchFamily="34" charset="0"/>
                <a:cs typeface="Times New Roman" pitchFamily="18" charset="0"/>
              </a:rPr>
              <a:t>Обед		   14.00 - 14.30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orbel" pitchFamily="34" charset="0"/>
                <a:cs typeface="Times New Roman" pitchFamily="18" charset="0"/>
              </a:rPr>
              <a:t>Рефлексия дня (по отрядам)			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orbel" pitchFamily="34" charset="0"/>
                <a:cs typeface="Times New Roman" pitchFamily="18" charset="0"/>
              </a:rPr>
              <a:t>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orbel" pitchFamily="34" charset="0"/>
                <a:cs typeface="Times New Roman" pitchFamily="18" charset="0"/>
              </a:rPr>
              <a:t>14.30 - 15.00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orbel" pitchFamily="34" charset="0"/>
                <a:cs typeface="Times New Roman" pitchFamily="18" charset="0"/>
              </a:rPr>
              <a:t>Уход домой	    15.00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pic>
        <p:nvPicPr>
          <p:cNvPr id="16281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429000"/>
            <a:ext cx="2448272" cy="166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Box 6"/>
          <p:cNvSpPr txBox="1">
            <a:spLocks noChangeArrowheads="1"/>
          </p:cNvSpPr>
          <p:nvPr/>
        </p:nvSpPr>
        <p:spPr bwMode="auto">
          <a:xfrm>
            <a:off x="357188" y="1357313"/>
            <a:ext cx="85010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Муниципальное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бюджетное учреждение 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дополнительного образования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Станция юных техников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№1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r>
              <a:rPr lang="ru-RU" dirty="0">
                <a:solidFill>
                  <a:srgbClr val="CC0000"/>
                </a:solidFill>
              </a:rPr>
              <a:t> </a:t>
            </a:r>
            <a:r>
              <a:rPr lang="ru-RU" b="1" i="1" dirty="0">
                <a:solidFill>
                  <a:srgbClr val="CC0000"/>
                </a:solidFill>
                <a:cs typeface="Arial" charset="0"/>
              </a:rPr>
              <a:t>г. Таганрога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28875" y="1143000"/>
            <a:ext cx="6715125" cy="25241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0" y="207167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FF0000"/>
                </a:solidFill>
              </a:rPr>
              <a:t>Психолого-педагогическое сопровождение смены лагеря МИФ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4857752" y="2428868"/>
            <a:ext cx="428624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</a:rPr>
              <a:t>Компоненты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</a:rPr>
              <a:t>психолого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</a:rPr>
              <a:t> – педагогического сопровождения: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Диагностический;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Консультационный;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Прогностический;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Практический</a:t>
            </a: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0" y="4149080"/>
            <a:ext cx="9144000" cy="277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</a:rPr>
              <a:t>Функции психолого-педагогического сопровождения обучающихся в условиях лагеря: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</a:rPr>
              <a:t>Воспитательная – создание комфортных условий;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</a:rPr>
              <a:t>Компенсаторная – формирование у ребенка стремления компенсировать  имеющиеся недостатки в том виде деятельности, в котором он может добиться успеха, самоутверждение;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</a:rPr>
              <a:t>Стимулирующая –активизация положительной социально-полезной, предметно-практической деятельности ребенка;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</a:rPr>
              <a:t>Корректирующая –адаптация обучающихся к условиям отдыха в лагере за смену, коррекция отрицательных качеств  личности мотивационно -ценностных ориентаций и установок в общении и поведении.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pic>
        <p:nvPicPr>
          <p:cNvPr id="1607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560846"/>
            <a:ext cx="2232248" cy="166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5553</TotalTime>
  <Words>1661</Words>
  <Application>Microsoft Office PowerPoint</Application>
  <PresentationFormat>Экран (4:3)</PresentationFormat>
  <Paragraphs>193</Paragraphs>
  <Slides>32</Slides>
  <Notes>32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ОАО "ТАГМЕТ"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Don</dc:creator>
  <cp:lastModifiedBy>Admin</cp:lastModifiedBy>
  <cp:revision>579</cp:revision>
  <dcterms:created xsi:type="dcterms:W3CDTF">2007-06-15T18:20:12Z</dcterms:created>
  <dcterms:modified xsi:type="dcterms:W3CDTF">2018-01-24T06:49:09Z</dcterms:modified>
</cp:coreProperties>
</file>