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7" r:id="rId3"/>
    <p:sldId id="258" r:id="rId4"/>
    <p:sldId id="259" r:id="rId5"/>
    <p:sldId id="260" r:id="rId6"/>
    <p:sldId id="261" r:id="rId7"/>
    <p:sldId id="263" r:id="rId8"/>
    <p:sldId id="262" r:id="rId9"/>
    <p:sldId id="265" r:id="rId10"/>
    <p:sldId id="264" r:id="rId11"/>
    <p:sldId id="268" r:id="rId12"/>
    <p:sldId id="270" r:id="rId13"/>
    <p:sldId id="271" r:id="rId14"/>
    <p:sldId id="272" r:id="rId15"/>
    <p:sldId id="273" r:id="rId16"/>
    <p:sldId id="276" r:id="rId17"/>
    <p:sldId id="275" r:id="rId18"/>
    <p:sldId id="274"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51" d="100"/>
          <a:sy n="51" d="100"/>
        </p:scale>
        <p:origin x="-1890"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FF021-8B61-4D9D-8AD6-6C63E0610E89}" type="datetimeFigureOut">
              <a:rPr lang="ru-RU" smtClean="0"/>
              <a:t>14.01.2018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6C32E-1676-46B1-8A8D-05C8FF56A911}" type="slidenum">
              <a:rPr lang="ru-RU" smtClean="0"/>
              <a:t>‹#›</a:t>
            </a:fld>
            <a:endParaRPr lang="ru-RU"/>
          </a:p>
        </p:txBody>
      </p:sp>
    </p:spTree>
    <p:extLst>
      <p:ext uri="{BB962C8B-B14F-4D97-AF65-F5344CB8AC3E}">
        <p14:creationId xmlns:p14="http://schemas.microsoft.com/office/powerpoint/2010/main" val="218192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DF89E957-CAC8-4FFF-9207-A940BE3A785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89E957-CAC8-4FFF-9207-A940BE3A785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89E957-CAC8-4FFF-9207-A940BE3A785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89E957-CAC8-4FFF-9207-A940BE3A785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89E957-CAC8-4FFF-9207-A940BE3A785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89E957-CAC8-4FFF-9207-A940BE3A785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F89E957-CAC8-4FFF-9207-A940BE3A785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F89E957-CAC8-4FFF-9207-A940BE3A785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F89E957-CAC8-4FFF-9207-A940BE3A785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89E957-CAC8-4FFF-9207-A940BE3A785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F5AA114-2F2C-4F58-B05A-E731B9169506}" type="datetimeFigureOut">
              <a:rPr lang="ru-RU" smtClean="0"/>
              <a:t>14.01.2018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89E957-CAC8-4FFF-9207-A940BE3A785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F5AA114-2F2C-4F58-B05A-E731B9169506}" type="datetimeFigureOut">
              <a:rPr lang="ru-RU" smtClean="0"/>
              <a:t>14.01.2018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F89E957-CAC8-4FFF-9207-A940BE3A785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772816"/>
            <a:ext cx="7848872" cy="1976240"/>
          </a:xfrm>
        </p:spPr>
        <p:txBody>
          <a:bodyPr>
            <a:normAutofit/>
          </a:bodyPr>
          <a:lstStyle/>
          <a:p>
            <a:pPr algn="ctr"/>
            <a:r>
              <a:rPr lang="ru-RU" sz="4800" dirty="0" smtClean="0"/>
              <a:t>Эстетическое воспитание в современном мире</a:t>
            </a:r>
            <a:endParaRPr lang="ru-RU" sz="4800" dirty="0"/>
          </a:p>
        </p:txBody>
      </p:sp>
      <p:sp>
        <p:nvSpPr>
          <p:cNvPr id="3" name="Подзаголовок 2"/>
          <p:cNvSpPr>
            <a:spLocks noGrp="1"/>
          </p:cNvSpPr>
          <p:nvPr>
            <p:ph type="subTitle" idx="1"/>
          </p:nvPr>
        </p:nvSpPr>
        <p:spPr>
          <a:xfrm>
            <a:off x="4499992" y="4437112"/>
            <a:ext cx="4382304" cy="1752600"/>
          </a:xfrm>
        </p:spPr>
        <p:txBody>
          <a:bodyPr>
            <a:normAutofit/>
          </a:bodyPr>
          <a:lstStyle/>
          <a:p>
            <a:r>
              <a:rPr lang="ru-RU" sz="2400" dirty="0" smtClean="0"/>
              <a:t>Воспитатель МА ДОУ №50 </a:t>
            </a:r>
          </a:p>
          <a:p>
            <a:r>
              <a:rPr lang="ru-RU" sz="2400" dirty="0" smtClean="0"/>
              <a:t>Суркова Татьяна Геннадьевна.</a:t>
            </a:r>
          </a:p>
          <a:p>
            <a:r>
              <a:rPr lang="ru-RU" sz="2400" dirty="0" smtClean="0"/>
              <a:t>Г. Краснотурьинск</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80928"/>
            <a:ext cx="1828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974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890080" cy="922114"/>
          </a:xfrm>
        </p:spPr>
        <p:txBody>
          <a:bodyPr>
            <a:noAutofit/>
          </a:bodyPr>
          <a:lstStyle/>
          <a:p>
            <a:pPr algn="ctr"/>
            <a:r>
              <a:rPr lang="ru-RU" sz="2800" dirty="0">
                <a:effectLst/>
              </a:rPr>
              <a:t>Значение и задачи эстетического воспитания дошкольников</a:t>
            </a:r>
          </a:p>
        </p:txBody>
      </p:sp>
      <p:sp>
        <p:nvSpPr>
          <p:cNvPr id="3" name="Объект 2"/>
          <p:cNvSpPr>
            <a:spLocks noGrp="1"/>
          </p:cNvSpPr>
          <p:nvPr>
            <p:ph idx="1"/>
          </p:nvPr>
        </p:nvSpPr>
        <p:spPr>
          <a:xfrm>
            <a:off x="971600" y="1196752"/>
            <a:ext cx="7962088" cy="5328592"/>
          </a:xfrm>
        </p:spPr>
        <p:txBody>
          <a:bodyPr>
            <a:normAutofit/>
          </a:bodyPr>
          <a:lstStyle/>
          <a:p>
            <a:r>
              <a:rPr lang="ru-RU" sz="1800" dirty="0"/>
              <a:t>Для решения задач второй группы в качестве ведущих требуются практические методы: </a:t>
            </a:r>
            <a:r>
              <a:rPr lang="ru-RU" sz="1800" u="sng" dirty="0"/>
              <a:t>показ, упражнение, объяснение, метод поисковых ситуаций.</a:t>
            </a:r>
            <a:r>
              <a:rPr lang="ru-RU" sz="1800" dirty="0"/>
              <a:t> Подробно эти методы рассматриваются в методиках изобразительной деятельности и музыкального воспитания.</a:t>
            </a:r>
          </a:p>
          <a:p>
            <a:pPr marL="82296" indent="0">
              <a:buNone/>
            </a:pPr>
            <a:endParaRPr lang="ru-RU" sz="1800" dirty="0"/>
          </a:p>
          <a:p>
            <a:r>
              <a:rPr lang="ru-RU" sz="1800" dirty="0"/>
              <a:t>Общий принцип отбора методов - находить такие методы и приемы, которые бы поддерживали у детей желание создавать «произведения искусства», своими руками (лепить, рисовать, мастерить, украшать), учувствовать в художественной деятельности разных видов. Полезны творческие задания, они и всякое проявление творчества обязательно должны сочетаться с обучением навыкам художественной выразительности. Если ребенок не владеет навыками рисования, он не сможет создать что-то творческое при всей условности понимания данного термина применительно к дошкольникам. Потому и нужны методы прямого обучения: показ, упражнение, обследования предметов, описание. В этих случаях обучение становится одним из факторов, стимулирующих творчество, а творческие задания придают обучению развивающий характер.</a:t>
            </a:r>
          </a:p>
          <a:p>
            <a:endParaRPr lang="ru-RU" sz="1800" dirty="0"/>
          </a:p>
        </p:txBody>
      </p:sp>
    </p:spTree>
    <p:extLst>
      <p:ext uri="{BB962C8B-B14F-4D97-AF65-F5344CB8AC3E}">
        <p14:creationId xmlns:p14="http://schemas.microsoft.com/office/powerpoint/2010/main" val="996674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890080" cy="792088"/>
          </a:xfrm>
        </p:spPr>
        <p:txBody>
          <a:bodyPr>
            <a:noAutofit/>
          </a:bodyPr>
          <a:lstStyle/>
          <a:p>
            <a:r>
              <a:rPr lang="en-US" sz="2000" b="1" dirty="0" smtClean="0">
                <a:effectLst/>
              </a:rPr>
              <a:t>       </a:t>
            </a:r>
            <a:r>
              <a:rPr lang="ru-RU" sz="2000" b="1" dirty="0" smtClean="0">
                <a:effectLst/>
              </a:rPr>
              <a:t>Развитие </a:t>
            </a:r>
            <a:r>
              <a:rPr lang="ru-RU" sz="2000" b="1" dirty="0">
                <a:effectLst/>
              </a:rPr>
              <a:t>художественно-творческих способностей детей</a:t>
            </a:r>
          </a:p>
        </p:txBody>
      </p:sp>
      <p:sp>
        <p:nvSpPr>
          <p:cNvPr id="3" name="Объект 2"/>
          <p:cNvSpPr>
            <a:spLocks noGrp="1"/>
          </p:cNvSpPr>
          <p:nvPr>
            <p:ph idx="1"/>
          </p:nvPr>
        </p:nvSpPr>
        <p:spPr>
          <a:xfrm>
            <a:off x="1187624" y="1124744"/>
            <a:ext cx="7344816" cy="5400600"/>
          </a:xfrm>
        </p:spPr>
        <p:style>
          <a:lnRef idx="0">
            <a:schemeClr val="accent2"/>
          </a:lnRef>
          <a:fillRef idx="3">
            <a:schemeClr val="accent2"/>
          </a:fillRef>
          <a:effectRef idx="3">
            <a:schemeClr val="accent2"/>
          </a:effectRef>
          <a:fontRef idx="minor">
            <a:schemeClr val="lt1"/>
          </a:fontRef>
        </p:style>
        <p:txBody>
          <a:bodyPr>
            <a:normAutofit/>
          </a:bodyPr>
          <a:lstStyle/>
          <a:p>
            <a:pPr marL="82296" indent="0">
              <a:buNone/>
            </a:pPr>
            <a:r>
              <a:rPr lang="ru-RU" sz="2000" dirty="0"/>
              <a:t>Творческое воображение детей проявляется и в том, что они для своих игр нередко сознательно объединяют разные сюжеты: берут материал из сказок, рассказов, из жизни, из телевизионных и театральных постановок. Другими словами, они комбинируют свои знания, впечатления от увиденного и услышанного, объединяя их в одно целое.</a:t>
            </a:r>
          </a:p>
          <a:p>
            <a:endParaRPr lang="ru-RU" sz="2000" dirty="0"/>
          </a:p>
          <a:p>
            <a:pPr marL="82296" indent="0">
              <a:buNone/>
            </a:pPr>
            <a:r>
              <a:rPr lang="ru-RU" sz="2000" dirty="0"/>
              <a:t>Так же как в игре, творчество детей проявляется в других видах их художественной деятельности. В рисунке, лепке, рассказе, песне ребёнок удовлетворяет свою потребность в действенном, образном выражении своих впечатлений. И здесь сначала рождается замысел, а потом средство претворения его в жизнь; дети комбинируют свои впечатления, полученные при восприятии различных произведений искусства. И в этом случае ребёнок остаётся таким же искренним, как и в игре: он не просто копирует увиденное, а передаёт своё отношение к нему.</a:t>
            </a:r>
          </a:p>
          <a:p>
            <a:endParaRPr lang="ru-RU" sz="1800" dirty="0"/>
          </a:p>
        </p:txBody>
      </p:sp>
      <p:sp>
        <p:nvSpPr>
          <p:cNvPr id="4" name="AutoShape 2" descr="http://rosatubes.r.o.pic.centerblog.net/o/fe167d0f.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106472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776864" cy="980728"/>
          </a:xfrm>
        </p:spPr>
        <p:txBody>
          <a:bodyPr>
            <a:normAutofit/>
          </a:bodyPr>
          <a:lstStyle/>
          <a:p>
            <a:pPr algn="ctr"/>
            <a:r>
              <a:rPr lang="ru-RU" sz="2400" dirty="0">
                <a:effectLst/>
              </a:rPr>
              <a:t>Условия и средства эстетического воспитания</a:t>
            </a:r>
          </a:p>
        </p:txBody>
      </p:sp>
      <p:sp>
        <p:nvSpPr>
          <p:cNvPr id="3" name="TextBox 2"/>
          <p:cNvSpPr txBox="1"/>
          <p:nvPr/>
        </p:nvSpPr>
        <p:spPr>
          <a:xfrm>
            <a:off x="1187624" y="908720"/>
            <a:ext cx="756084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dirty="0" smtClean="0"/>
              <a:t>Эстетическое воспитание детей осуществляется путем ознакомления детей с эстетикой быта, с прекрасным в труде, в природе, общественных явлениях, и средствами искусства. Научить ребенка чувствовать и понимать красоту жизни - большая и трудная задача, которая требует длительной работы взрослых.</a:t>
            </a:r>
            <a:endParaRPr lang="ru-RU" sz="2000" dirty="0"/>
          </a:p>
        </p:txBody>
      </p:sp>
      <p:sp>
        <p:nvSpPr>
          <p:cNvPr id="4" name="TextBox 3"/>
          <p:cNvSpPr txBox="1"/>
          <p:nvPr/>
        </p:nvSpPr>
        <p:spPr>
          <a:xfrm>
            <a:off x="1190894" y="2780928"/>
            <a:ext cx="2664296" cy="313932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dirty="0" smtClean="0"/>
              <a:t>Эстетика быта детского сада проявляется в художественной простоте, в продуманном подборе предметов обихода, где каждая вещь имеет свое место, где нет ничего лишнего. Окраска стен должна быть спокойных, светлых тонов.</a:t>
            </a:r>
            <a:endParaRPr lang="ru-RU"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780928"/>
            <a:ext cx="4558571" cy="3417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10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776864" cy="980728"/>
          </a:xfrm>
        </p:spPr>
        <p:txBody>
          <a:bodyPr>
            <a:normAutofit/>
          </a:bodyPr>
          <a:lstStyle/>
          <a:p>
            <a:pPr algn="ctr"/>
            <a:r>
              <a:rPr lang="ru-RU" sz="2800" b="1" dirty="0">
                <a:effectLst/>
              </a:rPr>
              <a:t>Условия и средства эстетического воспитания</a:t>
            </a:r>
          </a:p>
        </p:txBody>
      </p:sp>
      <p:sp>
        <p:nvSpPr>
          <p:cNvPr id="3" name="TextBox 2"/>
          <p:cNvSpPr txBox="1"/>
          <p:nvPr/>
        </p:nvSpPr>
        <p:spPr>
          <a:xfrm>
            <a:off x="1475656" y="980728"/>
            <a:ext cx="6552728"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dirty="0" smtClean="0"/>
              <a:t>Требования к оформлению детского сада определяются задачами охраны жизни и здоровья детей, содержанием воспитательной работы с ними. Главными среди них являются:</a:t>
            </a:r>
          </a:p>
          <a:p>
            <a:pPr marL="285750" indent="-285750">
              <a:buFont typeface="Arial" pitchFamily="34" charset="0"/>
              <a:buChar char="•"/>
            </a:pPr>
            <a:r>
              <a:rPr lang="ru-RU" sz="2000" dirty="0" smtClean="0"/>
              <a:t>Целесообразность, практическая оправданность обстановки.</a:t>
            </a:r>
          </a:p>
          <a:p>
            <a:pPr marL="285750" indent="-285750">
              <a:buFont typeface="Arial" pitchFamily="34" charset="0"/>
              <a:buChar char="•"/>
            </a:pPr>
            <a:r>
              <a:rPr lang="ru-RU" sz="2000" dirty="0" smtClean="0"/>
              <a:t>Чистота, простота, красота.</a:t>
            </a:r>
          </a:p>
          <a:p>
            <a:pPr marL="285750" indent="-285750">
              <a:buFont typeface="Arial" pitchFamily="34" charset="0"/>
              <a:buChar char="•"/>
            </a:pPr>
            <a:r>
              <a:rPr lang="ru-RU" sz="2000" dirty="0" smtClean="0"/>
              <a:t>Правильное сочетание цвета и света, создающего зрительный контраст, обеспечивающий видимость каждого предмета.</a:t>
            </a:r>
          </a:p>
          <a:p>
            <a:pPr marL="285750" indent="-285750">
              <a:buFont typeface="Arial" pitchFamily="34" charset="0"/>
              <a:buChar char="•"/>
            </a:pPr>
            <a:r>
              <a:rPr lang="ru-RU" sz="2000" dirty="0" smtClean="0"/>
              <a:t>Все компоненты оформления должны составлять единый ансамбль.</a:t>
            </a:r>
            <a:endParaRPr lang="ru-RU" sz="2000" dirty="0"/>
          </a:p>
        </p:txBody>
      </p:sp>
    </p:spTree>
    <p:extLst>
      <p:ext uri="{BB962C8B-B14F-4D97-AF65-F5344CB8AC3E}">
        <p14:creationId xmlns:p14="http://schemas.microsoft.com/office/powerpoint/2010/main" val="3072218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776864" cy="980728"/>
          </a:xfrm>
        </p:spPr>
        <p:txBody>
          <a:bodyPr>
            <a:normAutofit/>
          </a:bodyPr>
          <a:lstStyle/>
          <a:p>
            <a:pPr algn="ctr"/>
            <a:r>
              <a:rPr lang="ru-RU" sz="2400" b="1" dirty="0">
                <a:effectLst/>
              </a:rPr>
              <a:t>Условия и средства эстетического воспитания</a:t>
            </a:r>
          </a:p>
        </p:txBody>
      </p:sp>
      <p:sp>
        <p:nvSpPr>
          <p:cNvPr id="3" name="TextBox 2"/>
          <p:cNvSpPr txBox="1"/>
          <p:nvPr/>
        </p:nvSpPr>
        <p:spPr>
          <a:xfrm>
            <a:off x="3183378" y="836712"/>
            <a:ext cx="5781110" cy="5940088"/>
          </a:xfrm>
          <a:prstGeom prst="rect">
            <a:avLst/>
          </a:prstGeom>
          <a:solidFill>
            <a:srgbClr val="FFFF99"/>
          </a:solidFill>
          <a:ln>
            <a:solidFill>
              <a:srgbClr val="FF0000"/>
            </a:solidFill>
          </a:ln>
        </p:spPr>
        <p:txBody>
          <a:bodyPr wrap="square" rtlCol="0">
            <a:spAutoFit/>
          </a:bodyPr>
          <a:lstStyle/>
          <a:p>
            <a:r>
              <a:rPr lang="ru-RU" sz="2000" dirty="0" smtClean="0"/>
              <a:t>Понятие «эстетика быта» включает в себя и красоту каждодневных отношений между людьми, которые окружают ребенка. Очень важно, какую речь он слышит, какие интонации. Необходимо чтобы она была правильной, образной, интонационно богатой и доброжелательной.</a:t>
            </a:r>
          </a:p>
          <a:p>
            <a:r>
              <a:rPr lang="ru-RU" sz="2000" u="sng" dirty="0" smtClean="0"/>
              <a:t>Эстетика быта </a:t>
            </a:r>
            <a:r>
              <a:rPr lang="ru-RU" sz="2000" dirty="0" smtClean="0"/>
              <a:t>- это и внешний вид человека. Небрежность, неопрятность в одежде, несуразность в подборе цветовой гаммы, неумение найти свой стиль - все это противоречит законом красоты.</a:t>
            </a:r>
          </a:p>
          <a:p>
            <a:r>
              <a:rPr lang="ru-RU" sz="2000" u="sng" dirty="0" smtClean="0"/>
              <a:t>Эстетика быта является непременным условием для эстетического воспитания ребенка</a:t>
            </a:r>
            <a:r>
              <a:rPr lang="ru-RU" sz="2000" dirty="0" smtClean="0"/>
              <a:t>, тем фоном, который закрепляет или разрушает складывающиеся у него представления о красоте.</a:t>
            </a:r>
          </a:p>
          <a:p>
            <a:r>
              <a:rPr lang="ru-RU" sz="2000" dirty="0" smtClean="0"/>
              <a:t>Три правила: жить в красоте, замечать красоту, поддерживать и создавать красоту вокруг себя - делают эстетику быта средством эстетического воспитания ребенка.</a:t>
            </a:r>
            <a:endParaRPr lang="ru-RU"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479" y="1102315"/>
            <a:ext cx="2222402" cy="23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269479" y="3402844"/>
            <a:ext cx="1913899" cy="204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327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776864" cy="980728"/>
          </a:xfrm>
        </p:spPr>
        <p:txBody>
          <a:bodyPr>
            <a:normAutofit/>
          </a:bodyPr>
          <a:lstStyle/>
          <a:p>
            <a:pPr algn="ctr"/>
            <a:r>
              <a:rPr lang="ru-RU" sz="2400" b="1" dirty="0">
                <a:effectLst/>
              </a:rPr>
              <a:t>Условия и средства эстетического воспитания</a:t>
            </a:r>
          </a:p>
        </p:txBody>
      </p:sp>
      <p:sp>
        <p:nvSpPr>
          <p:cNvPr id="3" name="TextBox 2"/>
          <p:cNvSpPr txBox="1"/>
          <p:nvPr/>
        </p:nvSpPr>
        <p:spPr>
          <a:xfrm>
            <a:off x="1259632" y="847622"/>
            <a:ext cx="7344816" cy="5632311"/>
          </a:xfrm>
          <a:prstGeom prst="rect">
            <a:avLst/>
          </a:prstGeom>
          <a:solidFill>
            <a:srgbClr val="FFCC99"/>
          </a:solidFill>
          <a:ln w="28575">
            <a:solidFill>
              <a:schemeClr val="tx1"/>
            </a:solidFill>
          </a:ln>
        </p:spPr>
        <p:txBody>
          <a:bodyPr wrap="square" rtlCol="0">
            <a:spAutoFit/>
          </a:bodyPr>
          <a:lstStyle/>
          <a:p>
            <a:r>
              <a:rPr lang="ru-RU" sz="2000" dirty="0" smtClean="0"/>
              <a:t>Мощным средством эстетического воспитания является природа.</a:t>
            </a:r>
          </a:p>
          <a:p>
            <a:endParaRPr lang="ru-RU" sz="2000" dirty="0" smtClean="0"/>
          </a:p>
          <a:p>
            <a:r>
              <a:rPr lang="ru-RU" sz="2000" dirty="0" smtClean="0"/>
              <a:t>Именно в ней можно увидеть гармонию - основу красоты: разнообразие красок, форм, звуков в их сочетании. Сама по себе природа - это условие для всестороннего воспитания и развития ребенка. Средством она становится, когда взрослый целенаправленно использует ее «воспитательные возможности» и делает ее наглядной для ребенка.</a:t>
            </a:r>
          </a:p>
          <a:p>
            <a:endParaRPr lang="ru-RU" sz="2000" dirty="0" smtClean="0"/>
          </a:p>
          <a:p>
            <a:r>
              <a:rPr lang="ru-RU" sz="2000" dirty="0" smtClean="0"/>
              <a:t>Воспитатель раскрывает детям мир природы, помогает им увидеть ее прелесть в капле росы на бутоне, и в переплетении трав, и в красках заката… Надо только видеть эту красоту самому и найти слова, доступные сердцу ребенка. Неоценимую помощь в этом ему окажут художественные произведения о природе, которые он должен хорошо знать и умело использовать. В воспитании средствами природы необходимо не только пассивное созерцательное, но и действенное начало (беречь природу, помогать ей).</a:t>
            </a:r>
            <a:endParaRPr lang="ru-RU" sz="2000" dirty="0"/>
          </a:p>
        </p:txBody>
      </p:sp>
    </p:spTree>
    <p:extLst>
      <p:ext uri="{BB962C8B-B14F-4D97-AF65-F5344CB8AC3E}">
        <p14:creationId xmlns:p14="http://schemas.microsoft.com/office/powerpoint/2010/main" val="104747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776864" cy="980728"/>
          </a:xfrm>
        </p:spPr>
        <p:txBody>
          <a:bodyPr>
            <a:normAutofit/>
          </a:bodyPr>
          <a:lstStyle/>
          <a:p>
            <a:pPr algn="ctr"/>
            <a:r>
              <a:rPr lang="ru-RU" sz="2400" b="1" dirty="0">
                <a:effectLst/>
              </a:rPr>
              <a:t>Условия и средства эстетического воспитания</a:t>
            </a:r>
          </a:p>
        </p:txBody>
      </p:sp>
      <p:sp>
        <p:nvSpPr>
          <p:cNvPr id="3" name="TextBox 2"/>
          <p:cNvSpPr txBox="1"/>
          <p:nvPr/>
        </p:nvSpPr>
        <p:spPr>
          <a:xfrm>
            <a:off x="1547664" y="800588"/>
            <a:ext cx="7200800" cy="5016758"/>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2000" dirty="0" smtClean="0"/>
              <a:t>Общественная жизнь, труд людей, с которыми ребенок постоянно сталкивается, также является важным средством эстетического воспитания. Слаженный труд строителей вызывает у детей желание создать хорошую постройку, действовать дружно, быть внимательным друг к другу. Описание труда моряков, летчиков, учителей, врачей не только знакомят дошкольников с этими профессиями, но и вызывают желание подражать им. Все это отражается в их играх, способствует воспитанию нравственных и эстетических чувств.</a:t>
            </a:r>
          </a:p>
          <a:p>
            <a:endParaRPr lang="ru-RU" sz="2000" dirty="0" smtClean="0"/>
          </a:p>
          <a:p>
            <a:r>
              <a:rPr lang="ru-RU" sz="2000" dirty="0" smtClean="0"/>
              <a:t>Поэтому воспитатель основательно готовится к проведению экскурсий, в процессе которых дети получают и накапливают необходимый им чувственный опыт. Экскурсии при правильной подготовке и проведении расширяют кругозор дошкольников, учат их видеть, сопоставлять, обобщать, что составляет основу для развития творческого воображения и способностей.</a:t>
            </a:r>
            <a:endParaRPr lang="ru-RU" sz="2000" dirty="0"/>
          </a:p>
        </p:txBody>
      </p:sp>
    </p:spTree>
    <p:extLst>
      <p:ext uri="{BB962C8B-B14F-4D97-AF65-F5344CB8AC3E}">
        <p14:creationId xmlns:p14="http://schemas.microsoft.com/office/powerpoint/2010/main" val="3650483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776864" cy="980728"/>
          </a:xfrm>
        </p:spPr>
        <p:txBody>
          <a:bodyPr>
            <a:normAutofit/>
          </a:bodyPr>
          <a:lstStyle/>
          <a:p>
            <a:pPr algn="ctr"/>
            <a:r>
              <a:rPr lang="ru-RU" sz="2400" b="1" dirty="0">
                <a:effectLst/>
              </a:rPr>
              <a:t>Условия и средства эстетического воспитания</a:t>
            </a:r>
          </a:p>
        </p:txBody>
      </p:sp>
      <p:sp>
        <p:nvSpPr>
          <p:cNvPr id="3" name="TextBox 2"/>
          <p:cNvSpPr txBox="1"/>
          <p:nvPr/>
        </p:nvSpPr>
        <p:spPr>
          <a:xfrm>
            <a:off x="1619672" y="764704"/>
            <a:ext cx="741682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dirty="0" smtClean="0"/>
              <a:t>«Детство так же невозможно без музыки, как невозможно без игры, без сказки»  </a:t>
            </a:r>
            <a:r>
              <a:rPr lang="ru-RU" dirty="0" err="1" smtClean="0"/>
              <a:t>В.А.Сухомлинский</a:t>
            </a:r>
            <a:endParaRPr lang="ru-RU" dirty="0"/>
          </a:p>
        </p:txBody>
      </p:sp>
      <p:sp>
        <p:nvSpPr>
          <p:cNvPr id="4" name="TextBox 3"/>
          <p:cNvSpPr txBox="1"/>
          <p:nvPr/>
        </p:nvSpPr>
        <p:spPr>
          <a:xfrm>
            <a:off x="539552" y="1628800"/>
            <a:ext cx="5904656" cy="4801314"/>
          </a:xfrm>
          <a:prstGeom prst="rect">
            <a:avLst/>
          </a:prstGeom>
          <a:solidFill>
            <a:srgbClr val="FFFF99"/>
          </a:solidFill>
          <a:ln>
            <a:solidFill>
              <a:srgbClr val="FF0000"/>
            </a:solidFill>
          </a:ln>
        </p:spPr>
        <p:txBody>
          <a:bodyPr wrap="square" rtlCol="0">
            <a:spAutoFit/>
          </a:bodyPr>
          <a:lstStyle/>
          <a:p>
            <a:r>
              <a:rPr lang="ru-RU" dirty="0" smtClean="0"/>
              <a:t>Многогранным и неисчерпаемым средством эстетического воспитания является искусство: изобразительное, музыка, литература, архитектура, театр, кино. Раннее приобщение детей к настоящему высокому искусству способствует зарождению в детской душе поистине эстетического восприятия действительности. Каждый вид искусства своеобразно отражает жизнь и оказывает свое особое влияние на ум и чувства ребенка.</a:t>
            </a:r>
          </a:p>
          <a:p>
            <a:endParaRPr lang="ru-RU" dirty="0" smtClean="0"/>
          </a:p>
          <a:p>
            <a:r>
              <a:rPr lang="ru-RU" dirty="0" smtClean="0"/>
              <a:t>С первых лет жизни детей сопровождает устное народное творчество, детская литература. Особое место в их жизни занимает сказка.</a:t>
            </a:r>
          </a:p>
          <a:p>
            <a:endParaRPr lang="ru-RU" dirty="0" smtClean="0"/>
          </a:p>
          <a:p>
            <a:r>
              <a:rPr lang="ru-RU" dirty="0" smtClean="0"/>
              <a:t>Не все можно выразить словами. Есть такие оттенки чувств, которые глубже и полнее всего могут быть выражены в музыке. Музыка обостряет эмоциональную отзывчивость. Она необходима ребенку</a:t>
            </a:r>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764"/>
            <a:ext cx="914401"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883925"/>
            <a:ext cx="2304256" cy="282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575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776864" cy="980728"/>
          </a:xfrm>
        </p:spPr>
        <p:txBody>
          <a:bodyPr>
            <a:normAutofit/>
          </a:bodyPr>
          <a:lstStyle/>
          <a:p>
            <a:pPr algn="ctr"/>
            <a:r>
              <a:rPr lang="ru-RU" sz="2400" b="1" dirty="0">
                <a:effectLst/>
              </a:rPr>
              <a:t>Условия и средства эстетического воспитания</a:t>
            </a:r>
          </a:p>
        </p:txBody>
      </p:sp>
      <p:sp>
        <p:nvSpPr>
          <p:cNvPr id="3" name="TextBox 2"/>
          <p:cNvSpPr txBox="1"/>
          <p:nvPr/>
        </p:nvSpPr>
        <p:spPr>
          <a:xfrm>
            <a:off x="1259632" y="836712"/>
            <a:ext cx="7344816"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000" dirty="0" smtClean="0"/>
              <a:t>Условием и средством эстетического воспитания является и художественная деятельность дошкольников, как организованная воспитателем, так и самостоятельная. Изобразительное искусство необходимо ребенку. Оно дает ему богатые зрительные образы.</a:t>
            </a:r>
          </a:p>
          <a:p>
            <a:endParaRPr lang="ru-RU" sz="2000" dirty="0" smtClean="0"/>
          </a:p>
          <a:p>
            <a:r>
              <a:rPr lang="ru-RU" sz="2000" dirty="0" smtClean="0"/>
              <a:t>В художественной деятельности, как правило, присутствуют воспроизводящий (репродуктивный) фактор и творческий. И тот и другой необходимы и взаимосвязаны - ребенок не может творить, не научившись воспроизводить, репродуцировать.</a:t>
            </a:r>
          </a:p>
          <a:p>
            <a:endParaRPr lang="ru-RU" sz="2000" dirty="0" smtClean="0"/>
          </a:p>
          <a:p>
            <a:r>
              <a:rPr lang="ru-RU" sz="2000" dirty="0" smtClean="0"/>
              <a:t>Все названные выше средства эстетического воспитания - быт, природа, искусство, деятельность - эффективны как сами по себе, так и во взаимосвязи, но перенасыщение так же вредно для развития, как и недостаток эмоционального воздействия. Надо искать и находить золотую середину.</a:t>
            </a:r>
            <a:endParaRPr lang="ru-RU" sz="2000" dirty="0"/>
          </a:p>
        </p:txBody>
      </p:sp>
    </p:spTree>
    <p:extLst>
      <p:ext uri="{BB962C8B-B14F-4D97-AF65-F5344CB8AC3E}">
        <p14:creationId xmlns:p14="http://schemas.microsoft.com/office/powerpoint/2010/main" val="2208445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467544" y="188640"/>
            <a:ext cx="8143056" cy="6264696"/>
          </a:xfrm>
        </p:spPr>
        <p:txBody>
          <a:bodyPr>
            <a:normAutofit/>
          </a:bodyPr>
          <a:lstStyle/>
          <a:p>
            <a:pPr marL="82296" indent="0" algn="ctr">
              <a:buNone/>
            </a:pPr>
            <a:r>
              <a:rPr lang="ru-RU" sz="2400" dirty="0" smtClean="0"/>
              <a:t>Заключение</a:t>
            </a:r>
          </a:p>
          <a:p>
            <a:pPr marL="82296" indent="0">
              <a:buNone/>
            </a:pPr>
            <a:r>
              <a:rPr lang="ru-RU" sz="2000" dirty="0" smtClean="0"/>
              <a:t>В </a:t>
            </a:r>
            <a:r>
              <a:rPr lang="ru-RU" sz="2000" dirty="0"/>
              <a:t>современных условия в детском саду выдвигаются следующие задачи эстетического воспитания</a:t>
            </a:r>
            <a:r>
              <a:rPr lang="ru-RU" sz="2000" dirty="0" smtClean="0"/>
              <a:t>:</a:t>
            </a:r>
            <a:endParaRPr lang="ru-RU" sz="2000" dirty="0"/>
          </a:p>
          <a:p>
            <a:r>
              <a:rPr lang="ru-RU" sz="2000" dirty="0"/>
              <a:t>Систематически развивать восприятие прекрасного, эстетические чувства, представления детей. Все виды искусства, природа и быт способствуют этому, вызывают непосредственную эмоциональную отзывчивость, радость, волнение, восхищение, увлеченность</a:t>
            </a:r>
            <a:r>
              <a:rPr lang="ru-RU" sz="2000" dirty="0" smtClean="0"/>
              <a:t>.</a:t>
            </a:r>
            <a:endParaRPr lang="ru-RU" sz="2000" dirty="0"/>
          </a:p>
          <a:p>
            <a:r>
              <a:rPr lang="ru-RU" sz="2000" dirty="0"/>
              <a:t>Приобщать детей к деятельности в области искусства, воспитывая у них потребность и привычку посильно вносить элементы прекрасного в быт, природу, общественные отношения</a:t>
            </a:r>
            <a:r>
              <a:rPr lang="ru-RU" sz="2000" dirty="0" smtClean="0"/>
              <a:t>.</a:t>
            </a:r>
            <a:endParaRPr lang="ru-RU" sz="2000" dirty="0"/>
          </a:p>
          <a:p>
            <a:r>
              <a:rPr lang="ru-RU" sz="2000" dirty="0"/>
              <a:t>Формировать основы эстетического вкуса детей и способность самостоятельно оценивать произведения искусства и явления жизни.</a:t>
            </a:r>
          </a:p>
          <a:p>
            <a:r>
              <a:rPr lang="ru-RU" sz="2000" dirty="0" smtClean="0"/>
              <a:t>Развивать </a:t>
            </a:r>
            <a:r>
              <a:rPr lang="ru-RU" sz="2000" dirty="0"/>
              <a:t>художественно-творческие способности детей. Их деятельность, связанная с искусством, всегда должна быть непринужденной, насыщенной радостным устремлением, творческим воображением, инициативой. Чем более эстетически развит ребенок, тем прочнее его художественные умения и навыки, тем полнее развивается его творческая деятельность.</a:t>
            </a:r>
          </a:p>
          <a:p>
            <a:pPr marL="82296" indent="0">
              <a:buNone/>
            </a:pPr>
            <a:endParaRPr lang="ru-RU"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149080"/>
            <a:ext cx="1418141" cy="124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260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60648"/>
            <a:ext cx="7488832" cy="1631216"/>
          </a:xfrm>
          <a:prstGeom prst="rect">
            <a:avLst/>
          </a:prstGeom>
          <a:solidFill>
            <a:srgbClr val="FFCC00"/>
          </a:solidFill>
          <a:ln w="38100">
            <a:solidFill>
              <a:srgbClr val="FF0000"/>
            </a:solidFill>
          </a:ln>
        </p:spPr>
        <p:txBody>
          <a:bodyPr wrap="square" rtlCol="0">
            <a:spAutoFit/>
          </a:bodyPr>
          <a:lstStyle/>
          <a:p>
            <a:r>
              <a:rPr lang="ru-RU" sz="2000" b="1" dirty="0" smtClean="0"/>
              <a:t>Эстетическое воспитание </a:t>
            </a:r>
            <a:r>
              <a:rPr lang="ru-RU" sz="2000" dirty="0" smtClean="0"/>
              <a:t>- это целенаправленный, систематический процесс воздействия на личность ребёнка с целью развития у него способности видеть красоту окружающего мира, искусства и создавать ее. Начинается оно с первых лет жизни детей.</a:t>
            </a:r>
            <a:endParaRPr lang="ru-RU" sz="2000" dirty="0"/>
          </a:p>
        </p:txBody>
      </p:sp>
      <p:sp>
        <p:nvSpPr>
          <p:cNvPr id="3" name="TextBox 2"/>
          <p:cNvSpPr txBox="1"/>
          <p:nvPr/>
        </p:nvSpPr>
        <p:spPr>
          <a:xfrm>
            <a:off x="1979712" y="2102915"/>
            <a:ext cx="6768752" cy="280076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2200" b="1" dirty="0" smtClean="0"/>
              <a:t>Эстетическое воспитание </a:t>
            </a:r>
            <a:r>
              <a:rPr lang="ru-RU" sz="2200" dirty="0" smtClean="0"/>
              <a:t>- понятие очень широкое. В него входит воспитание эстетического отношения к природе, труду, общественной жизни, быту, искусству. Однако познание искусства настолько многогранно и своеобразно, что оно выделяется из общей системы эстетического воспитания как особая его часть. Воспитание детей средствами искусства составляет предмет художественного воспитания.</a:t>
            </a:r>
            <a:endParaRPr lang="ru-RU" sz="2200" dirty="0"/>
          </a:p>
        </p:txBody>
      </p:sp>
      <p:sp>
        <p:nvSpPr>
          <p:cNvPr id="4" name="TextBox 3"/>
          <p:cNvSpPr txBox="1"/>
          <p:nvPr/>
        </p:nvSpPr>
        <p:spPr>
          <a:xfrm>
            <a:off x="1259632" y="5085184"/>
            <a:ext cx="7488832" cy="1015663"/>
          </a:xfrm>
          <a:prstGeom prst="rect">
            <a:avLst/>
          </a:prstGeom>
          <a:solidFill>
            <a:srgbClr val="FFC000"/>
          </a:solidFill>
          <a:ln w="38100">
            <a:solidFill>
              <a:srgbClr val="FF0000"/>
            </a:solidFill>
          </a:ln>
        </p:spPr>
        <p:txBody>
          <a:bodyPr wrap="square" rtlCol="0">
            <a:spAutoFit/>
          </a:bodyPr>
          <a:lstStyle/>
          <a:p>
            <a:r>
              <a:rPr lang="ru-RU" sz="2000" dirty="0" smtClean="0"/>
              <a:t>Знакомство с красотой в жизни и искусстве не только воспитывает ум и чувство ребёнка, но и способствует развитию воображения и фантазии.</a:t>
            </a: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85123">
            <a:off x="831629" y="3681045"/>
            <a:ext cx="1310958" cy="114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10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3042" y="620688"/>
            <a:ext cx="7746064" cy="1714520"/>
          </a:xfrm>
          <a:solidFill>
            <a:srgbClr val="FFFF99"/>
          </a:solidFill>
          <a:ln>
            <a:solidFill>
              <a:srgbClr val="FF0000"/>
            </a:solidFill>
          </a:ln>
        </p:spPr>
        <p:txBody>
          <a:bodyPr>
            <a:normAutofit/>
          </a:bodyPr>
          <a:lstStyle/>
          <a:p>
            <a:r>
              <a:rPr lang="ru-RU" sz="2000" dirty="0">
                <a:effectLst/>
              </a:rPr>
              <a:t>В процессе осуществления эстетического воспитания необходимо решить следующие задачи: систематически развивать эстетическое восприятие, эстетические чувства и представления детей, их художественно-творческие способности, формировать основы эстетического вкуса.</a:t>
            </a:r>
          </a:p>
        </p:txBody>
      </p:sp>
      <p:sp>
        <p:nvSpPr>
          <p:cNvPr id="3" name="TextBox 2"/>
          <p:cNvSpPr txBox="1"/>
          <p:nvPr/>
        </p:nvSpPr>
        <p:spPr>
          <a:xfrm>
            <a:off x="1259632" y="2636912"/>
            <a:ext cx="7632848" cy="1938992"/>
          </a:xfrm>
          <a:prstGeom prst="rect">
            <a:avLst/>
          </a:prstGeom>
          <a:noFill/>
        </p:spPr>
        <p:txBody>
          <a:bodyPr wrap="square" rtlCol="0">
            <a:spAutoFit/>
          </a:bodyPr>
          <a:lstStyle/>
          <a:p>
            <a:r>
              <a:rPr lang="ru-RU" sz="2000" u="sng" dirty="0" smtClean="0"/>
              <a:t>Эстетическое воспитание </a:t>
            </a:r>
            <a:r>
              <a:rPr lang="ru-RU" sz="2000" dirty="0" smtClean="0"/>
              <a:t>- важнейшая сторона воспитания ребенка. Оно способствует обогащению чувственного опыта, эмоциональной сферы личности, влияет на познание нравственной стороны действительности (известно, что для дошкольника понятия «красивый» и «добрый» почти идентичны), повышает и познавательную активность, даже влияет на физическое развитие.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797152"/>
            <a:ext cx="1828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240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116632"/>
            <a:ext cx="4680761" cy="6552728"/>
          </a:xfrm>
          <a:solidFill>
            <a:srgbClr val="FFC000"/>
          </a:solidFill>
          <a:scene3d>
            <a:camera prst="orthographicFront"/>
            <a:lightRig rig="threePt" dir="t"/>
          </a:scene3d>
          <a:sp3d>
            <a:bevelT w="101600" prst="riblet"/>
          </a:sp3d>
        </p:spPr>
        <p:txBody>
          <a:bodyPr>
            <a:normAutofit/>
          </a:bodyPr>
          <a:lstStyle/>
          <a:p>
            <a:r>
              <a:rPr lang="ru-RU" sz="2000" dirty="0">
                <a:effectLst/>
              </a:rPr>
              <a:t>Важно, чтобы работа воспитателя строилась на научной основе и проводилась по определенной программе, учитывающей современный уровень развития различных видов искусства, с соблюдением принципа постепенности, последовательного усложнения требований, дифференцированного подхода к знаниям и умениям детей различных возрастов.</a:t>
            </a:r>
            <a:br>
              <a:rPr lang="ru-RU" sz="2000" dirty="0">
                <a:effectLst/>
              </a:rPr>
            </a:br>
            <a:r>
              <a:rPr lang="ru-RU" sz="2000" dirty="0">
                <a:effectLst/>
              </a:rPr>
              <a:t/>
            </a:r>
            <a:br>
              <a:rPr lang="ru-RU" sz="2000" dirty="0">
                <a:effectLst/>
              </a:rPr>
            </a:br>
            <a:r>
              <a:rPr lang="ru-RU" sz="2000" dirty="0">
                <a:effectLst/>
              </a:rPr>
              <a:t>Эстетическое воспитание тесно связано с современностью и во многом определяется ею. Эстетическое воспитание действительности предполагает близость к жизни, стремление преобразовать окружающий мир, общество, природу, предметную среду.</a:t>
            </a:r>
            <a:br>
              <a:rPr lang="ru-RU" sz="2000" dirty="0">
                <a:effectLst/>
              </a:rPr>
            </a:br>
            <a:endParaRPr lang="ru-RU" sz="2000" dirty="0">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635359"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072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890080" cy="922114"/>
          </a:xfrm>
        </p:spPr>
        <p:txBody>
          <a:bodyPr>
            <a:noAutofit/>
          </a:bodyPr>
          <a:lstStyle/>
          <a:p>
            <a:pPr algn="ctr"/>
            <a:r>
              <a:rPr lang="ru-RU" sz="2800" dirty="0">
                <a:effectLst/>
              </a:rPr>
              <a:t>Значение и задачи эстетического воспитания дошкольников</a:t>
            </a:r>
          </a:p>
        </p:txBody>
      </p:sp>
      <p:sp>
        <p:nvSpPr>
          <p:cNvPr id="3" name="Объект 2"/>
          <p:cNvSpPr>
            <a:spLocks noGrp="1"/>
          </p:cNvSpPr>
          <p:nvPr>
            <p:ph idx="1"/>
          </p:nvPr>
        </p:nvSpPr>
        <p:spPr>
          <a:xfrm>
            <a:off x="1043608" y="1124744"/>
            <a:ext cx="6696744" cy="5733256"/>
          </a:xfrm>
        </p:spPr>
        <p:txBody>
          <a:bodyPr>
            <a:normAutofit/>
          </a:bodyPr>
          <a:lstStyle/>
          <a:p>
            <a:endParaRPr lang="en-US" sz="2400" dirty="0" smtClean="0"/>
          </a:p>
          <a:p>
            <a:endParaRPr lang="en-US" sz="2400" dirty="0"/>
          </a:p>
          <a:p>
            <a:endParaRPr lang="en-US" sz="2400" dirty="0" smtClean="0"/>
          </a:p>
          <a:p>
            <a:r>
              <a:rPr lang="ru-RU" sz="2400" dirty="0" smtClean="0"/>
              <a:t>Развитие </a:t>
            </a:r>
            <a:r>
              <a:rPr lang="ru-RU" sz="2400" dirty="0"/>
              <a:t>эстетического восприятия, чувства и представлений </a:t>
            </a:r>
            <a:r>
              <a:rPr lang="ru-RU" sz="2400" dirty="0" smtClean="0"/>
              <a:t>детей</a:t>
            </a:r>
          </a:p>
          <a:p>
            <a:pPr marL="82296" indent="0">
              <a:buNone/>
            </a:pPr>
            <a:r>
              <a:rPr lang="ru-RU" sz="1800" dirty="0"/>
              <a:t>Ребёнок с первых лет жизни неосознанно тянется ко всему яркому и привлекательному, радуется блестящим игрушкам, красочным цветам и предметам. Все это вызывает у него чувство удовольствия, заинтересованность. Слово «красивый» рано входит в жизнь детей. С первого года жизни они слышат песню, сказку, рассматривают картинки; одновременно с действительностью искусство становится источником их радостных переживаний. В процессе эстетического воспитания у них происходит переход от безотчётного отклика на всё яркое, красивое к сознательному восприятию прекрасного.</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107088">
            <a:off x="4373287" y="1312417"/>
            <a:ext cx="1193659" cy="104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60454">
            <a:off x="6947622" y="115338"/>
            <a:ext cx="2410462" cy="24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689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890080" cy="922114"/>
          </a:xfrm>
        </p:spPr>
        <p:txBody>
          <a:bodyPr>
            <a:noAutofit/>
          </a:bodyPr>
          <a:lstStyle/>
          <a:p>
            <a:pPr algn="ctr"/>
            <a:r>
              <a:rPr lang="ru-RU" sz="2800" dirty="0">
                <a:effectLst/>
              </a:rPr>
              <a:t>Значение и задачи эстетического воспитания дошкольников</a:t>
            </a:r>
          </a:p>
        </p:txBody>
      </p:sp>
      <p:sp>
        <p:nvSpPr>
          <p:cNvPr id="3" name="Объект 2"/>
          <p:cNvSpPr>
            <a:spLocks noGrp="1"/>
          </p:cNvSpPr>
          <p:nvPr>
            <p:ph idx="1"/>
          </p:nvPr>
        </p:nvSpPr>
        <p:spPr>
          <a:xfrm>
            <a:off x="1187624" y="1196752"/>
            <a:ext cx="3744416" cy="5051648"/>
          </a:xfrm>
        </p:spPr>
        <p:style>
          <a:lnRef idx="1">
            <a:schemeClr val="accent1"/>
          </a:lnRef>
          <a:fillRef idx="2">
            <a:schemeClr val="accent1"/>
          </a:fillRef>
          <a:effectRef idx="1">
            <a:schemeClr val="accent1"/>
          </a:effectRef>
          <a:fontRef idx="minor">
            <a:schemeClr val="dk1"/>
          </a:fontRef>
        </p:style>
        <p:txBody>
          <a:bodyPr>
            <a:normAutofit/>
          </a:bodyPr>
          <a:lstStyle/>
          <a:p>
            <a:pPr marL="82296" indent="0">
              <a:buNone/>
            </a:pPr>
            <a:r>
              <a:rPr lang="ru-RU" sz="1800" dirty="0"/>
              <a:t>Эстетическое восприятие действительности имеет свои особенности. </a:t>
            </a:r>
            <a:r>
              <a:rPr lang="ru-RU" sz="1800" u="sng" dirty="0"/>
              <a:t>Основным для него является чувственная форма вещей - их цвет, форма, звук</a:t>
            </a:r>
            <a:r>
              <a:rPr lang="ru-RU" sz="1800" dirty="0"/>
              <a:t>. Поэтому его развитие требует большой сенсорной культуры.</a:t>
            </a:r>
          </a:p>
          <a:p>
            <a:pPr marL="82296" indent="0">
              <a:buNone/>
            </a:pPr>
            <a:endParaRPr lang="ru-RU" sz="1800" dirty="0"/>
          </a:p>
          <a:p>
            <a:pPr marL="82296" indent="0">
              <a:buNone/>
            </a:pPr>
            <a:r>
              <a:rPr lang="ru-RU" sz="1800" dirty="0"/>
              <a:t>Красота воспринимается ребёнком как единство формы и содержания. Форма выражается в совокупности звуков, красок, линий. Однако восприятие становится эстетическим только тогда, когда оно эмоционально окрашено, сопряжено с определенным отношением к нему.</a:t>
            </a:r>
          </a:p>
          <a:p>
            <a:pPr marL="82296" indent="0">
              <a:buNone/>
            </a:pPr>
            <a:endParaRPr lang="ru-RU"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5254625"/>
            <a:ext cx="1828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540"/>
          <a:stretch/>
        </p:blipFill>
        <p:spPr bwMode="auto">
          <a:xfrm>
            <a:off x="5858100" y="5029200"/>
            <a:ext cx="327900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8503" y="980728"/>
            <a:ext cx="2433378" cy="20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5394" r="6584"/>
          <a:stretch/>
        </p:blipFill>
        <p:spPr bwMode="auto">
          <a:xfrm>
            <a:off x="5004048" y="2729345"/>
            <a:ext cx="2493554" cy="252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267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890080" cy="922114"/>
          </a:xfrm>
        </p:spPr>
        <p:txBody>
          <a:bodyPr>
            <a:noAutofit/>
          </a:bodyPr>
          <a:lstStyle/>
          <a:p>
            <a:pPr algn="ctr"/>
            <a:r>
              <a:rPr lang="en-US" sz="2800" dirty="0" smtClean="0">
                <a:effectLst/>
              </a:rPr>
              <a:t/>
            </a:r>
            <a:br>
              <a:rPr lang="en-US" sz="2800" dirty="0" smtClean="0">
                <a:effectLst/>
              </a:rPr>
            </a:br>
            <a:r>
              <a:rPr lang="ru-RU" sz="2800" dirty="0" smtClean="0">
                <a:effectLst/>
              </a:rPr>
              <a:t>Значение </a:t>
            </a:r>
            <a:r>
              <a:rPr lang="ru-RU" sz="2800" dirty="0">
                <a:effectLst/>
              </a:rPr>
              <a:t>и задачи эстетического воспитания дошкольников</a:t>
            </a:r>
          </a:p>
        </p:txBody>
      </p:sp>
      <p:sp>
        <p:nvSpPr>
          <p:cNvPr id="3" name="Объект 2"/>
          <p:cNvSpPr>
            <a:spLocks noGrp="1"/>
          </p:cNvSpPr>
          <p:nvPr>
            <p:ph idx="1"/>
          </p:nvPr>
        </p:nvSpPr>
        <p:spPr>
          <a:xfrm>
            <a:off x="1062692" y="1052736"/>
            <a:ext cx="8064896" cy="5123656"/>
          </a:xfrm>
        </p:spPr>
        <p:txBody>
          <a:bodyPr>
            <a:normAutofit/>
          </a:bodyPr>
          <a:lstStyle/>
          <a:p>
            <a:pPr marL="82296" indent="0">
              <a:buNone/>
            </a:pPr>
            <a:endParaRPr lang="en-US" sz="2400" dirty="0" smtClean="0"/>
          </a:p>
          <a:p>
            <a:pPr marL="82296" indent="0">
              <a:buNone/>
            </a:pPr>
            <a:endParaRPr lang="en-US" sz="2400" dirty="0"/>
          </a:p>
          <a:p>
            <a:pPr marL="82296" indent="0">
              <a:buNone/>
            </a:pPr>
            <a:r>
              <a:rPr lang="ru-RU" sz="2400" dirty="0" smtClean="0"/>
              <a:t>Эстетическое </a:t>
            </a:r>
            <a:r>
              <a:rPr lang="ru-RU" sz="2400" dirty="0"/>
              <a:t>восприятие неразрывно связано с чувствами, переживаниями. Особенностью эстетических чувств является бескорыстная радость, светлое душевное волнение, возникающая от встречи с прекрасным</a:t>
            </a:r>
            <a:r>
              <a:rPr lang="ru-RU" sz="2400" dirty="0" smtClean="0"/>
              <a:t>.</a:t>
            </a:r>
            <a:endParaRPr lang="ru-RU" sz="2400" dirty="0"/>
          </a:p>
          <a:p>
            <a:pPr marL="82296" indent="0">
              <a:buNone/>
            </a:pPr>
            <a:r>
              <a:rPr lang="ru-RU" sz="2400" dirty="0"/>
              <a:t>Воспитатель должен вести ребенка от восприятия красоты, эмоционального отклика на неё к пониманию, формированию эстетических представлений, суждений, оценок. Это работа кропотливая, требующая от педагога умение систематически, ненавязчиво пронизывать жизнь ребёнка красотой, всячески облагораживать его окружение.</a:t>
            </a:r>
          </a:p>
          <a:p>
            <a:pPr marL="82296" indent="0">
              <a:buNone/>
            </a:pPr>
            <a:endParaRPr lang="ru-RU" sz="1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512159">
            <a:off x="7867950" y="684543"/>
            <a:ext cx="1187490" cy="104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006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890080" cy="922114"/>
          </a:xfrm>
        </p:spPr>
        <p:txBody>
          <a:bodyPr>
            <a:noAutofit/>
          </a:bodyPr>
          <a:lstStyle/>
          <a:p>
            <a:pPr algn="ctr"/>
            <a:r>
              <a:rPr lang="ru-RU" sz="2800" dirty="0">
                <a:effectLst/>
              </a:rPr>
              <a:t>Значение и задачи эстетического воспитания дошкольников</a:t>
            </a:r>
          </a:p>
        </p:txBody>
      </p:sp>
      <p:sp>
        <p:nvSpPr>
          <p:cNvPr id="3" name="Объект 2"/>
          <p:cNvSpPr>
            <a:spLocks noGrp="1"/>
          </p:cNvSpPr>
          <p:nvPr>
            <p:ph idx="1"/>
          </p:nvPr>
        </p:nvSpPr>
        <p:spPr>
          <a:xfrm>
            <a:off x="1403648" y="1153178"/>
            <a:ext cx="6696744" cy="5472608"/>
          </a:xfrm>
        </p:spPr>
        <p:style>
          <a:lnRef idx="1">
            <a:schemeClr val="accent2"/>
          </a:lnRef>
          <a:fillRef idx="2">
            <a:schemeClr val="accent2"/>
          </a:fillRef>
          <a:effectRef idx="1">
            <a:schemeClr val="accent2"/>
          </a:effectRef>
          <a:fontRef idx="minor">
            <a:schemeClr val="dk1"/>
          </a:fontRef>
        </p:style>
        <p:txBody>
          <a:bodyPr>
            <a:normAutofit/>
          </a:bodyPr>
          <a:lstStyle/>
          <a:p>
            <a:r>
              <a:rPr lang="ru-RU" sz="2400" dirty="0"/>
              <a:t>Задачи и методы эстетического </a:t>
            </a:r>
            <a:r>
              <a:rPr lang="ru-RU" sz="2400" dirty="0" smtClean="0"/>
              <a:t>воспитания</a:t>
            </a:r>
          </a:p>
          <a:p>
            <a:pPr marL="82296" indent="0">
              <a:buNone/>
            </a:pPr>
            <a:r>
              <a:rPr lang="ru-RU" sz="2000" dirty="0"/>
              <a:t>Задачи эстетического воспитания дошкольников, исходя из его цели, можно представить двумя группами</a:t>
            </a:r>
            <a:r>
              <a:rPr lang="ru-RU" sz="2000" dirty="0" smtClean="0"/>
              <a:t>.</a:t>
            </a:r>
            <a:endParaRPr lang="ru-RU" sz="2000" dirty="0"/>
          </a:p>
          <a:p>
            <a:pPr marL="82296" indent="0">
              <a:buNone/>
            </a:pPr>
            <a:r>
              <a:rPr lang="ru-RU" sz="2000" u="sng" dirty="0"/>
              <a:t>Первая группа </a:t>
            </a:r>
            <a:r>
              <a:rPr lang="ru-RU" sz="2000" dirty="0"/>
              <a:t>задач направлена на формирование эстетического отношения детей к окружающему. Предусматривается следующее: развивать умение видеть и чувствовать красоту в природе, поступках, искусстве, понимать прекрасное; воспитывать художественный вкус, потребность в познании прекрасного</a:t>
            </a:r>
            <a:r>
              <a:rPr lang="ru-RU" sz="2000" dirty="0" smtClean="0"/>
              <a:t>.</a:t>
            </a:r>
            <a:endParaRPr lang="ru-RU" sz="2000" dirty="0"/>
          </a:p>
          <a:p>
            <a:pPr marL="82296" indent="0">
              <a:buNone/>
            </a:pPr>
            <a:r>
              <a:rPr lang="ru-RU" sz="2000" u="sng" dirty="0"/>
              <a:t>Вторая группа </a:t>
            </a:r>
            <a:r>
              <a:rPr lang="ru-RU" sz="2000" dirty="0"/>
              <a:t>задач направлена на формирование художественных умений в области разных искусств: обучение детей рисованию, лепке, конструированию; пению, движениям под музыку; развитие словесного творчества.</a:t>
            </a:r>
          </a:p>
          <a:p>
            <a:pPr marL="82296" indent="0">
              <a:buNone/>
            </a:pPr>
            <a:endParaRPr lang="ru-RU" sz="1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04664"/>
            <a:ext cx="914400"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67271">
            <a:off x="8303115" y="5788094"/>
            <a:ext cx="668005" cy="58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39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890080" cy="922114"/>
          </a:xfrm>
        </p:spPr>
        <p:txBody>
          <a:bodyPr>
            <a:noAutofit/>
          </a:bodyPr>
          <a:lstStyle/>
          <a:p>
            <a:pPr algn="ctr"/>
            <a:r>
              <a:rPr lang="ru-RU" sz="2800" dirty="0">
                <a:effectLst/>
              </a:rPr>
              <a:t>Значение и задачи эстетического воспитания дошкольников</a:t>
            </a:r>
          </a:p>
        </p:txBody>
      </p:sp>
      <p:sp>
        <p:nvSpPr>
          <p:cNvPr id="3" name="Объект 2"/>
          <p:cNvSpPr>
            <a:spLocks noGrp="1"/>
          </p:cNvSpPr>
          <p:nvPr>
            <p:ph idx="1"/>
          </p:nvPr>
        </p:nvSpPr>
        <p:spPr>
          <a:xfrm>
            <a:off x="1187624" y="1340768"/>
            <a:ext cx="7746064" cy="5184576"/>
          </a:xfrm>
        </p:spPr>
        <p:txBody>
          <a:bodyPr>
            <a:normAutofit/>
          </a:bodyPr>
          <a:lstStyle/>
          <a:p>
            <a:r>
              <a:rPr lang="ru-RU" sz="1800" dirty="0"/>
              <a:t>Ведущими методами для решение задач первой группы являются</a:t>
            </a:r>
            <a:r>
              <a:rPr lang="ru-RU" sz="1800" u="sng" dirty="0"/>
              <a:t> показ, наблюдение, анализ, пример взрослого</a:t>
            </a:r>
            <a:r>
              <a:rPr lang="ru-RU" sz="1800" dirty="0"/>
              <a:t>. Показ как метод воспитания используется при первичном знакомстве с предметом эстетической действительности. Воспитателю важно определить объект показа и создать условия для того, чтобы внимание детей было сосредоточенно на том, что им показывают, предлагают послушать.</a:t>
            </a:r>
          </a:p>
          <a:p>
            <a:pPr marL="82296" indent="0">
              <a:buNone/>
            </a:pPr>
            <a:endParaRPr lang="ru-RU" sz="1800" dirty="0"/>
          </a:p>
          <a:p>
            <a:r>
              <a:rPr lang="ru-RU" sz="1800" dirty="0"/>
              <a:t>При использовании этих методов очень важно, чтобы воспитатель умел показывать свои чувства, свое отношение, владел способами выражения чувств. Выразительность интонации при чтения стихотворения, искренний восторг по поводу красивой вещи, неподдельное огорчение при встрече с небрежностью в одежде, неряшливостью, яркое эмоциональное проявление взрослым своих чувств служит активным методом воздействия на ребенка, так как опирается на особенность детства - подражательность.</a:t>
            </a:r>
          </a:p>
          <a:p>
            <a:endParaRPr lang="ru-RU" sz="1800" dirty="0"/>
          </a:p>
        </p:txBody>
      </p:sp>
    </p:spTree>
    <p:extLst>
      <p:ext uri="{BB962C8B-B14F-4D97-AF65-F5344CB8AC3E}">
        <p14:creationId xmlns:p14="http://schemas.microsoft.com/office/powerpoint/2010/main" val="4150130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Другая 1">
      <a:majorFont>
        <a:latin typeface="Times New Roman"/>
        <a:ea typeface=""/>
        <a:cs typeface=""/>
      </a:majorFont>
      <a:minorFont>
        <a:latin typeface="Times New Roman"/>
        <a:ea typeface=""/>
        <a:cs typeface=""/>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238</TotalTime>
  <Words>1971</Words>
  <Application>Microsoft Office PowerPoint</Application>
  <PresentationFormat>Экран (4:3)</PresentationFormat>
  <Paragraphs>85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Солнцестояние</vt:lpstr>
      <vt:lpstr>Эстетическое воспитание в современном мире</vt:lpstr>
      <vt:lpstr>Презентация PowerPoint</vt:lpstr>
      <vt:lpstr>В процессе осуществления эстетического воспитания необходимо решить следующие задачи: систематически развивать эстетическое восприятие, эстетические чувства и представления детей, их художественно-творческие способности, формировать основы эстетического вкуса.</vt:lpstr>
      <vt:lpstr>Важно, чтобы работа воспитателя строилась на научной основе и проводилась по определенной программе, учитывающей современный уровень развития различных видов искусства, с соблюдением принципа постепенности, последовательного усложнения требований, дифференцированного подхода к знаниям и умениям детей различных возрастов.  Эстетическое воспитание тесно связано с современностью и во многом определяется ею. Эстетическое воспитание действительности предполагает близость к жизни, стремление преобразовать окружающий мир, общество, природу, предметную среду. </vt:lpstr>
      <vt:lpstr>Значение и задачи эстетического воспитания дошкольников</vt:lpstr>
      <vt:lpstr>Значение и задачи эстетического воспитания дошкольников</vt:lpstr>
      <vt:lpstr> Значение и задачи эстетического воспитания дошкольников</vt:lpstr>
      <vt:lpstr>Значение и задачи эстетического воспитания дошкольников</vt:lpstr>
      <vt:lpstr>Значение и задачи эстетического воспитания дошкольников</vt:lpstr>
      <vt:lpstr>Значение и задачи эстетического воспитания дошкольников</vt:lpstr>
      <vt:lpstr>       Развитие художественно-творческих способностей детей</vt:lpstr>
      <vt:lpstr>Условия и средства эстетического воспитания</vt:lpstr>
      <vt:lpstr>Условия и средства эстетического воспитания</vt:lpstr>
      <vt:lpstr>Условия и средства эстетического воспитания</vt:lpstr>
      <vt:lpstr>Условия и средства эстетического воспитания</vt:lpstr>
      <vt:lpstr>Условия и средства эстетического воспитания</vt:lpstr>
      <vt:lpstr>Условия и средства эстетического воспитания</vt:lpstr>
      <vt:lpstr>Условия и средства эстетического воспитания</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Эстетическое воспитание в современном мире</dc:title>
  <dc:creator>Светлана Сергеевна</dc:creator>
  <cp:lastModifiedBy>User</cp:lastModifiedBy>
  <cp:revision>23</cp:revision>
  <dcterms:created xsi:type="dcterms:W3CDTF">2014-05-18T09:54:00Z</dcterms:created>
  <dcterms:modified xsi:type="dcterms:W3CDTF">2018-01-14T09:47:19Z</dcterms:modified>
</cp:coreProperties>
</file>