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3" r:id="rId3"/>
    <p:sldId id="292" r:id="rId4"/>
    <p:sldId id="295" r:id="rId5"/>
    <p:sldId id="269" r:id="rId6"/>
    <p:sldId id="275" r:id="rId7"/>
    <p:sldId id="276" r:id="rId8"/>
    <p:sldId id="280" r:id="rId9"/>
    <p:sldId id="296" r:id="rId10"/>
    <p:sldId id="297" r:id="rId11"/>
    <p:sldId id="305" r:id="rId12"/>
    <p:sldId id="282" r:id="rId13"/>
    <p:sldId id="283" r:id="rId14"/>
    <p:sldId id="302" r:id="rId15"/>
    <p:sldId id="299" r:id="rId16"/>
    <p:sldId id="300" r:id="rId17"/>
    <p:sldId id="301" r:id="rId18"/>
    <p:sldId id="298" r:id="rId19"/>
    <p:sldId id="287" r:id="rId20"/>
    <p:sldId id="304" r:id="rId21"/>
    <p:sldId id="306" r:id="rId22"/>
    <p:sldId id="303" r:id="rId23"/>
    <p:sldId id="307" r:id="rId24"/>
    <p:sldId id="30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922" autoAdjust="0"/>
  </p:normalViewPr>
  <p:slideViewPr>
    <p:cSldViewPr>
      <p:cViewPr>
        <p:scale>
          <a:sx n="71" d="100"/>
          <a:sy n="71" d="100"/>
        </p:scale>
        <p:origin x="-113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D6BB-9737-4BE7-AD93-DDBDEDADCC9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7C14F-6F4A-496B-B4B7-5733A1E5B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15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7C14F-6F4A-496B-B4B7-5733A1E5BA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044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7A1661-8773-46B6-AA62-D463BB3CE42C}" type="datetimeFigureOut">
              <a:rPr lang="ru-RU" smtClean="0"/>
              <a:pPr/>
              <a:t>12.12.2017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74C449-B959-4843-9AD7-22D62E765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11791"/>
            <a:ext cx="431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ОСНОВЫ ЗДОРОВОГО ОБРАЗА ЖИЗНИ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 урока. Основные понятия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здоровье и здоровом образе жизни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2530" name="Picture 2" descr="Картинки по запросу здоровый образ жизни открытый урок 10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206"/>
            <a:ext cx="40386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9659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6512511" cy="1143000"/>
          </a:xfrm>
        </p:spPr>
        <p:txBody>
          <a:bodyPr/>
          <a:lstStyle/>
          <a:p>
            <a:r>
              <a:rPr lang="ru-RU" dirty="0" smtClean="0"/>
              <a:t>Задание 3: </a:t>
            </a:r>
            <a:br>
              <a:rPr lang="ru-RU" dirty="0" smtClean="0"/>
            </a:br>
            <a:r>
              <a:rPr lang="ru-RU" dirty="0" smtClean="0"/>
              <a:t>Работа в группах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Картинки по запросу работа в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7143800" cy="36871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6512511" cy="1143000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85786" y="2643182"/>
            <a:ext cx="6400800" cy="34747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1 команда. </a:t>
            </a:r>
            <a:r>
              <a:rPr lang="ru-RU" dirty="0" smtClean="0"/>
              <a:t>Считаем, что самое главное – это физическое здоровье! Если оно есть, то можно жить в свое удовольствие. Зарабатывать больше денег, иметь дом, машину, отдыхать на море и т.п.</a:t>
            </a:r>
          </a:p>
          <a:p>
            <a:r>
              <a:rPr lang="ru-RU" b="1" dirty="0" smtClean="0"/>
              <a:t>2 команда. </a:t>
            </a:r>
            <a:r>
              <a:rPr lang="ru-RU" dirty="0" smtClean="0"/>
              <a:t>Считаем, что самое главное – это уметь хорошо устроиться в жизни. А для этого можно иногда поступиться и правилами здорового образа жизни и даже покривить душой, ведь это всегда можно исправить. То есть главное – это социальная составляющая здоровья!</a:t>
            </a:r>
          </a:p>
          <a:p>
            <a:r>
              <a:rPr lang="ru-RU" b="1" dirty="0" smtClean="0"/>
              <a:t>3 команда. </a:t>
            </a:r>
            <a:r>
              <a:rPr lang="ru-RU" dirty="0" smtClean="0"/>
              <a:t>Считаем, что главное – это всегда жить по совести и по законам. Потому, что духовная составляющая – это самое важное. Если будешь верить в высшие силы, то все придет само собой.</a:t>
            </a:r>
          </a:p>
          <a:p>
            <a:r>
              <a:rPr lang="ru-RU" b="1" dirty="0" smtClean="0"/>
              <a:t>4 команда.</a:t>
            </a:r>
            <a:r>
              <a:rPr lang="ru-RU" dirty="0" smtClean="0"/>
              <a:t> Считаем, что в человеке все должно быть развито гармонично, потому что все важно, а если какая-то составляющая не развита, то этот человек неполноценный, то есть инвалид.</a:t>
            </a:r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Оцените состояние вашего здоровья по пятибалльной системе: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</a:t>
            </a:r>
            <a:r>
              <a:rPr lang="ru-RU" sz="2400" dirty="0" smtClean="0"/>
              <a:t>Количество баллов</a:t>
            </a:r>
            <a:br>
              <a:rPr lang="ru-RU" sz="2400" dirty="0" smtClean="0"/>
            </a:br>
            <a:r>
              <a:rPr lang="ru-RU" sz="2400" dirty="0" smtClean="0"/>
              <a:t>       - самочувствие  - </a:t>
            </a:r>
            <a:br>
              <a:rPr lang="ru-RU" sz="2400" dirty="0" smtClean="0"/>
            </a:br>
            <a:r>
              <a:rPr lang="ru-RU" sz="2400" dirty="0" smtClean="0"/>
              <a:t>- работоспособность –</a:t>
            </a:r>
            <a:br>
              <a:rPr lang="ru-RU" sz="2400" dirty="0" smtClean="0"/>
            </a:br>
            <a:r>
              <a:rPr lang="ru-RU" sz="2400" dirty="0" smtClean="0"/>
              <a:t>            - настроение 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Рассчитайте среднюю оценку. Если вы за последний год болели 4 раза или больше, уменьшите полученную цифру на 1 балл.</a:t>
            </a:r>
            <a:br>
              <a:rPr lang="ru-RU" sz="2400" dirty="0" smtClean="0"/>
            </a:br>
            <a:r>
              <a:rPr lang="ru-RU" sz="2400" dirty="0" smtClean="0"/>
              <a:t>Если вы оценили свое здоровье на 5 баллов, постарайтесь не терять достигнутого уровня. Если оценка ниже 5 баллов, ищите причину отклонений в здоровье.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95415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ЗДОРОВЫЙ ОБРАЗ ЖИЗНИ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индивидуальная система поведения человека, направленная на сохранение и  укрепление человека</a:t>
            </a:r>
            <a:br>
              <a:rPr lang="ru-RU" sz="32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3200" dirty="0"/>
          </a:p>
        </p:txBody>
      </p:sp>
      <p:pic>
        <p:nvPicPr>
          <p:cNvPr id="15362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52450"/>
            <a:ext cx="7358114" cy="3162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6862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472" y="2285992"/>
            <a:ext cx="4357718" cy="373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/>
              <a:t>	Составьте стихотворение, используя: </a:t>
            </a:r>
          </a:p>
          <a:p>
            <a:pPr>
              <a:buNone/>
            </a:pPr>
            <a:endParaRPr lang="ru-RU" sz="3000" dirty="0" smtClean="0"/>
          </a:p>
          <a:p>
            <a:r>
              <a:rPr lang="ru-RU" sz="3000" dirty="0" smtClean="0"/>
              <a:t>1 существительное, </a:t>
            </a:r>
          </a:p>
          <a:p>
            <a:r>
              <a:rPr lang="ru-RU" sz="3000" dirty="0" smtClean="0"/>
              <a:t>2 прилагательных, </a:t>
            </a:r>
          </a:p>
          <a:p>
            <a:r>
              <a:rPr lang="ru-RU" sz="3000" dirty="0" smtClean="0"/>
              <a:t>3 глагола, </a:t>
            </a:r>
          </a:p>
          <a:p>
            <a:r>
              <a:rPr lang="ru-RU" sz="3000" dirty="0" smtClean="0"/>
              <a:t>фраза, синоним первому слову.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571620"/>
            <a:ext cx="6383538" cy="1143000"/>
          </a:xfrm>
        </p:spPr>
        <p:txBody>
          <a:bodyPr/>
          <a:lstStyle/>
          <a:p>
            <a:r>
              <a:rPr lang="ru-RU" dirty="0" smtClean="0"/>
              <a:t>Задание 4: </a:t>
            </a:r>
            <a:r>
              <a:rPr lang="ru-RU" dirty="0" err="1" smtClean="0"/>
              <a:t>Синквейн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		</a:t>
            </a:r>
            <a:endParaRPr lang="ru-RU" dirty="0"/>
          </a:p>
        </p:txBody>
      </p:sp>
      <p:pic>
        <p:nvPicPr>
          <p:cNvPr id="36868" name="Picture 4" descr="Картинки по запросу синкве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71546"/>
            <a:ext cx="330429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6512511" cy="114300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chemeClr val="accent1"/>
                </a:solidFill>
              </a:rPr>
              <a:t>Физические составляющие здорового образа жизни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786058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Выработка твердой мотивации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Режим жизнедеятельности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Правильное питание</a:t>
            </a: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Личная гигиена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Разумная физическая активность, занятие спортом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Исключение вредных привычек</a:t>
            </a:r>
          </a:p>
        </p:txBody>
      </p:sp>
      <p:pic>
        <p:nvPicPr>
          <p:cNvPr id="6146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857500" cy="27241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6512511" cy="114300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chemeClr val="accent1"/>
                </a:solidFill>
              </a:rPr>
              <a:t>Социальные составляющие здорового образа жизни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76576"/>
            <a:ext cx="8229600" cy="4267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Развитие навыков коммуникативного общения (участие в общественной жизни школы, в ученическом самоуправлении, в детских объединениях, в конкурсах, в составлении совместных проектов и т.д.)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Развитие навыков владения современными средствами коммуникаций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Развитие способностей ориентации в средствах массовой информации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Наличие цели в жизни и развитие способностей для ее достижения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None/>
            </a:pPr>
            <a:endParaRPr lang="ru-RU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None/>
            </a:pPr>
            <a:endParaRPr lang="ru-RU" sz="2400" dirty="0" smtClean="0">
              <a:solidFill>
                <a:schemeClr val="accent1"/>
              </a:solidFill>
            </a:endParaRPr>
          </a:p>
        </p:txBody>
      </p:sp>
      <p:sp>
        <p:nvSpPr>
          <p:cNvPr id="4098" name="AutoShape 2" descr="Картинки по запросу соц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соц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соц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Картинки по запросу соц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Картинки по запросу соц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Картинки по запросу соц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Картинки по запросу соци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data:image/jpeg;base64,/9j/4AAQSkZJRgABAQAAAQABAAD/2wCEAAkGBxESEg8QEBAQEBAQDw8QEBAPEA8PEA4QFREWFhYRFRUYHSggGBolGxUVITEhJSkrLi4uFx8zODMsNygtLisBCgoKDg0OFRAQFSsdHx0rKy0rKzctLS0tLSsrKysrKy0rLS0tLSstKy0rKy0rLS0tKy0rKy0tKy0tLS0tKy0rLf/AABEIALcBEwMBEQACEQEDEQH/xAAcAAABBQEBAQAAAAAAAAAAAAAAAQIDBAUGCAf/xABDEAABAwIDAwcKBAQEBwAAAAABAAIDBBEFEiExQWEGBxMiUXGRMjVCUoGEobG00UNicsEUI1OSFRaC8SQzk6KywuH/xAAbAQEBAAMBAQEAAAAAAAAAAAAAAQIDBAUGB//EADURAQACAQIEAwYEBAcAAAAAAAABAgMEEQUSITETQVEiQmGRodEGFHGBFTKxwTNDUmLh8PH/2gAMAwEAAhEDEQA/APuCAQCAQCAQCAQCAQCAQCAQCAQCAQCAQCAQZ9ZjEUZLbl7x6LNbd52BBSOPO3Q6cX6/JVU8GPMOkjXR8T1m+I2KI1WOBAIIIOwjUFAqAQCAQCAQCAQeeOdfzrWe7/TRIPQ6AQCAQCAQCAQUK/E2x9Vozv7Nze8/sgy5KyZ3plvBgsqqMVEzdRK722IQXKTGyCGzAD87dntG7vQbTTfUag7D2qIVAIBAIBAIBAIMHHcTN+hjNj+I4bR+UcUVm08AVFoRoGSRBAUFaYHWNzET1h6v5gg6gHeFEKgEAgEAgEAg88c6/nWs93+miQeh0AgEAgEAgEFPFKro2aeU7RvDtKDDiZvOpO09qqpg1AOagrTRoLeA1pa7oXHqm5jvuO9qiOgQCAQCAQCAQQ1c2Rj3n0Wl3gEHF0zi4lx1LiSe8qK0olRMFQjkFSpag2+T0+aEA6lhLPZu+CiNNAIBAIBAIBB5451/OtZ7v9NEg9DoBAIBAIBAIMDGpLyhu5rR4nVVUDCgkuoEJQRSFUZ1RIWkPG1pDh3g3UR27HggEbCAR3FA5AIBAIBAIMzlKbU01vVHhmF0HI0cixVpxyLKBOHqgL0Fad6DT5KeTN2dIP8AxQbqiBAIBAIBAIPPHOv51rPd/pokHodAIBAIBAIBBzWNaTHi1pVVAx6gkzoEL0EMkigy6+XQqJLvaJpEcYO0RsB7w0LITIBAIBAIBBXxGn6SKWP12Ob7SNEHzSmnLSWu0c0kEdhCxJasNSqLDahZIUzoK1ROiur5O0xZC2+jn3efbs+Cg00AgEAgEAgEHnjnX861nu/00SD0OgEAgEAgEAgxOUtOcrZR6Gjv0nYfH5orBbMgk6ZRSOnQVpqhQQ4dTmedkfo3Dn8GDU+Oz2oxfRVkBAIBAIBAIBBxXLLAXBxqoQSDrMwbQfXA+ag5iCt4qIttrOKygONZxVRr4BhZnIlkGWBpvrp0hG7u4oyh1z8QjG+/6QSoEbiDPzDvCqrEcrXeSQVEPQCAQCAQeeOdfzrWe7/TRIPQ6AQCAQCAQCBHtBBBFwRYg7wg43GsJfCS9gL4ttxqWcDw4orH/i+KimOq+KgZAJJnCOJpe49mwDtJ3BQd5yfwcU7NbOlfq9//AKjgFlEbMWqqBAIBAIBAIBBiY3yjip7sH8yX1GnRv6ju7tqD5xirnTPdKGRxknVsTcoPE8eKghipJTsSB1fJ6gpA3NM175m69G/yCe1oGhHeqNt8rpPK0aPJYNGtHcqqaONBMGIEyW1Gh7Rogu0tTfqu8rcfW/8AqC0ogQCAQeeOdfzrWe7/AE0SD0OgEAgEAgEAgEAUHFcpIoZDaGNoIPWlaLZj2Ab+9SVc5NhjhvKgfhlbLTOvG8i5GZp1a/vCo+hYJjUdS3TqyAdeM7RxHaFUaaAQCAQCAQCDAx/GcoMcTrH03+rwHFBxcOHVNU4/wzAW3600pLY779bEuPcCgjpW6kGxIJBtsuDZRGvAAAgu0w3qsmjCqLLCglBQKgjf2jaNQg06eXM0Hx71ESIBAIPPHOv51rPd/pokHodAIBAIBAIBAIMzHZSGtYPTJv8ApG74hFc9UPDbBQV5tQsRlswwVEoi6QxXDiHgAgOAuA6+5SclI6TaI/c2lNBSVNPIGuaXEHqTQHM0/buK1W1WGve8Lyz6OupccdlHSQvzdrMtnewnRYTxDTx768krkWKsIuWvaewgH5LXPFNPHnPyPDkHFW+q4+H3WqeL4o7Vmf8Av6r4coZ8aytc7oyQ0EkA6kAbhZYfxeszHsT8yce0bsz/ADU9wBbEyxAIJe46EdwWyeI28qfV408Rt5U+rPxLlfUx2s2DrX2tkNv+5aL8Syx2iPr92jJxLLXtEfX7s6LFZqnM+V9rEACO7GjTvWNdfmt5x8mNOIZ7ecR+xZKdrhZ1yOwkpOryz7xOrzT7y3/FSWDekeGjQNa4gAdwWE58s+9LCc+We9pYGIQ9CQ+N2hOrCb+Cz0+pnHk9q3Sfoy02pnHkjmt0n6NGiqg4Be49+GvA5VV+J6CyxyolDkDsyBrigs4U7yx2EHx/2QX1ECAQeeOdfzrWe7/TRIPQ6AQCBLqqLoGvkAFybBBVkrvVb7SghNZJ+XwQVax7nlpdbqggW42+yDlccbJ0rDYiPt3E9ix2BW1WVhttssZDuR094i1x62d2p2nUr5PiM8urvE+e39HTT+WHRWXLupLK7gsruBAllRnR4U0EjO4NuS1osMoO6/YtvjW22edbhuK15tMz18mZjtExoJuSGszHMbnbsHHgsIyzN4rPm0anhWLw5tWZiYVcGFmvHY+1+1dWPtLwMXaWgtjcycUxTKSyPbvd2cAtN8m3SGjJk26QxC8k3JJPaTcrQ5t2nhD3F2lrN1OoGi+j4fqPFx8s96vpuG6nxcfLPerooJV6D0l6KVEW45VRM2RA/pEDS9Bcwf8AEP6R8/ug0roFUQIPPHOv51rPd/pokHodAIGkqqagZJIGi5QUHvLjc+wdiACAKCNyCtPGCCCAQdxQc7iWDCx/nCNu7MLgcL3WMwKGF0joXOY6SN4eS5hjcSdNtxuXy/4gwda5Y/R0YZ7w6Ohqr9V3sP7LxcObf2ZbJhecbanYF0sVJ2JM9EF3dYfNYeJE9oXlEOJMccuoJNte1IyddpOVcstu6MvHmECOUfhuOcDfG4WJ9hyn2FbcVo32nzcPEMdrYt6d69XOYxJdzQDoBrrpclbpxzM+xX5Q+WzZL3nbmmf3S4bUxsZZz2g3JIBB+S68Wkz7f4dvlLLHWYjsknxBhjkdG4Py9U5TezjuWGal8W8XrMT8VvPLEuZlksCTftNgSfgubFitlvFKzG8+sxH1lyxWbTsz345ENzz3NA+ZX0FPwrrrd5pH7z/aJdEaS/wJDyhjDmnJJYEXsWg2v3ru034X1WG8X8Wv6dfs6dNivhyReJ/8dzS1Qc1rmm7XAEHgVlas1mYnvD6SJiY3heinWKLkU6osMmQSiVAjpUG7hkOWMX2u6x9qC2gcEAojzxzr+daz3f6aJB6HQCBhVUhQZ9bJd2XcPmgiDkBmQBcgY5yCF7kFWqja8FrgCDuOoUHHRRU7Jy6NxY8Ocx0RNxf8t9i8ri+LxNNb/b1bMU7WbAqNdGuv2mwHivjIxS7eX4rhxF5Fi1mosbkm66d7bdWHLBlHhEkoLo3Rtbe3WLtDb2r0tFw62opNomIjfZqveKzsbUYNJAA90jD1tCy9wfaFdZw22CkWm0T1WuSLTshdUv8A6r/EfZedFZ9WTMxqqeI32kcTlIsTt03Lpw0ibREtd+z58+odJAMxJdE/Kbk6tdsvxuF+x6OtK1iIiI6PnrViOzdwVtoWcQT8Vnlne0rBKis/ho3NtnjllLg3ySxx1JzbxfgvntfwCuuyzkjJyzO2/Tft+8bNGbBz9d2XLj/qxWP5n3+AC5KfhCsT7eeZj4R95n+jRGkjzliPNzcr6zFjjFjrSJ3isRHx6O3YALZubOu5GV5IdASLtBey5A6u9uq8Piun6xlr59/u7tLk9yXUxzrxXYtR1CIssqFRKKhBrYNRGQiR4tGNQD6Z+yDpECoFQCiPPHOv51rPd/pokHodAIEVUiDCkku5x/Mfmgb0iA6RAGRBG6RBG6RBE56DicZgyVZlFrjK8NIuC4ttcrk1Fonekx3evw/h9c9fEvPmVuJSjeD3gLyP4dh28/m9eeH4fj83RYLGyeJspltcuBAy2BBsdbrPHwfHMbzeXg6qtsOWccRvs36SaCFuXpmDW5L5GXuvU0+HHp6clZc3hZbzvFJ+UpBVU1ReLOyW3WLQ47t9wtmSuLNHLbqXwZsUc1qzBRhFMPwWnvzO+ZWuNDpo/wAuGrnt6vmk+L55JHMc2MNe9oZHljyAOIFw3fptK+r0vDtNipXlxV7ekPLyZsk2ne0smpZTtdZ+QPmcNCSM5voSL9u9ejWJiPZ8mnuvRsDQGtFgNgG5YT1DZ6djwA9ocAbgHtUiZjsqD/CoP6TfF33Tnt6m0F/win/pDxf91jN7erLaB/g9P/TH9z/up4lvU2hkY5SsidEY25bhxNi7dbtWUe3WYsdp3hpUOJG4DcxZb8RzXO77gBfO5sPJaay9Gl943bscjvVd4aLlmGxeha87vFB0XJ3D43uPSguc2xDfQtxG9B1rQgcgVAKIEHnjnX861nu/00SD0OgEAqpEHMTus547HO+aCEzIG9OgQzoGOnQMMyBvSoOZx5rTNmsMwY0XtrvNviuHUfzvqOERMaf9ZlQWl6QshuEE2DYsyOaJ7ZGaPDXWcNWk2cPBZY7bWiWnV4JyYb1mPJ9SMoXoPi3wbHsGkhqJmyRus58pa6xLXsc+4II4FfVaTUUvSJifKHnZKWiZhi1mCzuzPigkMbG53ua0gMA4rdk1dItWs280rjnaZ2dVg1b0kMbnEZrZXXIFyNLrO0dejSsurYhtkYO9zQpyT6CM4rAPxWH9JzfJTw7ei7oXY/TjY8nuY/8AcJ4Vjcjseb6Mcjv7W/MrCcfxZbsbFsXzluaIDKDYF3b227ljtt2llDS5HRvqpf8AltbFCAOrfVxNwDfbvK8riExG3q6sET1fT4cOAHFeU6TxAAg2+T8Qs92+4b7NqDYCByAQKogQeeOdfzrWe7/TRIPQ6AQCqhBzPKCPJJm9F4v/AKhtCDGfOgiNQgYalAw1KAEyCQS71CImZ2hztVJne53adO5ede3NaZfZabF4WKtPSEVli3hBk4xA8uY4XLA0hzRuPbbesZhupaIiYZctETlyxm9wdGkK7MZvM+b7HT14kGZhuLkeC9GtotG8Phs2G+G3LeNpPfJfbr36rJpRPNxY7LWtut2IPk+LYM2GeaJrMzQ8uZ1SbMd1gPZe3sX12j1HPgraZeblpteY2NiwuU+TBJ/03D9lttqMcd7x82MUtPkfJRTQPgdLSvcwvuWOaLOaND8xtXHn1eO1JimTaW3HimJiZq1MR5IsmYysoNGmz305BBG8ll/kuPBxOaxy5uvxbr6eJ61Z9Lg8shs3LfZbrE+ACztxPH5RLGNPZtjmulkb0k1ZHDcDqiF0pHDy26rTPE6+VPqzjTz6ur5L4DHSQtjacxFy55AaZHH0iLm3ddedmyzlvNpdFK8sbNWWcbAtTIwuQbmAj+WT2vPyCDTCBUAgVAKI88c6/nWs93+miQeh0AgEAqqriVE2ZhYdN7T6rtxQfPMRY+J7o5BZw8CNxHBBnvqEEZqUAKlBNHMgbV1WmUb9p4di5s2T3Yexw3RzMxlvH6fdRsuV7u4RdyFRlBEZEUZNjkzP13x32tzW7CCAfmF0ae3WYeJxrD7FcnpOzoiF1PnDcqBRGOwK7okaFFR1dMJG2OhGrTtsfsrEzAzIpXQOyuFhuI0aeIWW+7JpxYlGNWloJ26BQ2NlxBp2uv3oM3EcbAu1urtluzvVEeGl5OZ5JJ8Ag13O0CDpcHZaJnG7vEm3wsgvBAqBUCoBRHnjnX861nu/00SD0OgEAgFVCClieGRVDcsjb28lw0c08Cg+aYphDmOd0bs7ASATZriBwQY8sbxtBCBYAXGwQQYzWSU+QkAxki5G08OC05bTEdHfw/DTJliLdVD/ADEDsik8P3XFu+o5UM/KB4HVitxdqPgosVU38oJzsMY/0n7oy5YLQVtXUSshicS950ADAANpcSRoAlazadoYZc2PDWbXlLXU1RG90cs787DZ2R3VvwIS1ZidpZ4c9MtIvWOkqzoL+U97u95WOzdFpdFyAga2qu0fgyXO3e1btPHtvK41bfTdf9Uf3fRV2vkyhEOQF1UF02UOsRYgEdhAIVDY6SL+mz+0INKjjYLFrGNPaGtBRXCOizTTO7ZZD4uKqtimZZBYb1nNaN5A8UHaRssABsAA8EDwgVAqBwQCiPPHOv51rPd/pokHodAIBVQgRAIORx/DejcXg3Y8kgb2HbbuQc5UwgoKsdPYoND+DjlYY5GhzSLEFYzETG0s6ZLUtFqztMMP/I7nPyxzxsZuM2e44XaDfv0XNbTzv0l7ePjFeX269fg1Yua158qsjsfUgc+/tLwn5f4luM18sf1/4UsY5taSnidJNWysJOSMlrGx9K7RgdoSBe19Vfy8R5tU8Xy26RWEvIbAP4WEyyN/4iUWN9S1t9G8OK3UpFXDqtVbNMRPaG5g3IynJfNOwyl+v8xznBzibl1t3YsfCr3mGX5/NFYrW20Q2ByepG+TTQt7mBXw6x5NVtXnt3yT8z24exvksa39LQPksoiIabXtbvO4dTqsEEkSCAhUCIaUDS5UObIgu00qDmKePrv/AFu+ZUZNAN0VDsMd1mu/OD8UHcIFQCBUChAqiPPHOv51rPd/pokHodAIBVSIEQF0GLynd1GN3lxPgEHJSsQVJtEEcFcGnag06fFGHeEGnS4lbyXkcL6eCgXE6xkzAybK9oe14Fh5TdhTZYnZLhdM6YhzhliGo3Z+A4IjoCFBE4IIntQROCCBzFdhE6JVEbokQx0aCJ8aCI6KhwqA0Ek2A1JO4IMmlma5znN1a5ziN2hKxZNKUgMcfyn5KiLAWFz427rgnuGqDuA9AuZA4FA4IHBAKI88c6/nWs93+miQeh1VCBECIEQIg5rlBNeTLuaAPadfsgx3NQVpIkGPX4eDu1UH0CkwaBsMUb4Y3OZG0ElozXtr1tu1FQPwKn9Fhb3Pdb4lDZJDhsLdcgNvWJd8DopubNAToEdUIFY+6Inay6oXoFQhpgghfToK74UETokTZG5iqKNa9rRcngANpPYEHPYq2V7bAWbe5F9o7EU3CL5QLEFpIspKr1fL1Q3ZnIHs2lBfw45C1w3EeG9B1Iege0oJmoJQgcgFEeeOdfzrWe7/AE0SD0OqoQNQCBECWQcTjU1pZf1u+BQVGSXAPagRzkDqCAOljB2ZgT7Nf2UkdS6VRkidIgjMigAVRMyK6IuQxKi0xqIkAVC2QMcxBEYUDHU6CvNSncg5WtBExDxYAdW/xQTiybiPoW3uNFBHi1AZGAMt0gcCy5sCdlie5UW8JwupdZssfRgeU4uBuOACDq2woHhiB4CB4QOQCDzxzr+daz3f6aJRHodAKqagRAII6qYMY553DxO5B86xp5OZ283J7ygx8MrSC6Mni2/xCDSZNdBcp3kEOG0EFQdFmuARsIuoyMKgVrFRPFGguxBEWmKokAVDwEAgLICyAsgTKgrVeHRSCz2A8dhHtQZk3JiP0JJGcCQ4fFBRlwCdp6pbIP7SoLVBhMpcDIA1oN7XuTwVG+1iBbICyAsgVAqAUR5451/OtZ7v9NEg9DqqEDUCIBBj8pJ7Maz1jc9wQcViTtCgm5G8mxM81EwBiYSGM2539p4BQScocINO8OabxvJy66tPqn7qiGleg2G4lGxrGuJLrbAN1+1YrCzTVLX+TfuIRVxgQTsaiLEbVRYYERM0KhyAQCAQCAQCiBAKqEAgEAgEAgEAg88c6/nWs93+miU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data:image/jpeg;base64,/9j/4AAQSkZJRgABAQAAAQABAAD/2wCEAAkGBxESEg8QEBAQEBAQDw8QEBAPEA8PEA4QFREWFhYRFRUYHSggGBolGxUVITEhJSkrLi4uFx8zODMsNygtLisBCgoKDg0OFRAQFSsdHx0rKy0rKzctLS0tLSsrKysrKy0rLS0tLSstKy0rKy0rLS0tKy0rKy0tKy0tLS0tKy0rLf/AABEIALcBEwMBEQACEQEDEQH/xAAcAAABBQEBAQAAAAAAAAAAAAAAAQIDBAUGCAf/xABDEAABAwIDAwcKBAQEBwAAAAABAAIDBBEFEiExQWEGBxMiUXGRMjVCUoGEobG00UNicsEUI1OSFRaC8SQzk6KywuH/xAAbAQEBAAMBAQEAAAAAAAAAAAAAAQIDBAUGB//EADURAQACAQIEAwYEBAcAAAAAAAABAgMEEQUSITETQVEiQmGRodEGFHGBFTKxwTNDUmLh8PH/2gAMAwEAAhEDEQA/APuCAQCAQCAQCAQCAQCAQCAQCAQCAQCAQCAQZ9ZjEUZLbl7x6LNbd52BBSOPO3Q6cX6/JVU8GPMOkjXR8T1m+I2KI1WOBAIIIOwjUFAqAQCAQCAQCAQeeOdfzrWe7/TRIPQ6AQCAQCAQCAQUK/E2x9Vozv7Nze8/sgy5KyZ3plvBgsqqMVEzdRK722IQXKTGyCGzAD87dntG7vQbTTfUag7D2qIVAIBAIBAIBAIMHHcTN+hjNj+I4bR+UcUVm08AVFoRoGSRBAUFaYHWNzET1h6v5gg6gHeFEKgEAgEAgEAg88c6/nWs93+miQeh0AgEAgEAgEFPFKro2aeU7RvDtKDDiZvOpO09qqpg1AOagrTRoLeA1pa7oXHqm5jvuO9qiOgQCAQCAQCAQQ1c2Rj3n0Wl3gEHF0zi4lx1LiSe8qK0olRMFQjkFSpag2+T0+aEA6lhLPZu+CiNNAIBAIBAIBB5451/OtZ7v9NEg9DoBAIBAIBAIMDGpLyhu5rR4nVVUDCgkuoEJQRSFUZ1RIWkPG1pDh3g3UR27HggEbCAR3FA5AIBAIBAIMzlKbU01vVHhmF0HI0cixVpxyLKBOHqgL0Fad6DT5KeTN2dIP8AxQbqiBAIBAIBAIPPHOv51rPd/pokHodAIBAIBAIBBzWNaTHi1pVVAx6gkzoEL0EMkigy6+XQqJLvaJpEcYO0RsB7w0LITIBAIBAIBBXxGn6SKWP12Ob7SNEHzSmnLSWu0c0kEdhCxJasNSqLDahZIUzoK1ROiur5O0xZC2+jn3efbs+Cg00AgEAgEAgEHnjnX861nu/00SD0OgEAgEAgEAgxOUtOcrZR6Gjv0nYfH5orBbMgk6ZRSOnQVpqhQQ4dTmedkfo3Dn8GDU+Oz2oxfRVkBAIBAIBAIBBxXLLAXBxqoQSDrMwbQfXA+ag5iCt4qIttrOKygONZxVRr4BhZnIlkGWBpvrp0hG7u4oyh1z8QjG+/6QSoEbiDPzDvCqrEcrXeSQVEPQCAQCAQeeOdfzrWe7/TRIPQ6AQCAQCAQCBHtBBBFwRYg7wg43GsJfCS9gL4ttxqWcDw4orH/i+KimOq+KgZAJJnCOJpe49mwDtJ3BQd5yfwcU7NbOlfq9//AKjgFlEbMWqqBAIBAIBAIBBiY3yjip7sH8yX1GnRv6ju7tqD5xirnTPdKGRxknVsTcoPE8eKghipJTsSB1fJ6gpA3NM175m69G/yCe1oGhHeqNt8rpPK0aPJYNGtHcqqaONBMGIEyW1Gh7Rogu0tTfqu8rcfW/8AqC0ogQCAQeeOdfzrWe7/AE0SD0OgEAgEAgEAgEAUHFcpIoZDaGNoIPWlaLZj2Ab+9SVc5NhjhvKgfhlbLTOvG8i5GZp1a/vCo+hYJjUdS3TqyAdeM7RxHaFUaaAQCAQCAQCDAx/GcoMcTrH03+rwHFBxcOHVNU4/wzAW3600pLY779bEuPcCgjpW6kGxIJBtsuDZRGvAAAgu0w3qsmjCqLLCglBQKgjf2jaNQg06eXM0Hx71ESIBAIPPHOv51rPd/pokHodAIBAIBAIBAIMzHZSGtYPTJv8ApG74hFc9UPDbBQV5tQsRlswwVEoi6QxXDiHgAgOAuA6+5SclI6TaI/c2lNBSVNPIGuaXEHqTQHM0/buK1W1WGve8Lyz6OupccdlHSQvzdrMtnewnRYTxDTx768krkWKsIuWvaewgH5LXPFNPHnPyPDkHFW+q4+H3WqeL4o7Vmf8Av6r4coZ8aytc7oyQ0EkA6kAbhZYfxeszHsT8yce0bsz/ADU9wBbEyxAIJe46EdwWyeI28qfV408Rt5U+rPxLlfUx2s2DrX2tkNv+5aL8Syx2iPr92jJxLLXtEfX7s6LFZqnM+V9rEACO7GjTvWNdfmt5x8mNOIZ7ecR+xZKdrhZ1yOwkpOryz7xOrzT7y3/FSWDekeGjQNa4gAdwWE58s+9LCc+We9pYGIQ9CQ+N2hOrCb+Cz0+pnHk9q3Sfoy02pnHkjmt0n6NGiqg4Be49+GvA5VV+J6CyxyolDkDsyBrigs4U7yx2EHx/2QX1ECAQeeOdfzrWe7/TRIPQ6AQCBLqqLoGvkAFybBBVkrvVb7SghNZJ+XwQVax7nlpdbqggW42+yDlccbJ0rDYiPt3E9ix2BW1WVhttssZDuR094i1x62d2p2nUr5PiM8urvE+e39HTT+WHRWXLupLK7gsruBAllRnR4U0EjO4NuS1osMoO6/YtvjW22edbhuK15tMz18mZjtExoJuSGszHMbnbsHHgsIyzN4rPm0anhWLw5tWZiYVcGFmvHY+1+1dWPtLwMXaWgtjcycUxTKSyPbvd2cAtN8m3SGjJk26QxC8k3JJPaTcrQ5t2nhD3F2lrN1OoGi+j4fqPFx8s96vpuG6nxcfLPerooJV6D0l6KVEW45VRM2RA/pEDS9Bcwf8AEP6R8/ug0roFUQIPPHOv51rPd/pokHodAIGkqqagZJIGi5QUHvLjc+wdiACAKCNyCtPGCCCAQdxQc7iWDCx/nCNu7MLgcL3WMwKGF0joXOY6SN4eS5hjcSdNtxuXy/4gwda5Y/R0YZ7w6Ohqr9V3sP7LxcObf2ZbJhecbanYF0sVJ2JM9EF3dYfNYeJE9oXlEOJMccuoJNte1IyddpOVcstu6MvHmECOUfhuOcDfG4WJ9hyn2FbcVo32nzcPEMdrYt6d69XOYxJdzQDoBrrpclbpxzM+xX5Q+WzZL3nbmmf3S4bUxsZZz2g3JIBB+S68Wkz7f4dvlLLHWYjsknxBhjkdG4Py9U5TezjuWGal8W8XrMT8VvPLEuZlksCTftNgSfgubFitlvFKzG8+sxH1lyxWbTsz345ENzz3NA+ZX0FPwrrrd5pH7z/aJdEaS/wJDyhjDmnJJYEXsWg2v3ru034X1WG8X8Wv6dfs6dNivhyReJ/8dzS1Qc1rmm7XAEHgVlas1mYnvD6SJiY3heinWKLkU6osMmQSiVAjpUG7hkOWMX2u6x9qC2gcEAojzxzr+daz3f6aJB6HQCBhVUhQZ9bJd2XcPmgiDkBmQBcgY5yCF7kFWqja8FrgCDuOoUHHRRU7Jy6NxY8Ocx0RNxf8t9i8ri+LxNNb/b1bMU7WbAqNdGuv2mwHivjIxS7eX4rhxF5Fi1mosbkm66d7bdWHLBlHhEkoLo3Rtbe3WLtDb2r0tFw62opNomIjfZqveKzsbUYNJAA90jD1tCy9wfaFdZw22CkWm0T1WuSLTshdUv8A6r/EfZedFZ9WTMxqqeI32kcTlIsTt03Lpw0ibREtd+z58+odJAMxJdE/Kbk6tdsvxuF+x6OtK1iIiI6PnrViOzdwVtoWcQT8Vnlne0rBKis/ho3NtnjllLg3ySxx1JzbxfgvntfwCuuyzkjJyzO2/Tft+8bNGbBz9d2XLj/qxWP5n3+AC5KfhCsT7eeZj4R95n+jRGkjzliPNzcr6zFjjFjrSJ3isRHx6O3YALZubOu5GV5IdASLtBey5A6u9uq8Piun6xlr59/u7tLk9yXUxzrxXYtR1CIssqFRKKhBrYNRGQiR4tGNQD6Z+yDpECoFQCiPPHOv51rPd/pokHodAIEVUiDCkku5x/Mfmgb0iA6RAGRBG6RBG6RBE56DicZgyVZlFrjK8NIuC4ttcrk1Fonekx3evw/h9c9fEvPmVuJSjeD3gLyP4dh28/m9eeH4fj83RYLGyeJspltcuBAy2BBsdbrPHwfHMbzeXg6qtsOWccRvs36SaCFuXpmDW5L5GXuvU0+HHp6clZc3hZbzvFJ+UpBVU1ReLOyW3WLQ47t9wtmSuLNHLbqXwZsUc1qzBRhFMPwWnvzO+ZWuNDpo/wAuGrnt6vmk+L55JHMc2MNe9oZHljyAOIFw3fptK+r0vDtNipXlxV7ekPLyZsk2ne0smpZTtdZ+QPmcNCSM5voSL9u9ejWJiPZ8mnuvRsDQGtFgNgG5YT1DZ6djwA9ocAbgHtUiZjsqD/CoP6TfF33Tnt6m0F/win/pDxf91jN7erLaB/g9P/TH9z/up4lvU2hkY5SsidEY25bhxNi7dbtWUe3WYsdp3hpUOJG4DcxZb8RzXO77gBfO5sPJaay9Gl943bscjvVd4aLlmGxeha87vFB0XJ3D43uPSguc2xDfQtxG9B1rQgcgVAKIEHnjnX861nu/00SD0OgEAqpEHMTus547HO+aCEzIG9OgQzoGOnQMMyBvSoOZx5rTNmsMwY0XtrvNviuHUfzvqOERMaf9ZlQWl6QshuEE2DYsyOaJ7ZGaPDXWcNWk2cPBZY7bWiWnV4JyYb1mPJ9SMoXoPi3wbHsGkhqJmyRus58pa6xLXsc+4II4FfVaTUUvSJifKHnZKWiZhi1mCzuzPigkMbG53ua0gMA4rdk1dItWs280rjnaZ2dVg1b0kMbnEZrZXXIFyNLrO0dejSsurYhtkYO9zQpyT6CM4rAPxWH9JzfJTw7ei7oXY/TjY8nuY/8AcJ4Vjcjseb6Mcjv7W/MrCcfxZbsbFsXzluaIDKDYF3b227ljtt2llDS5HRvqpf8AltbFCAOrfVxNwDfbvK8riExG3q6sET1fT4cOAHFeU6TxAAg2+T8Qs92+4b7NqDYCByAQKogQeeOdfzrWe7/TRIPQ6AQCqhBzPKCPJJm9F4v/AKhtCDGfOgiNQgYalAw1KAEyCQS71CImZ2hztVJne53adO5ede3NaZfZabF4WKtPSEVli3hBk4xA8uY4XLA0hzRuPbbesZhupaIiYZctETlyxm9wdGkK7MZvM+b7HT14kGZhuLkeC9GtotG8Phs2G+G3LeNpPfJfbr36rJpRPNxY7LWtut2IPk+LYM2GeaJrMzQ8uZ1SbMd1gPZe3sX12j1HPgraZeblpteY2NiwuU+TBJ/03D9lttqMcd7x82MUtPkfJRTQPgdLSvcwvuWOaLOaND8xtXHn1eO1JimTaW3HimJiZq1MR5IsmYysoNGmz305BBG8ll/kuPBxOaxy5uvxbr6eJ61Z9Lg8shs3LfZbrE+ACztxPH5RLGNPZtjmulkb0k1ZHDcDqiF0pHDy26rTPE6+VPqzjTz6ur5L4DHSQtjacxFy55AaZHH0iLm3ddedmyzlvNpdFK8sbNWWcbAtTIwuQbmAj+WT2vPyCDTCBUAgVAKI88c6/nWs93+miQeh0AgEAqqriVE2ZhYdN7T6rtxQfPMRY+J7o5BZw8CNxHBBnvqEEZqUAKlBNHMgbV1WmUb9p4di5s2T3Yexw3RzMxlvH6fdRsuV7u4RdyFRlBEZEUZNjkzP13x32tzW7CCAfmF0ae3WYeJxrD7FcnpOzoiF1PnDcqBRGOwK7okaFFR1dMJG2OhGrTtsfsrEzAzIpXQOyuFhuI0aeIWW+7JpxYlGNWloJ26BQ2NlxBp2uv3oM3EcbAu1urtluzvVEeGl5OZ5JJ8Ag13O0CDpcHZaJnG7vEm3wsgvBAqBUCoBRHnjnX861nu/00SD0OgEAgFVCClieGRVDcsjb28lw0c08Cg+aYphDmOd0bs7ASATZriBwQY8sbxtBCBYAXGwQQYzWSU+QkAxki5G08OC05bTEdHfw/DTJliLdVD/ADEDsik8P3XFu+o5UM/KB4HVitxdqPgosVU38oJzsMY/0n7oy5YLQVtXUSshicS950ADAANpcSRoAlazadoYZc2PDWbXlLXU1RG90cs787DZ2R3VvwIS1ZidpZ4c9MtIvWOkqzoL+U97u95WOzdFpdFyAga2qu0fgyXO3e1btPHtvK41bfTdf9Uf3fRV2vkyhEOQF1UF02UOsRYgEdhAIVDY6SL+mz+0INKjjYLFrGNPaGtBRXCOizTTO7ZZD4uKqtimZZBYb1nNaN5A8UHaRssABsAA8EDwgVAqBwQCiPPHOv51rPd/pokHodAIBVQgRAIORx/DejcXg3Y8kgb2HbbuQc5UwgoKsdPYoND+DjlYY5GhzSLEFYzETG0s6ZLUtFqztMMP/I7nPyxzxsZuM2e44XaDfv0XNbTzv0l7ePjFeX269fg1Yua158qsjsfUgc+/tLwn5f4luM18sf1/4UsY5taSnidJNWysJOSMlrGx9K7RgdoSBe19Vfy8R5tU8Xy26RWEvIbAP4WEyyN/4iUWN9S1t9G8OK3UpFXDqtVbNMRPaG5g3IynJfNOwyl+v8xznBzibl1t3YsfCr3mGX5/NFYrW20Q2ByepG+TTQt7mBXw6x5NVtXnt3yT8z24exvksa39LQPksoiIabXtbvO4dTqsEEkSCAhUCIaUDS5UObIgu00qDmKePrv/AFu+ZUZNAN0VDsMd1mu/OD8UHcIFQCBUChAqiPPHOv51rPd/pokHodAIBVSIEQF0GLynd1GN3lxPgEHJSsQVJtEEcFcGnag06fFGHeEGnS4lbyXkcL6eCgXE6xkzAybK9oe14Fh5TdhTZYnZLhdM6YhzhliGo3Z+A4IjoCFBE4IIntQROCCBzFdhE6JVEbokQx0aCJ8aCI6KhwqA0Ek2A1JO4IMmlma5znN1a5ziN2hKxZNKUgMcfyn5KiLAWFz427rgnuGqDuA9AuZA4FA4IHBAKI88c6/nWs93+miQeh1VCBECIEQIg5rlBNeTLuaAPadfsgx3NQVpIkGPX4eDu1UH0CkwaBsMUb4Y3OZG0ElozXtr1tu1FQPwKn9Fhb3Pdb4lDZJDhsLdcgNvWJd8DopubNAToEdUIFY+6Inay6oXoFQhpgghfToK74UETokTZG5iqKNa9rRcngANpPYEHPYq2V7bAWbe5F9o7EU3CL5QLEFpIspKr1fL1Q3ZnIHs2lBfw45C1w3EeG9B1Iege0oJmoJQgcgFEeeOdfzrWe7/AE0SD0OqoQNQCBECWQcTjU1pZf1u+BQVGSXAPagRzkDqCAOljB2ZgT7Nf2UkdS6VRkidIgjMigAVRMyK6IuQxKi0xqIkAVC2QMcxBEYUDHU6CvNSncg5WtBExDxYAdW/xQTiybiPoW3uNFBHi1AZGAMt0gcCy5sCdlie5UW8JwupdZssfRgeU4uBuOACDq2woHhiB4CB4QOQCDzxzr+daz3f6aJRHodAKqagRAII6qYMY553DxO5B86xp5OZ283J7ygx8MrSC6Mni2/xCDSZNdBcp3kEOG0EFQdFmuARsIuoyMKgVrFRPFGguxBEWmKokAVDwEAgLICyAsgTKgrVeHRSCz2A8dhHtQZk3JiP0JJGcCQ4fFBRlwCdp6pbIP7SoLVBhMpcDIA1oN7XuTwVG+1iBbICyAsgVAqAUR5451/OtZ7v9NEg9DqqEDUCIBBj8pJ7Maz1jc9wQcViTtCgm5G8mxM81EwBiYSGM2539p4BQScocINO8OabxvJy66tPqn7qiGleg2G4lGxrGuJLrbAN1+1YrCzTVLX+TfuIRVxgQTsaiLEbVRYYERM0KhyAQCAQCAQCiBAKqEAgEAgEAgEAg88c6/nWs93+miU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data:image/jpeg;base64,/9j/4AAQSkZJRgABAQAAAQABAAD/2wCEAAkGBxESEg8QEBAQEBAQDw8QEBAPEA8PEA4QFREWFhYRFRUYHSggGBolGxUVITEhJSkrLi4uFx8zODMsNygtLisBCgoKDg0OFRAQFSsdHx0rKy0rKzctLS0tLSsrKysrKy0rLS0tLSstKy0rKy0rLS0tKy0rKy0tKy0tLS0tKy0rLf/AABEIALcBEwMBEQACEQEDEQH/xAAcAAABBQEBAQAAAAAAAAAAAAAAAQIDBAUGCAf/xABDEAABAwIDAwcKBAQEBwAAAAABAAIDBBEFEiExQWEGBxMiUXGRMjVCUoGEobG00UNicsEUI1OSFRaC8SQzk6KywuH/xAAbAQEBAAMBAQEAAAAAAAAAAAAAAQIDBAUGB//EADURAQACAQIEAwYEBAcAAAAAAAABAgMEEQUSITETQVEiQmGRodEGFHGBFTKxwTNDUmLh8PH/2gAMAwEAAhEDEQA/APuCAQCAQCAQCAQCAQCAQCAQCAQCAQCAQCAQZ9ZjEUZLbl7x6LNbd52BBSOPO3Q6cX6/JVU8GPMOkjXR8T1m+I2KI1WOBAIIIOwjUFAqAQCAQCAQCAQeeOdfzrWe7/TRIPQ6AQCAQCAQCAQUK/E2x9Vozv7Nze8/sgy5KyZ3plvBgsqqMVEzdRK722IQXKTGyCGzAD87dntG7vQbTTfUag7D2qIVAIBAIBAIBAIMHHcTN+hjNj+I4bR+UcUVm08AVFoRoGSRBAUFaYHWNzET1h6v5gg6gHeFEKgEAgEAgEAg88c6/nWs93+miQeh0AgEAgEAgEFPFKro2aeU7RvDtKDDiZvOpO09qqpg1AOagrTRoLeA1pa7oXHqm5jvuO9qiOgQCAQCAQCAQQ1c2Rj3n0Wl3gEHF0zi4lx1LiSe8qK0olRMFQjkFSpag2+T0+aEA6lhLPZu+CiNNAIBAIBAIBB5451/OtZ7v9NEg9DoBAIBAIBAIMDGpLyhu5rR4nVVUDCgkuoEJQRSFUZ1RIWkPG1pDh3g3UR27HggEbCAR3FA5AIBAIBAIMzlKbU01vVHhmF0HI0cixVpxyLKBOHqgL0Fad6DT5KeTN2dIP8AxQbqiBAIBAIBAIPPHOv51rPd/pokHodAIBAIBAIBBzWNaTHi1pVVAx6gkzoEL0EMkigy6+XQqJLvaJpEcYO0RsB7w0LITIBAIBAIBBXxGn6SKWP12Ob7SNEHzSmnLSWu0c0kEdhCxJasNSqLDahZIUzoK1ROiur5O0xZC2+jn3efbs+Cg00AgEAgEAgEHnjnX861nu/00SD0OgEAgEAgEAgxOUtOcrZR6Gjv0nYfH5orBbMgk6ZRSOnQVpqhQQ4dTmedkfo3Dn8GDU+Oz2oxfRVkBAIBAIBAIBBxXLLAXBxqoQSDrMwbQfXA+ag5iCt4qIttrOKygONZxVRr4BhZnIlkGWBpvrp0hG7u4oyh1z8QjG+/6QSoEbiDPzDvCqrEcrXeSQVEPQCAQCAQeeOdfzrWe7/TRIPQ6AQCAQCAQCBHtBBBFwRYg7wg43GsJfCS9gL4ttxqWcDw4orH/i+KimOq+KgZAJJnCOJpe49mwDtJ3BQd5yfwcU7NbOlfq9//AKjgFlEbMWqqBAIBAIBAIBBiY3yjip7sH8yX1GnRv6ju7tqD5xirnTPdKGRxknVsTcoPE8eKghipJTsSB1fJ6gpA3NM175m69G/yCe1oGhHeqNt8rpPK0aPJYNGtHcqqaONBMGIEyW1Gh7Rogu0tTfqu8rcfW/8AqC0ogQCAQeeOdfzrWe7/AE0SD0OgEAgEAgEAgEAUHFcpIoZDaGNoIPWlaLZj2Ab+9SVc5NhjhvKgfhlbLTOvG8i5GZp1a/vCo+hYJjUdS3TqyAdeM7RxHaFUaaAQCAQCAQCDAx/GcoMcTrH03+rwHFBxcOHVNU4/wzAW3600pLY779bEuPcCgjpW6kGxIJBtsuDZRGvAAAgu0w3qsmjCqLLCglBQKgjf2jaNQg06eXM0Hx71ESIBAIPPHOv51rPd/pokHodAIBAIBAIBAIMzHZSGtYPTJv8ApG74hFc9UPDbBQV5tQsRlswwVEoi6QxXDiHgAgOAuA6+5SclI6TaI/c2lNBSVNPIGuaXEHqTQHM0/buK1W1WGve8Lyz6OupccdlHSQvzdrMtnewnRYTxDTx768krkWKsIuWvaewgH5LXPFNPHnPyPDkHFW+q4+H3WqeL4o7Vmf8Av6r4coZ8aytc7oyQ0EkA6kAbhZYfxeszHsT8yce0bsz/ADU9wBbEyxAIJe46EdwWyeI28qfV408Rt5U+rPxLlfUx2s2DrX2tkNv+5aL8Syx2iPr92jJxLLXtEfX7s6LFZqnM+V9rEACO7GjTvWNdfmt5x8mNOIZ7ecR+xZKdrhZ1yOwkpOryz7xOrzT7y3/FSWDekeGjQNa4gAdwWE58s+9LCc+We9pYGIQ9CQ+N2hOrCb+Cz0+pnHk9q3Sfoy02pnHkjmt0n6NGiqg4Be49+GvA5VV+J6CyxyolDkDsyBrigs4U7yx2EHx/2QX1ECAQeeOdfzrWe7/TRIPQ6AQCBLqqLoGvkAFybBBVkrvVb7SghNZJ+XwQVax7nlpdbqggW42+yDlccbJ0rDYiPt3E9ix2BW1WVhttssZDuR094i1x62d2p2nUr5PiM8urvE+e39HTT+WHRWXLupLK7gsruBAllRnR4U0EjO4NuS1osMoO6/YtvjW22edbhuK15tMz18mZjtExoJuSGszHMbnbsHHgsIyzN4rPm0anhWLw5tWZiYVcGFmvHY+1+1dWPtLwMXaWgtjcycUxTKSyPbvd2cAtN8m3SGjJk26QxC8k3JJPaTcrQ5t2nhD3F2lrN1OoGi+j4fqPFx8s96vpuG6nxcfLPerooJV6D0l6KVEW45VRM2RA/pEDS9Bcwf8AEP6R8/ug0roFUQIPPHOv51rPd/pokHodAIGkqqagZJIGi5QUHvLjc+wdiACAKCNyCtPGCCCAQdxQc7iWDCx/nCNu7MLgcL3WMwKGF0joXOY6SN4eS5hjcSdNtxuXy/4gwda5Y/R0YZ7w6Ohqr9V3sP7LxcObf2ZbJhecbanYF0sVJ2JM9EF3dYfNYeJE9oXlEOJMccuoJNte1IyddpOVcstu6MvHmECOUfhuOcDfG4WJ9hyn2FbcVo32nzcPEMdrYt6d69XOYxJdzQDoBrrpclbpxzM+xX5Q+WzZL3nbmmf3S4bUxsZZz2g3JIBB+S68Wkz7f4dvlLLHWYjsknxBhjkdG4Py9U5TezjuWGal8W8XrMT8VvPLEuZlksCTftNgSfgubFitlvFKzG8+sxH1lyxWbTsz345ENzz3NA+ZX0FPwrrrd5pH7z/aJdEaS/wJDyhjDmnJJYEXsWg2v3ru034X1WG8X8Wv6dfs6dNivhyReJ/8dzS1Qc1rmm7XAEHgVlas1mYnvD6SJiY3heinWKLkU6osMmQSiVAjpUG7hkOWMX2u6x9qC2gcEAojzxzr+daz3f6aJB6HQCBhVUhQZ9bJd2XcPmgiDkBmQBcgY5yCF7kFWqja8FrgCDuOoUHHRRU7Jy6NxY8Ocx0RNxf8t9i8ri+LxNNb/b1bMU7WbAqNdGuv2mwHivjIxS7eX4rhxF5Fi1mosbkm66d7bdWHLBlHhEkoLo3Rtbe3WLtDb2r0tFw62opNomIjfZqveKzsbUYNJAA90jD1tCy9wfaFdZw22CkWm0T1WuSLTshdUv8A6r/EfZedFZ9WTMxqqeI32kcTlIsTt03Lpw0ibREtd+z58+odJAMxJdE/Kbk6tdsvxuF+x6OtK1iIiI6PnrViOzdwVtoWcQT8Vnlne0rBKis/ho3NtnjllLg3ySxx1JzbxfgvntfwCuuyzkjJyzO2/Tft+8bNGbBz9d2XLj/qxWP5n3+AC5KfhCsT7eeZj4R95n+jRGkjzliPNzcr6zFjjFjrSJ3isRHx6O3YALZubOu5GV5IdASLtBey5A6u9uq8Piun6xlr59/u7tLk9yXUxzrxXYtR1CIssqFRKKhBrYNRGQiR4tGNQD6Z+yDpECoFQCiPPHOv51rPd/pokHodAIEVUiDCkku5x/Mfmgb0iA6RAGRBG6RBG6RBE56DicZgyVZlFrjK8NIuC4ttcrk1Fonekx3evw/h9c9fEvPmVuJSjeD3gLyP4dh28/m9eeH4fj83RYLGyeJspltcuBAy2BBsdbrPHwfHMbzeXg6qtsOWccRvs36SaCFuXpmDW5L5GXuvU0+HHp6clZc3hZbzvFJ+UpBVU1ReLOyW3WLQ47t9wtmSuLNHLbqXwZsUc1qzBRhFMPwWnvzO+ZWuNDpo/wAuGrnt6vmk+L55JHMc2MNe9oZHljyAOIFw3fptK+r0vDtNipXlxV7ekPLyZsk2ne0smpZTtdZ+QPmcNCSM5voSL9u9ejWJiPZ8mnuvRsDQGtFgNgG5YT1DZ6djwA9ocAbgHtUiZjsqD/CoP6TfF33Tnt6m0F/win/pDxf91jN7erLaB/g9P/TH9z/up4lvU2hkY5SsidEY25bhxNi7dbtWUe3WYsdp3hpUOJG4DcxZb8RzXO77gBfO5sPJaay9Gl943bscjvVd4aLlmGxeha87vFB0XJ3D43uPSguc2xDfQtxG9B1rQgcgVAKIEHnjnX861nu/00SD0OgEAqpEHMTus547HO+aCEzIG9OgQzoGOnQMMyBvSoOZx5rTNmsMwY0XtrvNviuHUfzvqOERMaf9ZlQWl6QshuEE2DYsyOaJ7ZGaPDXWcNWk2cPBZY7bWiWnV4JyYb1mPJ9SMoXoPi3wbHsGkhqJmyRus58pa6xLXsc+4II4FfVaTUUvSJifKHnZKWiZhi1mCzuzPigkMbG53ua0gMA4rdk1dItWs280rjnaZ2dVg1b0kMbnEZrZXXIFyNLrO0dejSsurYhtkYO9zQpyT6CM4rAPxWH9JzfJTw7ei7oXY/TjY8nuY/8AcJ4Vjcjseb6Mcjv7W/MrCcfxZbsbFsXzluaIDKDYF3b227ljtt2llDS5HRvqpf8AltbFCAOrfVxNwDfbvK8riExG3q6sET1fT4cOAHFeU6TxAAg2+T8Qs92+4b7NqDYCByAQKogQeeOdfzrWe7/TRIPQ6AQCqhBzPKCPJJm9F4v/AKhtCDGfOgiNQgYalAw1KAEyCQS71CImZ2hztVJne53adO5ede3NaZfZabF4WKtPSEVli3hBk4xA8uY4XLA0hzRuPbbesZhupaIiYZctETlyxm9wdGkK7MZvM+b7HT14kGZhuLkeC9GtotG8Phs2G+G3LeNpPfJfbr36rJpRPNxY7LWtut2IPk+LYM2GeaJrMzQ8uZ1SbMd1gPZe3sX12j1HPgraZeblpteY2NiwuU+TBJ/03D9lttqMcd7x82MUtPkfJRTQPgdLSvcwvuWOaLOaND8xtXHn1eO1JimTaW3HimJiZq1MR5IsmYysoNGmz305BBG8ll/kuPBxOaxy5uvxbr6eJ61Z9Lg8shs3LfZbrE+ACztxPH5RLGNPZtjmulkb0k1ZHDcDqiF0pHDy26rTPE6+VPqzjTz6ur5L4DHSQtjacxFy55AaZHH0iLm3ddedmyzlvNpdFK8sbNWWcbAtTIwuQbmAj+WT2vPyCDTCBUAgVAKI88c6/nWs93+miQeh0AgEAqqriVE2ZhYdN7T6rtxQfPMRY+J7o5BZw8CNxHBBnvqEEZqUAKlBNHMgbV1WmUb9p4di5s2T3Yexw3RzMxlvH6fdRsuV7u4RdyFRlBEZEUZNjkzP13x32tzW7CCAfmF0ae3WYeJxrD7FcnpOzoiF1PnDcqBRGOwK7okaFFR1dMJG2OhGrTtsfsrEzAzIpXQOyuFhuI0aeIWW+7JpxYlGNWloJ26BQ2NlxBp2uv3oM3EcbAu1urtluzvVEeGl5OZ5JJ8Ag13O0CDpcHZaJnG7vEm3wsgvBAqBUCoBRHnjnX861nu/00SD0OgEAgFVCClieGRVDcsjb28lw0c08Cg+aYphDmOd0bs7ASATZriBwQY8sbxtBCBYAXGwQQYzWSU+QkAxki5G08OC05bTEdHfw/DTJliLdVD/ADEDsik8P3XFu+o5UM/KB4HVitxdqPgosVU38oJzsMY/0n7oy5YLQVtXUSshicS950ADAANpcSRoAlazadoYZc2PDWbXlLXU1RG90cs787DZ2R3VvwIS1ZidpZ4c9MtIvWOkqzoL+U97u95WOzdFpdFyAga2qu0fgyXO3e1btPHtvK41bfTdf9Uf3fRV2vkyhEOQF1UF02UOsRYgEdhAIVDY6SL+mz+0INKjjYLFrGNPaGtBRXCOizTTO7ZZD4uKqtimZZBYb1nNaN5A8UHaRssABsAA8EDwgVAqBwQCiPPHOv51rPd/pokHodAIBVQgRAIORx/DejcXg3Y8kgb2HbbuQc5UwgoKsdPYoND+DjlYY5GhzSLEFYzETG0s6ZLUtFqztMMP/I7nPyxzxsZuM2e44XaDfv0XNbTzv0l7ePjFeX269fg1Yua158qsjsfUgc+/tLwn5f4luM18sf1/4UsY5taSnidJNWysJOSMlrGx9K7RgdoSBe19Vfy8R5tU8Xy26RWEvIbAP4WEyyN/4iUWN9S1t9G8OK3UpFXDqtVbNMRPaG5g3IynJfNOwyl+v8xznBzibl1t3YsfCr3mGX5/NFYrW20Q2ByepG+TTQt7mBXw6x5NVtXnt3yT8z24exvksa39LQPksoiIabXtbvO4dTqsEEkSCAhUCIaUDS5UObIgu00qDmKePrv/AFu+ZUZNAN0VDsMd1mu/OD8UHcIFQCBUChAqiPPHOv51rPd/pokHodAIBVSIEQF0GLynd1GN3lxPgEHJSsQVJtEEcFcGnag06fFGHeEGnS4lbyXkcL6eCgXE6xkzAybK9oe14Fh5TdhTZYnZLhdM6YhzhliGo3Z+A4IjoCFBE4IIntQROCCBzFdhE6JVEbokQx0aCJ8aCI6KhwqA0Ek2A1JO4IMmlma5znN1a5ziN2hKxZNKUgMcfyn5KiLAWFz427rgnuGqDuA9AuZA4FA4IHBAKI88c6/nWs93+miQeh1VCBECIEQIg5rlBNeTLuaAPadfsgx3NQVpIkGPX4eDu1UH0CkwaBsMUb4Y3OZG0ElozXtr1tu1FQPwKn9Fhb3Pdb4lDZJDhsLdcgNvWJd8DopubNAToEdUIFY+6Inay6oXoFQhpgghfToK74UETokTZG5iqKNa9rRcngANpPYEHPYq2V7bAWbe5F9o7EU3CL5QLEFpIspKr1fL1Q3ZnIHs2lBfw45C1w3EeG9B1Iege0oJmoJQgcgFEeeOdfzrWe7/AE0SD0OqoQNQCBECWQcTjU1pZf1u+BQVGSXAPagRzkDqCAOljB2ZgT7Nf2UkdS6VRkidIgjMigAVRMyK6IuQxKi0xqIkAVC2QMcxBEYUDHU6CvNSncg5WtBExDxYAdW/xQTiybiPoW3uNFBHi1AZGAMt0gcCy5sCdlie5UW8JwupdZssfRgeU4uBuOACDq2woHhiB4CB4QOQCDzxzr+daz3f6aJRHodAKqagRAII6qYMY553DxO5B86xp5OZ283J7ygx8MrSC6Mni2/xCDSZNdBcp3kEOG0EFQdFmuARsIuoyMKgVrFRPFGguxBEWmKokAVDwEAgLICyAsgTKgrVeHRSCz2A8dhHtQZk3JiP0JJGcCQ4fFBRlwCdp6pbIP7SoLVBhMpcDIA1oN7XuTwVG+1iBbICyAsgVAqAUR5451/OtZ7v9NEg9DqqEDUCIBBj8pJ7Maz1jc9wQcViTtCgm5G8mxM81EwBiYSGM2539p4BQScocINO8OabxvJy66tPqn7qiGleg2G4lGxrGuJLrbAN1+1YrCzTVLX+TfuIRVxgQTsaiLEbVRYYERM0KhyAQCAQCAQCiBAKqEAgEAgEAgEAg88c6/nWs93+miU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48360"/>
            <a:ext cx="3190879" cy="21233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85728"/>
            <a:ext cx="6512511" cy="114300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chemeClr val="accent1"/>
                </a:solidFill>
              </a:rPr>
              <a:t>Духовные составляющие здорового образа жизни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86084"/>
            <a:ext cx="5757874" cy="3757626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/>
                </a:solidFill>
              </a:rPr>
              <a:t>Развитие способности совершать добрые дела (участие в акциях милосердия, оказание помощи престарелым, ветеранам, уход за больными и др.)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/>
                </a:solidFill>
              </a:rPr>
              <a:t>Развитие способности совершать самоотверженные поступки(соревнования и конкурсы в составе команды, дружба, товарищество)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/>
                </a:solidFill>
              </a:rPr>
              <a:t>Развитие способности анализировать свою деятельность за день, неделю, месяц, год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/>
                </a:solidFill>
              </a:rPr>
              <a:t>Развитие способности признавать свои ошибки и недостатки и изменяться в лучшую сторону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/>
                </a:solidFill>
              </a:rPr>
              <a:t>Наличие твердого жизненного идеала, ведущей стержневой идеи, веры и следование этой идее (посещение храма, монастыря…)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/>
                </a:solidFill>
              </a:rPr>
              <a:t>Чтение художественной литературы, общение с уважаемыми людьми, ветеранами войны и труда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1"/>
                </a:solidFill>
              </a:rPr>
              <a:t>Периодические самоограничения, пост, выполнение действий, продиктованных интересами развития силы воли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28934"/>
            <a:ext cx="2703171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лас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51586"/>
            <a:ext cx="2571768" cy="2620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Задание 5: Кластер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071934" y="1142984"/>
            <a:ext cx="342902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Здоровье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571868" y="2428868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072330" y="2428868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571736" y="2928934"/>
            <a:ext cx="100013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endParaRPr lang="ru-RU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86644" y="3071810"/>
            <a:ext cx="100013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endParaRPr lang="ru-RU" sz="8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57884" cy="6572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Правильно ли вы питаетесь? Существует несколько основных правил питания. Прочтите их и запишите сове отношение к ним в баллах: «да» – 2 балла; «нет» – 0 баллов; «иногда» – 1 балл:</a:t>
            </a:r>
            <a:br>
              <a:rPr lang="ru-RU" sz="1800" dirty="0" smtClean="0"/>
            </a:br>
            <a:r>
              <a:rPr lang="ru-RU" sz="1800" dirty="0" smtClean="0"/>
              <a:t>- пищу принимать 4 раза в день, в определенное часы, не чаще чем через 4 часа – </a:t>
            </a:r>
            <a:br>
              <a:rPr lang="ru-RU" sz="1800" dirty="0" smtClean="0"/>
            </a:br>
            <a:r>
              <a:rPr lang="ru-RU" sz="1800" dirty="0" smtClean="0"/>
              <a:t>- пережевывать пищу медленно и тщательно –</a:t>
            </a:r>
            <a:br>
              <a:rPr lang="ru-RU" sz="1800" dirty="0" smtClean="0"/>
            </a:br>
            <a:r>
              <a:rPr lang="ru-RU" sz="1800" dirty="0" smtClean="0"/>
              <a:t>- вечером не пить чай, кофе –</a:t>
            </a:r>
            <a:br>
              <a:rPr lang="ru-RU" sz="1800" dirty="0" smtClean="0"/>
            </a:br>
            <a:r>
              <a:rPr lang="ru-RU" sz="1800" dirty="0" smtClean="0"/>
              <a:t>- сахар заменять медом, ягодами, фруктами –</a:t>
            </a:r>
            <a:br>
              <a:rPr lang="ru-RU" sz="1800" dirty="0" smtClean="0"/>
            </a:br>
            <a:r>
              <a:rPr lang="ru-RU" sz="1800" dirty="0" smtClean="0"/>
              <a:t>- белый хлеб есть как можно реже –</a:t>
            </a:r>
            <a:br>
              <a:rPr lang="ru-RU" sz="1800" dirty="0" smtClean="0"/>
            </a:br>
            <a:r>
              <a:rPr lang="ru-RU" sz="1800" dirty="0" smtClean="0"/>
              <a:t>- стараться обходиться без соли –</a:t>
            </a:r>
            <a:br>
              <a:rPr lang="ru-RU" sz="1800" dirty="0" smtClean="0"/>
            </a:br>
            <a:r>
              <a:rPr lang="ru-RU" sz="1800" dirty="0" smtClean="0"/>
              <a:t>- воду пить небольшими порциями –</a:t>
            </a:r>
            <a:br>
              <a:rPr lang="ru-RU" sz="1800" dirty="0" smtClean="0"/>
            </a:br>
            <a:r>
              <a:rPr lang="ru-RU" sz="1800" dirty="0" smtClean="0"/>
              <a:t>пища должна быть свежеприготовленной –</a:t>
            </a:r>
            <a:br>
              <a:rPr lang="ru-RU" sz="1800" dirty="0" smtClean="0"/>
            </a:br>
            <a:r>
              <a:rPr lang="ru-RU" sz="1800" dirty="0" smtClean="0"/>
              <a:t>- садиться за стол только тогда, когда хочется есть -</a:t>
            </a:r>
            <a:br>
              <a:rPr lang="ru-RU" sz="1800" dirty="0" smtClean="0"/>
            </a:br>
            <a:r>
              <a:rPr lang="ru-RU" sz="1800" dirty="0" smtClean="0"/>
              <a:t>Подсчитайте сумму набранных баллов:</a:t>
            </a:r>
            <a:br>
              <a:rPr lang="ru-RU" sz="1800" dirty="0" smtClean="0"/>
            </a:br>
            <a:r>
              <a:rPr lang="ru-RU" sz="1800" dirty="0" smtClean="0"/>
              <a:t>17-18 баллов – «отлично»</a:t>
            </a:r>
            <a:br>
              <a:rPr lang="ru-RU" sz="1800" dirty="0" smtClean="0"/>
            </a:br>
            <a:r>
              <a:rPr lang="ru-RU" sz="1800" dirty="0" smtClean="0"/>
              <a:t>15-16 баллов – «хорошо»</a:t>
            </a:r>
            <a:br>
              <a:rPr lang="ru-RU" sz="1800" dirty="0" smtClean="0"/>
            </a:br>
            <a:r>
              <a:rPr lang="ru-RU" sz="1800" dirty="0" smtClean="0"/>
              <a:t>13-14 баллов – «удовлетворительно»</a:t>
            </a:r>
            <a:br>
              <a:rPr lang="ru-RU" sz="1800" dirty="0" smtClean="0"/>
            </a:br>
            <a:r>
              <a:rPr lang="ru-RU" sz="1800" dirty="0" smtClean="0"/>
              <a:t>12 баллов и меньше – «плохо»</a:t>
            </a:r>
            <a:br>
              <a:rPr lang="ru-RU" sz="1800" dirty="0" smtClean="0"/>
            </a:br>
            <a:r>
              <a:rPr lang="ru-RU" sz="1800" dirty="0" smtClean="0"/>
              <a:t>Если вы набрали неудовлетворительное количество баллов, постарайтесь уже сейчас исправлять положение, не ставьте свое здоровье под угрозу.</a:t>
            </a:r>
            <a:endParaRPr lang="ru-RU" sz="1800" dirty="0"/>
          </a:p>
        </p:txBody>
      </p:sp>
      <p:pic>
        <p:nvPicPr>
          <p:cNvPr id="14338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857232"/>
            <a:ext cx="357186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3794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3429023" cy="392909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Вопрос к уроку: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Здоровье -  богатство или данность?</a:t>
            </a:r>
            <a:endParaRPr lang="ru-RU" sz="3200" dirty="0"/>
          </a:p>
        </p:txBody>
      </p:sp>
      <p:pic>
        <p:nvPicPr>
          <p:cNvPr id="12290" name="Picture 2" descr="Картинки по запросу вопрос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38" y="1071546"/>
            <a:ext cx="4953032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3429023" cy="392909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Вопрос к уроку: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Здоровье -  богатство или данность?</a:t>
            </a:r>
            <a:endParaRPr lang="ru-RU" sz="3200" dirty="0"/>
          </a:p>
        </p:txBody>
      </p:sp>
      <p:pic>
        <p:nvPicPr>
          <p:cNvPr id="12290" name="Picture 2" descr="Картинки по запросу вопрос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38" y="1071546"/>
            <a:ext cx="4953032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512511" cy="1143000"/>
          </a:xfrm>
        </p:spPr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28662" y="1857364"/>
            <a:ext cx="6400800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Вопросы для </a:t>
            </a:r>
            <a:r>
              <a:rPr lang="ru-RU" sz="1600" b="1" i="1" dirty="0" err="1" smtClean="0"/>
              <a:t>самооценивания</a:t>
            </a:r>
            <a:endParaRPr lang="ru-RU" sz="1600" dirty="0" smtClean="0"/>
          </a:p>
          <a:p>
            <a:pPr>
              <a:buNone/>
            </a:pPr>
            <a:r>
              <a:rPr lang="ru-RU" sz="1200" b="1" i="1" dirty="0" smtClean="0"/>
              <a:t>Ф.И</a:t>
            </a:r>
            <a:r>
              <a:rPr lang="ru-RU" sz="1200" b="1" i="1" dirty="0" smtClean="0"/>
              <a:t>._______________________________________________________________</a:t>
            </a:r>
            <a:endParaRPr lang="ru-RU" sz="1200" dirty="0" smtClean="0"/>
          </a:p>
          <a:p>
            <a:r>
              <a:rPr lang="ru-RU" sz="1200" dirty="0" smtClean="0"/>
              <a:t>1. Выполнение работы мне понравилось (не понравилось) потому, что </a:t>
            </a:r>
            <a:r>
              <a:rPr lang="ru-RU" sz="1200" dirty="0" smtClean="0"/>
              <a:t>______________________________________________________________________________________________________________________________________________________</a:t>
            </a:r>
            <a:endParaRPr lang="ru-RU" sz="1200" dirty="0" smtClean="0"/>
          </a:p>
          <a:p>
            <a:r>
              <a:rPr lang="ru-RU" sz="1200" dirty="0" smtClean="0"/>
              <a:t>2.Наиболее трудным мне показалось </a:t>
            </a:r>
            <a:r>
              <a:rPr lang="ru-RU" sz="1200" dirty="0" smtClean="0"/>
              <a:t>______________________________________________________________________________________________________________________________________________________</a:t>
            </a:r>
            <a:endParaRPr lang="ru-RU" sz="1200" dirty="0" smtClean="0"/>
          </a:p>
          <a:p>
            <a:r>
              <a:rPr lang="ru-RU" sz="1200" dirty="0" smtClean="0"/>
              <a:t>3.Самым интересным было </a:t>
            </a:r>
            <a:r>
              <a:rPr lang="ru-RU" sz="1200" dirty="0" smtClean="0"/>
              <a:t>______________________________________________________________________________________________________________________________________________________</a:t>
            </a:r>
            <a:endParaRPr lang="ru-RU" sz="1200" dirty="0" smtClean="0"/>
          </a:p>
          <a:p>
            <a:r>
              <a:rPr lang="ru-RU" sz="1200" dirty="0" smtClean="0"/>
              <a:t>4. Если бы я еще раз выполнял эту работу, то я бы по-другому сделал следующее </a:t>
            </a:r>
            <a:r>
              <a:rPr lang="ru-RU" sz="1200" dirty="0" smtClean="0"/>
              <a:t>______________________________________________________________________________________________________________________________________________________</a:t>
            </a:r>
            <a:endParaRPr lang="ru-RU" sz="1200" dirty="0" smtClean="0"/>
          </a:p>
          <a:p>
            <a:r>
              <a:rPr lang="ru-RU" sz="1200" dirty="0" smtClean="0"/>
              <a:t>5.Я бы хотел попросить своего учителя </a:t>
            </a:r>
            <a:r>
              <a:rPr lang="ru-RU" sz="1200" dirty="0" smtClean="0"/>
              <a:t>______________________________________________________________________________________________________________________________________________________</a:t>
            </a:r>
            <a:endParaRPr lang="ru-RU" sz="1200" dirty="0" smtClean="0"/>
          </a:p>
          <a:p>
            <a:pPr algn="r">
              <a:buNone/>
            </a:pPr>
            <a:r>
              <a:rPr lang="ru-RU" sz="1200" dirty="0" smtClean="0"/>
              <a:t>Моя </a:t>
            </a:r>
            <a:r>
              <a:rPr lang="ru-RU" sz="1200" dirty="0" err="1" smtClean="0"/>
              <a:t>оценка_____________________________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857364"/>
            <a:ext cx="6512511" cy="1143000"/>
          </a:xfrm>
        </p:spPr>
        <p:txBody>
          <a:bodyPr/>
          <a:lstStyle/>
          <a:p>
            <a:r>
              <a:rPr lang="ru-RU" dirty="0" smtClean="0"/>
              <a:t>Д/З: Проект для младших классов о необходимости ЗОЖ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084015" cy="2071702"/>
          </a:xfrm>
        </p:spPr>
        <p:txBody>
          <a:bodyPr/>
          <a:lstStyle/>
          <a:p>
            <a:pPr algn="ctr">
              <a:buNone/>
            </a:pP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Здоровый </a:t>
            </a:r>
            <a:r>
              <a:rPr lang="ru-RU" sz="2800" b="0" dirty="0" smtClean="0"/>
              <a:t>человек – такая редкость!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Не всем дано в числе здоровых быть.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А потому что эту драгоценность,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Не все умеют бережно хранить.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Здоровья крепкого тебе я пожелаю.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Люби себя, здоровье береги.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Пусть недуги бесследно исчезают!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/>
              <a:t>Нет места им на жизненном пути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571744"/>
            <a:ext cx="6512511" cy="1143000"/>
          </a:xfrm>
        </p:spPr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357562"/>
            <a:ext cx="5966666" cy="2423346"/>
          </a:xfrm>
        </p:spPr>
        <p:txBody>
          <a:bodyPr/>
          <a:lstStyle/>
          <a:p>
            <a:pPr>
              <a:buNone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Здоровый дух в здоровом теле -вот краткое, но полное описание счастливого состояния в этом мире.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Джон Локк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5970494" cy="83546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Эпиграф к уроку:</a:t>
            </a:r>
            <a:endParaRPr lang="ru-RU" sz="4000" dirty="0"/>
          </a:p>
        </p:txBody>
      </p:sp>
      <p:pic>
        <p:nvPicPr>
          <p:cNvPr id="13314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14290"/>
            <a:ext cx="6512511" cy="1143000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chemeClr val="accent1"/>
                </a:solidFill>
              </a:rPr>
              <a:t>Критерии ЗДОРОВЬЯ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142984"/>
            <a:ext cx="4786346" cy="51435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Отсутствие болезни</a:t>
            </a:r>
          </a:p>
          <a:p>
            <a:pPr eaLnBrk="1" hangingPunct="1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Умение приспосабливаться к постоянно меняющимся условиям существования в окружающей среде</a:t>
            </a:r>
          </a:p>
          <a:p>
            <a:pPr eaLnBrk="1" hangingPunct="1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функционирование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организма в системе «человек – окружающая среда»</a:t>
            </a:r>
          </a:p>
          <a:p>
            <a:pPr eaLnBrk="1" hangingPunct="1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Полное физическое, духовное, умственное и социальное благополучие </a:t>
            </a:r>
          </a:p>
          <a:p>
            <a:pPr eaLnBrk="1" hangingPunct="1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Способность к выполнению основных социальных функций</a:t>
            </a:r>
          </a:p>
          <a:p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Уровень достигнутого физического и нервно-психического развития;</a:t>
            </a:r>
          </a:p>
          <a:p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Состояние основных систем организма – дыхательной,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выделительной, нервной;</a:t>
            </a:r>
          </a:p>
          <a:p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Степень сопротивляемости организма внешним воздействиям. </a:t>
            </a:r>
          </a:p>
        </p:txBody>
      </p:sp>
      <p:pic>
        <p:nvPicPr>
          <p:cNvPr id="11266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643306" cy="24470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064896" cy="4464496"/>
          </a:xfrm>
        </p:spPr>
        <p:txBody>
          <a:bodyPr/>
          <a:lstStyle/>
          <a:p>
            <a:pPr algn="l">
              <a:spcBef>
                <a:spcPct val="50000"/>
              </a:spcBef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	ЗДОРОВЬЕ – состояние полного физического, духовного и социального благополучия, а не только отсутствие болезней и физических дефектов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>(Устав Всемирной организации здравоохранения)</a:t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3200" i="1" dirty="0" smtClean="0">
                <a:solidFill>
                  <a:schemeClr val="accent1"/>
                </a:solidFill>
              </a:rPr>
              <a:t>«Благополучие – это спокойное и счастливое состояние. Счастье – это чувство и состояние полного высшего удовлетворения»</a:t>
            </a:r>
            <a:br>
              <a:rPr lang="ru-RU" sz="3200" i="1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С.И.Ожегов</a:t>
            </a:r>
            <a:r>
              <a:rPr lang="ru-RU" sz="1800" dirty="0" smtClean="0">
                <a:solidFill>
                  <a:schemeClr val="accent2"/>
                </a:solidFill>
              </a:rPr>
              <a:t/>
            </a:r>
            <a:br>
              <a:rPr lang="ru-RU" sz="1800" dirty="0" smtClean="0">
                <a:solidFill>
                  <a:schemeClr val="accent2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1228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52637" y="404664"/>
            <a:ext cx="625475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Компоненты здоровья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907704" y="2251294"/>
            <a:ext cx="5544616" cy="3409954"/>
          </a:xfrm>
          <a:prstGeom prst="triangle">
            <a:avLst>
              <a:gd name="adj" fmla="val 50976"/>
            </a:avLst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8544231">
            <a:off x="1899180" y="3503337"/>
            <a:ext cx="2556612" cy="37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духовное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012" y="5854454"/>
            <a:ext cx="2412148" cy="38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ФИЗИЧЕСКОЕ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033941">
            <a:off x="5001712" y="3665696"/>
            <a:ext cx="2452942" cy="22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СОЦИАЛЬНОЕ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665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1" cy="5976664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Задание 1: Ответьте вместе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 ряд: ФИЗИЧЕСКОЕ ЗДОРОВЬЕ ЧЕЛОВЕКА </a:t>
            </a:r>
            <a:br>
              <a:rPr lang="ru-RU" sz="2000" dirty="0" smtClean="0"/>
            </a:br>
            <a:r>
              <a:rPr lang="ru-RU" sz="2000" dirty="0" smtClean="0"/>
              <a:t>ЭТО ЗДОРОВЬЕ ЕГО ТЕЛА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Зависит от: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 ряд: ДУХОВНОЕ ЗДОРОВЬЕ ЧЕЛОВЕКА</a:t>
            </a:r>
            <a:br>
              <a:rPr lang="ru-RU" sz="2000" dirty="0" smtClean="0"/>
            </a:br>
            <a:r>
              <a:rPr lang="ru-RU" sz="2000" dirty="0" smtClean="0"/>
              <a:t>это здоровье его разума </a:t>
            </a:r>
            <a:br>
              <a:rPr lang="ru-RU" sz="2000" dirty="0" smtClean="0"/>
            </a:br>
            <a:r>
              <a:rPr lang="ru-RU" sz="2000" dirty="0" smtClean="0"/>
              <a:t>Зависит от: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 ряд: СОЦИАЛЬНОЕ ЗДОРОВЬЕ ЧЕЛОВЕКА</a:t>
            </a:r>
            <a:br>
              <a:rPr lang="ru-RU" sz="2000" dirty="0" smtClean="0"/>
            </a:br>
            <a:r>
              <a:rPr lang="ru-RU" sz="2000" dirty="0" smtClean="0"/>
              <a:t>это здоровье его окружения</a:t>
            </a:r>
            <a:br>
              <a:rPr lang="ru-RU" sz="2000" dirty="0" smtClean="0"/>
            </a:br>
            <a:r>
              <a:rPr lang="ru-RU" sz="2000" dirty="0" smtClean="0"/>
              <a:t>Зависит от: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dirty="0"/>
          </a:p>
        </p:txBody>
      </p:sp>
      <p:pic>
        <p:nvPicPr>
          <p:cNvPr id="19458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429000"/>
            <a:ext cx="268977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3711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249042" cy="64545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ФАКТОРЫ, ВЛИЯЮЩИЕ НА ЗДОРОВЬЕ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- биологические факторы – 20%;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окружающая среда – 20%;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индивидуальный образ жизни – 50%;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служба здоровья – 10%. </a:t>
            </a:r>
            <a:endParaRPr lang="ru-RU" sz="2400" dirty="0"/>
          </a:p>
        </p:txBody>
      </p:sp>
      <p:pic>
        <p:nvPicPr>
          <p:cNvPr id="18434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28802"/>
            <a:ext cx="391030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4018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071546"/>
            <a:ext cx="5637010" cy="882119"/>
          </a:xfrm>
        </p:spPr>
        <p:txBody>
          <a:bodyPr>
            <a:normAutofit fontScale="55000" lnSpcReduction="20000"/>
          </a:bodyPr>
          <a:lstStyle/>
          <a:p>
            <a:endParaRPr lang="ru-RU" sz="4800" dirty="0" smtClean="0"/>
          </a:p>
          <a:p>
            <a:r>
              <a:rPr lang="ru-RU" sz="4800" dirty="0" smtClean="0"/>
              <a:t>ЗА И ПРОТИВ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175351" cy="1793167"/>
          </a:xfrm>
        </p:spPr>
        <p:txBody>
          <a:bodyPr/>
          <a:lstStyle/>
          <a:p>
            <a:pPr>
              <a:buNone/>
            </a:pPr>
            <a:r>
              <a:rPr lang="ru-RU" sz="2400" b="0" dirty="0" smtClean="0"/>
              <a:t>    «Девять десятых нашего счастья основано на здоровье. Отсюда вывод тот, что величайшей глупостью было бы жертвовать своим здоровьем ради чего бы то ни было: ради богатства, карьеры, образования, славы, не говоря уже о чувственных и мимолетных наслаждениях; вернее, всем этим стоит пожертвовать ради здоровья.»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Артур Шопенгауэр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46666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2: Дебаты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571750" cy="17811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478</Words>
  <Application>Microsoft Office PowerPoint</Application>
  <PresentationFormat>Экран (4:3)</PresentationFormat>
  <Paragraphs>81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Вопрос к уроку:  Здоровье -  богатство или данность?</vt:lpstr>
      <vt:lpstr>Здоровый дух в здоровом теле -вот краткое, но полное описание счастливого состояния в этом мире.  Джон Локк</vt:lpstr>
      <vt:lpstr>Критерии ЗДОРОВЬЯ</vt:lpstr>
      <vt:lpstr> ЗДОРОВЬЕ – состояние полного физического, духовного и социального благополучия, а не только отсутствие болезней и физических дефектов (Устав Всемирной организации здравоохранения)  «Благополучие – это спокойное и счастливое состояние. Счастье – это чувство и состояние полного высшего удовлетворения» С.И.Ожегов  </vt:lpstr>
      <vt:lpstr>Компоненты здоровья</vt:lpstr>
      <vt:lpstr>Задание 1: Ответьте вместе  1 ряд: ФИЗИЧЕСКОЕ ЗДОРОВЬЕ ЧЕЛОВЕКА  ЭТО ЗДОРОВЬЕ ЕГО ТЕЛА Зависит от:  2 ряд: ДУХОВНОЕ ЗДОРОВЬЕ ЧЕЛОВЕКА это здоровье его разума  Зависит от:  3 ряд: СОЦИАЛЬНОЕ ЗДОРОВЬЕ ЧЕЛОВЕКА это здоровье его окружения Зависит от: </vt:lpstr>
      <vt:lpstr>ФАКТОРЫ, ВЛИЯЮЩИЕ НА ЗДОРОВЬЕ  - биологические факторы – 20%;  - окружающая среда – 20%;  - индивидуальный образ жизни – 50%;  - служба здоровья – 10%. </vt:lpstr>
      <vt:lpstr>    «Девять десятых нашего счастья основано на здоровье. Отсюда вывод тот, что величайшей глупостью было бы жертвовать своим здоровьем ради чего бы то ни было: ради богатства, карьеры, образования, славы, не говоря уже о чувственных и мимолетных наслаждениях; вернее, всем этим стоит пожертвовать ради здоровья.»  Артур Шопенгауэр </vt:lpstr>
      <vt:lpstr>Задание 3:  Работа в группах </vt:lpstr>
      <vt:lpstr>Работа в группах</vt:lpstr>
      <vt:lpstr>Оцените состояние вашего здоровья по пятибалльной системе:                                                    Количество баллов        - самочувствие  -  - работоспособность –             - настроение -  Рассчитайте среднюю оценку. Если вы за последний год болели 4 раза или больше, уменьшите полученную цифру на 1 балл. Если вы оценили свое здоровье на 5 баллов, постарайтесь не терять достигнутого уровня. Если оценка ниже 5 баллов, ищите причину отклонений в здоровье. </vt:lpstr>
      <vt:lpstr> ЗДОРОВЫЙ ОБРАЗ ЖИЗНИ  индивидуальная система поведения человека, направленная на сохранение и  укрепление человека  </vt:lpstr>
      <vt:lpstr>Задание 4: Синквейн          </vt:lpstr>
      <vt:lpstr>Физические составляющие здорового образа жизни</vt:lpstr>
      <vt:lpstr>Социальные составляющие здорового образа жизни</vt:lpstr>
      <vt:lpstr>Духовные составляющие здорового образа жизни</vt:lpstr>
      <vt:lpstr>Задание 5: Кластер</vt:lpstr>
      <vt:lpstr>Правильно ли вы питаетесь? Существует несколько основных правил питания. Прочтите их и запишите сове отношение к ним в баллах: «да» – 2 балла; «нет» – 0 баллов; «иногда» – 1 балл: - пищу принимать 4 раза в день, в определенное часы, не чаще чем через 4 часа –  - пережевывать пищу медленно и тщательно – - вечером не пить чай, кофе – - сахар заменять медом, ягодами, фруктами – - белый хлеб есть как можно реже – - стараться обходиться без соли – - воду пить небольшими порциями – пища должна быть свежеприготовленной – - садиться за стол только тогда, когда хочется есть - Подсчитайте сумму набранных баллов: 17-18 баллов – «отлично» 15-16 баллов – «хорошо» 13-14 баллов – «удовлетворительно» 12 баллов и меньше – «плохо» Если вы набрали неудовлетворительное количество баллов, постарайтесь уже сейчас исправлять положение, не ставьте свое здоровье под угрозу.</vt:lpstr>
      <vt:lpstr>Вопрос к уроку:  Здоровье -  богатство или данность?</vt:lpstr>
      <vt:lpstr>Подведение итогов</vt:lpstr>
      <vt:lpstr>Д/З: Проект для младших классов о необходимости ЗОЖ</vt:lpstr>
      <vt:lpstr> Здоровый человек – такая редкость! Не всем дано в числе здоровых быть. А потому что эту драгоценность, Не все умеют бережно хранить.  Здоровья крепкого тебе я пожелаю. Люби себя, здоровье береги. Пусть недуги бесследно исчезают! Нет места им на жизненном пути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ICL-8</dc:creator>
  <cp:lastModifiedBy>kab37</cp:lastModifiedBy>
  <cp:revision>52</cp:revision>
  <dcterms:created xsi:type="dcterms:W3CDTF">2012-11-14T15:24:09Z</dcterms:created>
  <dcterms:modified xsi:type="dcterms:W3CDTF">2017-12-12T13:54:37Z</dcterms:modified>
</cp:coreProperties>
</file>