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320" r:id="rId4"/>
    <p:sldId id="321" r:id="rId5"/>
    <p:sldId id="301" r:id="rId6"/>
    <p:sldId id="261" r:id="rId7"/>
    <p:sldId id="297" r:id="rId8"/>
    <p:sldId id="262" r:id="rId9"/>
    <p:sldId id="299" r:id="rId10"/>
    <p:sldId id="335" r:id="rId11"/>
    <p:sldId id="294" r:id="rId12"/>
    <p:sldId id="33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00" autoAdjust="0"/>
  </p:normalViewPr>
  <p:slideViewPr>
    <p:cSldViewPr>
      <p:cViewPr>
        <p:scale>
          <a:sx n="95" d="100"/>
          <a:sy n="95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588A-4168-4F1B-B0D4-07C4626303A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11EB-FC0C-43B2-8B47-C383B9BE0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11EB-FC0C-43B2-8B47-C383B9BE0A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FAC771-CF5D-4495-A05B-34F5650A09E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633" y="116632"/>
            <a:ext cx="7786742" cy="1944216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Муниципальное 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бюджетное </a:t>
            </a:r>
            <a: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дошкольное образовательное учреждение    «Детский сад 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№20</a:t>
            </a:r>
            <a: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»</a:t>
            </a:r>
            <a:b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Изобильненского городского округа Ставропольского </a:t>
            </a:r>
            <a: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  <a:t>края </a:t>
            </a:r>
            <a:br>
              <a:rPr lang="ru-RU" sz="1600" b="0" dirty="0">
                <a:solidFill>
                  <a:prstClr val="black"/>
                </a:solidFill>
                <a:effectLst/>
                <a:latin typeface="Book Antiqua"/>
                <a:ea typeface="Times New Roman"/>
                <a:cs typeface="Times New Roman"/>
              </a:rPr>
            </a:br>
            <a:r>
              <a:rPr lang="ru-RU" sz="4800" dirty="0" smtClean="0">
                <a:solidFill>
                  <a:srgbClr val="FFFF00"/>
                </a:solidFill>
              </a:rPr>
              <a:t> 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98658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.</a:t>
            </a: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4048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556792"/>
            <a:ext cx="6048672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 smtClean="0">
                <a:solidFill>
                  <a:srgbClr val="073E87"/>
                </a:solidFill>
                <a:latin typeface="Century Gothic"/>
              </a:rPr>
              <a:t>РАЙОННОЕ МЕТОДИЧЕСКОЕ ОБЪЕДИНЕНИЕ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 smtClean="0">
                <a:solidFill>
                  <a:srgbClr val="073E87"/>
                </a:solidFill>
                <a:latin typeface="Century Gothic"/>
              </a:rPr>
              <a:t>      МУЗЫКАЛЬНЫХ РУКОВОДИТЕЛЕЙ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dirty="0">
              <a:solidFill>
                <a:srgbClr val="073E87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200" b="1" dirty="0" smtClean="0">
                <a:solidFill>
                  <a:srgbClr val="073E87"/>
                </a:solidFill>
                <a:latin typeface="Century Gothic"/>
              </a:rPr>
              <a:t>«Организация и работа с одарёнными детьми в  ДОУ»</a:t>
            </a:r>
            <a:endParaRPr lang="ru-RU" sz="3200" b="1" dirty="0">
              <a:solidFill>
                <a:srgbClr val="073E87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 dirty="0">
              <a:solidFill>
                <a:srgbClr val="FFFFFF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Музыкальный </a:t>
            </a:r>
            <a:r>
              <a:rPr lang="ru-RU" sz="2000" dirty="0" smtClean="0">
                <a:solidFill>
                  <a:prstClr val="black"/>
                </a:solidFill>
                <a:latin typeface="Century Gothic"/>
              </a:rPr>
              <a:t>руководитель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 smtClean="0">
                <a:solidFill>
                  <a:prstClr val="black"/>
                </a:solidFill>
                <a:latin typeface="Century Gothic"/>
              </a:rPr>
              <a:t> высшей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Gothic"/>
              </a:rPr>
              <a:t>квалификационной категории</a:t>
            </a:r>
            <a:endParaRPr lang="ru-RU" sz="2000" dirty="0">
              <a:solidFill>
                <a:prstClr val="black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ПРАЧЕВА </a:t>
            </a:r>
            <a:r>
              <a:rPr lang="ru-RU" sz="2000" dirty="0" smtClean="0">
                <a:solidFill>
                  <a:prstClr val="black"/>
                </a:solidFill>
                <a:latin typeface="Century Gothic"/>
              </a:rPr>
              <a:t>ВЕРОНИКА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ГЕННАДЬЕВНА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p:transition spd="slow" advTm="5966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3" y="1055828"/>
            <a:ext cx="2304256" cy="323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82" y="1052736"/>
            <a:ext cx="4384874" cy="317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87771"/>
            <a:ext cx="21886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5"/>
            <a:ext cx="2328035" cy="350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0" y="4260502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91" y="4183312"/>
            <a:ext cx="676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445">
            <a:off x="1627901" y="5116512"/>
            <a:ext cx="837564" cy="90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95">
            <a:off x="6876656" y="5086091"/>
            <a:ext cx="865877" cy="9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025">
            <a:off x="1815507" y="3923036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524">
            <a:off x="5968540" y="4288955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9679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Все дети рождаются быть успешными.</a:t>
            </a:r>
            <a:br>
              <a:rPr lang="ru-RU" sz="3200" dirty="0"/>
            </a:br>
            <a:r>
              <a:rPr lang="ru-RU" sz="3200" dirty="0"/>
              <a:t>Единственное, в чем они нуждаются – в развитии своих талантов. Вера – двигает горы… вера в детей может поднять их на такие высоты, которые нам трудно даже представить. Каждый день можно собирать большой урожай детских успехов.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spd="slow" advTm="2061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3312368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tx2"/>
                </a:solidFill>
                <a:latin typeface="+mn-lt"/>
              </a:rPr>
              <a:t>СПАСИБО    </a:t>
            </a:r>
            <a:br>
              <a:rPr lang="ru-RU" sz="6000" i="1" dirty="0" smtClean="0">
                <a:solidFill>
                  <a:schemeClr val="tx2"/>
                </a:solidFill>
                <a:latin typeface="+mn-lt"/>
              </a:rPr>
            </a:br>
            <a:r>
              <a:rPr lang="ru-RU" sz="6000" i="1" dirty="0" smtClean="0">
                <a:solidFill>
                  <a:schemeClr val="tx2"/>
                </a:solidFill>
                <a:latin typeface="+mn-lt"/>
              </a:rPr>
              <a:t>ЗА  </a:t>
            </a:r>
            <a:br>
              <a:rPr lang="ru-RU" sz="6000" i="1" dirty="0" smtClean="0">
                <a:solidFill>
                  <a:schemeClr val="tx2"/>
                </a:solidFill>
                <a:latin typeface="+mn-lt"/>
              </a:rPr>
            </a:br>
            <a:r>
              <a:rPr lang="ru-RU" sz="6000" i="1" dirty="0" smtClean="0">
                <a:solidFill>
                  <a:schemeClr val="tx2"/>
                </a:solidFill>
                <a:latin typeface="+mn-lt"/>
              </a:rPr>
              <a:t>ВНИМАНИЕ! </a:t>
            </a:r>
            <a:endParaRPr lang="ru-RU" sz="60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176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176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9" y="5229200"/>
            <a:ext cx="13176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13176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579091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256" y="548681"/>
            <a:ext cx="8643998" cy="48450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В каждом человеке  -  </a:t>
            </a:r>
          </a:p>
          <a:p>
            <a:pPr>
              <a:buNone/>
            </a:pP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солнце , только дайте </a:t>
            </a:r>
          </a:p>
          <a:p>
            <a:pPr>
              <a:buNone/>
            </a:pP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ему светить.</a:t>
            </a:r>
          </a:p>
          <a:p>
            <a:pPr>
              <a:buNone/>
            </a:pPr>
            <a:endParaRPr lang="ru-RU" sz="1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                       Сократ</a:t>
            </a:r>
          </a:p>
          <a:p>
            <a:pPr>
              <a:buNone/>
            </a:pPr>
            <a:endParaRPr lang="ru-RU" sz="16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                              Истоки способностей и</a:t>
            </a:r>
          </a:p>
          <a:p>
            <a:pPr>
              <a:buNone/>
            </a:pPr>
            <a:r>
              <a:rPr lang="ru-RU" sz="1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                             дарования детей – на </a:t>
            </a:r>
          </a:p>
          <a:p>
            <a:pPr>
              <a:buNone/>
            </a:pPr>
            <a:r>
              <a:rPr lang="ru-RU" sz="1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                             кончиках их пальцев</a:t>
            </a:r>
          </a:p>
          <a:p>
            <a:pPr>
              <a:buNone/>
            </a:pPr>
            <a:endParaRPr lang="ru-RU" sz="1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400" b="1" i="1" dirty="0" smtClean="0">
                <a:latin typeface="Times New Roman" pitchFamily="18" charset="0"/>
                <a:cs typeface="Times New Roman" pitchFamily="18" charset="0"/>
              </a:rPr>
              <a:t>					В. А Сухомлинский                         </a:t>
            </a:r>
          </a:p>
          <a:p>
            <a:pPr>
              <a:buNone/>
            </a:pP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>
              <a:buNone/>
            </a:pPr>
            <a:r>
              <a:rPr lang="ru-RU" sz="1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>
              <a:buNone/>
            </a:pPr>
            <a:r>
              <a:rPr lang="ru-RU" sz="1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455" y="821489"/>
            <a:ext cx="1785950" cy="17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Реферат на тему танец пол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871139" cy="28826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1288899345347274_ori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197"/>
            <a:ext cx="2830947" cy="2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2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Актуальность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Одаренные дети ценная, но хрупкая часть нашего общества, один из важнейших ресурсов. </a:t>
            </a:r>
          </a:p>
          <a:p>
            <a:endParaRPr lang="ru-RU" dirty="0" smtClean="0"/>
          </a:p>
          <a:p>
            <a:r>
              <a:rPr lang="ru-RU" dirty="0" smtClean="0"/>
              <a:t>Одаренные дети представляют собой культурный и научный потенциал общества, от них зависит, как будет развиваться наука, техника и культура в будущем.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Задача поддержания и развития творческого потенциала личности по-прежнему остается актуальной и требует дальнейшего разрешения.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0289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цели и задачи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2718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1</a:t>
            </a:r>
            <a:r>
              <a:rPr lang="ru-RU" sz="2000" dirty="0"/>
              <a:t>. Ранняя диагностика одаренности детей в различных </a:t>
            </a:r>
            <a:r>
              <a:rPr lang="ru-RU" sz="2000" dirty="0" smtClean="0"/>
              <a:t> областях </a:t>
            </a:r>
          </a:p>
          <a:p>
            <a:pPr marL="0" indent="0" algn="just">
              <a:buNone/>
            </a:pPr>
            <a:r>
              <a:rPr lang="ru-RU" sz="2000" dirty="0" smtClean="0"/>
              <a:t>    образовательной деятельности. </a:t>
            </a:r>
          </a:p>
          <a:p>
            <a:pPr marL="0" indent="0">
              <a:buNone/>
            </a:pPr>
            <a:r>
              <a:rPr lang="ru-RU" sz="2000" dirty="0" smtClean="0"/>
              <a:t>2. Предусматривать </a:t>
            </a:r>
            <a:r>
              <a:rPr lang="ru-RU" sz="2000" dirty="0"/>
              <a:t>степень и методы самораскрытия </a:t>
            </a:r>
            <a:r>
              <a:rPr lang="ru-RU" sz="2000" dirty="0" smtClean="0"/>
              <a:t>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одаренных  и   высокомотивированных </a:t>
            </a:r>
            <a:r>
              <a:rPr lang="ru-RU" sz="2000" dirty="0"/>
              <a:t>детей.</a:t>
            </a:r>
          </a:p>
          <a:p>
            <a:pPr marL="0" indent="0">
              <a:buNone/>
            </a:pPr>
            <a:r>
              <a:rPr lang="ru-RU" sz="2000" dirty="0" smtClean="0"/>
              <a:t>3. Оказание  помощи, поддержки  </a:t>
            </a:r>
            <a:r>
              <a:rPr lang="ru-RU" sz="2000" dirty="0"/>
              <a:t>одаренным детям в 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реализации </a:t>
            </a:r>
            <a:r>
              <a:rPr lang="ru-RU" sz="2000" dirty="0"/>
              <a:t>своих </a:t>
            </a:r>
            <a:r>
              <a:rPr lang="ru-RU" sz="2000" dirty="0" smtClean="0"/>
              <a:t>способностей.</a:t>
            </a:r>
          </a:p>
          <a:p>
            <a:pPr marL="0" indent="0" algn="just">
              <a:buNone/>
            </a:pPr>
            <a:r>
              <a:rPr lang="ru-RU" sz="2000" dirty="0"/>
              <a:t>4</a:t>
            </a:r>
            <a:r>
              <a:rPr lang="ru-RU" sz="2000" dirty="0" smtClean="0"/>
              <a:t>. Организация дополнительного образования с использование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различных форм и методов работы.  </a:t>
            </a:r>
          </a:p>
          <a:p>
            <a:pPr marL="0" indent="0" algn="just">
              <a:buNone/>
            </a:pPr>
            <a:r>
              <a:rPr lang="ru-RU" sz="2000" dirty="0"/>
              <a:t>5</a:t>
            </a:r>
            <a:r>
              <a:rPr lang="ru-RU" sz="2000" dirty="0" smtClean="0"/>
              <a:t>. Вовлечение родителей в работу с одаренными детьми и    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установление с ними тесного сотрудничества,   обращая  их    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внимание  на развитие способностей  ребенка в той или иной 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области.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910979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Формы организации работы </a:t>
            </a:r>
            <a:br>
              <a:rPr lang="ru-RU" sz="3600" dirty="0"/>
            </a:br>
            <a:r>
              <a:rPr lang="ru-RU" sz="3600" dirty="0"/>
              <a:t>с одарёнными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 </a:t>
            </a:r>
            <a:r>
              <a:rPr lang="ru-RU" dirty="0"/>
              <a:t>1.</a:t>
            </a:r>
            <a:r>
              <a:rPr lang="ru-RU" b="1" dirty="0"/>
              <a:t> </a:t>
            </a:r>
            <a:r>
              <a:rPr lang="ru-RU" dirty="0"/>
              <a:t>Совместная творческая деятельность взрослых и детей: 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конкурсы, концертные </a:t>
            </a:r>
            <a:r>
              <a:rPr lang="ru-RU" dirty="0"/>
              <a:t>программы, представления на 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праздниках </a:t>
            </a:r>
            <a:r>
              <a:rPr lang="ru-RU" dirty="0"/>
              <a:t>и </a:t>
            </a:r>
            <a:r>
              <a:rPr lang="ru-RU" dirty="0" smtClean="0"/>
              <a:t>развлечениях в ДОУ, на предприятиях посёлка,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для жителей посёлка.</a:t>
            </a:r>
            <a:endParaRPr lang="ru-RU" dirty="0"/>
          </a:p>
          <a:p>
            <a:pPr algn="just">
              <a:lnSpc>
                <a:spcPct val="110000"/>
              </a:lnSpc>
            </a:pP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2. Самостоятельная </a:t>
            </a:r>
            <a:r>
              <a:rPr lang="ru-RU" dirty="0"/>
              <a:t>творческая деятельность: вокал, </a:t>
            </a:r>
            <a:r>
              <a:rPr lang="ru-RU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хореография</a:t>
            </a:r>
            <a:r>
              <a:rPr lang="ru-RU" dirty="0"/>
              <a:t>, театрализация в повседневной жизни.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Творческие мастерские.  Дополнительное образование.</a:t>
            </a:r>
            <a:endParaRPr lang="ru-RU" dirty="0"/>
          </a:p>
          <a:p>
            <a:pPr algn="just">
              <a:lnSpc>
                <a:spcPct val="110000"/>
              </a:lnSpc>
            </a:pPr>
            <a:endParaRPr lang="ru-RU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3. Мини-концерты </a:t>
            </a:r>
            <a:r>
              <a:rPr lang="ru-RU" dirty="0"/>
              <a:t>на занятиях, театрализованные игры-спектакли,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посещение </a:t>
            </a:r>
            <a:r>
              <a:rPr lang="ru-RU" dirty="0"/>
              <a:t>детьми концерта совместно с родителями, </a:t>
            </a:r>
            <a:r>
              <a:rPr lang="ru-RU" dirty="0" smtClean="0"/>
              <a:t>мини-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концерты  </a:t>
            </a:r>
            <a:r>
              <a:rPr lang="ru-RU" dirty="0"/>
              <a:t>в ходе изучения регионального компонента с детьми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4317"/>
      </p:ext>
    </p:extLst>
  </p:cSld>
  <p:clrMapOvr>
    <a:masterClrMapping/>
  </p:clrMapOvr>
  <p:transition spd="slow" advTm="3622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463314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000" dirty="0" smtClean="0"/>
              <a:t>Принципы </a:t>
            </a:r>
            <a:r>
              <a:rPr lang="ru-RU" sz="3000" dirty="0"/>
              <a:t>построения работы с одарёнными детьми  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0108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/>
              <a:t>Принцип доступности и индивидуализации </a:t>
            </a:r>
            <a:r>
              <a:rPr lang="ru-RU" sz="1600" dirty="0"/>
              <a:t>-  предусматривающий учет возрастных особенностей и возможностей ребенка и определение посильных для него заданий и постепенность усложнения </a:t>
            </a:r>
            <a:r>
              <a:rPr lang="ru-RU" sz="1600" dirty="0" smtClean="0"/>
              <a:t>заданий.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постепенного повышения требований </a:t>
            </a:r>
            <a:r>
              <a:rPr lang="ru-RU" sz="1600" dirty="0"/>
              <a:t>-  заключается в постановке перед ребенком и выполнении им все более трудных новых заданий, в постепенном увеличении объема и интенсивности </a:t>
            </a:r>
            <a:r>
              <a:rPr lang="ru-RU" sz="1600" dirty="0" smtClean="0"/>
              <a:t>нагрузок.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систематичности </a:t>
            </a:r>
            <a:r>
              <a:rPr lang="ru-RU" sz="1600" dirty="0"/>
              <a:t>– непрерывность и регулярность занятий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сознательности и активности </a:t>
            </a:r>
            <a:r>
              <a:rPr lang="ru-RU" sz="1600" dirty="0"/>
              <a:t>-  обучение, опирающееся на сознательное и заинтересованное отношение воспитанника к своим действиям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закрепления материала </a:t>
            </a:r>
            <a:r>
              <a:rPr lang="ru-RU" sz="1600" dirty="0"/>
              <a:t>при многократном </a:t>
            </a:r>
            <a:r>
              <a:rPr lang="ru-RU" sz="1600" dirty="0" smtClean="0"/>
              <a:t> его повторении. 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гуманности </a:t>
            </a:r>
            <a:r>
              <a:rPr lang="ru-RU" sz="1600" dirty="0"/>
              <a:t>-   выражается в безусловной вере в доброе начало, заложенное в природе каждого ребенка, отсутствие давления на волю ребенка; глубокое знание и понимание физических, эмоциональных и интеллектуальных потребностей детей; создание условий для максимального раскрытия индивидуальности каждого ребенка, его самореализации и самоутверждения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демократизма </a:t>
            </a:r>
            <a:r>
              <a:rPr lang="ru-RU" sz="1600" dirty="0"/>
              <a:t>- признание равных прав и обязанностей взрослых и ребенка, на создании эмоционально-комфортного климата в детском коллективе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b="1" dirty="0" smtClean="0"/>
              <a:t>Принцип </a:t>
            </a:r>
            <a:r>
              <a:rPr lang="ru-RU" sz="1600" b="1" dirty="0"/>
              <a:t>наглядности </a:t>
            </a:r>
            <a:r>
              <a:rPr lang="ru-RU" sz="1600" dirty="0"/>
              <a:t>-   на начальной стадии </a:t>
            </a:r>
            <a:r>
              <a:rPr lang="ru-RU" sz="1600" dirty="0" smtClean="0"/>
              <a:t>разучивания </a:t>
            </a:r>
            <a:r>
              <a:rPr lang="ru-RU" sz="1600" dirty="0"/>
              <a:t>главенствует зрительный анализатор, поэтому очень важен высококачественный практический показ </a:t>
            </a:r>
            <a:r>
              <a:rPr lang="ru-RU" sz="1600" dirty="0" smtClean="0"/>
              <a:t> </a:t>
            </a:r>
            <a:r>
              <a:rPr lang="ru-RU" sz="1600" dirty="0"/>
              <a:t>педагогом, </a:t>
            </a:r>
            <a:r>
              <a:rPr lang="ru-RU" sz="1600" dirty="0" smtClean="0"/>
              <a:t> </a:t>
            </a:r>
            <a:r>
              <a:rPr lang="ru-RU" sz="1600" dirty="0"/>
              <a:t>в сочетании с образным словом. </a:t>
            </a:r>
            <a:endParaRPr lang="ru-RU" sz="1600" dirty="0" smtClean="0"/>
          </a:p>
        </p:txBody>
      </p:sp>
    </p:spTree>
  </p:cSld>
  <p:clrMapOvr>
    <a:masterClrMapping/>
  </p:clrMapOvr>
  <p:transition spd="slow" advTm="262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5820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400" dirty="0" smtClean="0"/>
              <a:t>Робота с родителями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5055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/>
              <a:t>1. Анкетирование.</a:t>
            </a:r>
          </a:p>
          <a:p>
            <a:pPr marL="0" indent="0">
              <a:buNone/>
            </a:pPr>
            <a:r>
              <a:rPr lang="ru-RU" sz="2800" dirty="0" smtClean="0"/>
              <a:t> 2. Индивидуальные беседы.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3. Консультации </a:t>
            </a:r>
            <a:r>
              <a:rPr lang="ru-RU" sz="2800" dirty="0"/>
              <a:t>для родителей.</a:t>
            </a:r>
          </a:p>
          <a:p>
            <a:pPr marL="0" indent="0">
              <a:buNone/>
            </a:pPr>
            <a:r>
              <a:rPr lang="ru-RU" sz="2800" dirty="0" smtClean="0"/>
              <a:t> 4. </a:t>
            </a:r>
            <a:r>
              <a:rPr lang="ru-RU" sz="2800" dirty="0"/>
              <a:t>Привлечение родителей к изготовлению </a:t>
            </a: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костюмов и атрибутов для выступлений,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театрализации</a:t>
            </a:r>
          </a:p>
          <a:p>
            <a:pPr marL="0" indent="0">
              <a:buNone/>
            </a:pPr>
            <a:r>
              <a:rPr lang="ru-RU" sz="2800" dirty="0" smtClean="0"/>
              <a:t> 5. Совместные праздники, музыкальные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«</a:t>
            </a:r>
            <a:r>
              <a:rPr lang="ru-RU" sz="2800" dirty="0"/>
              <a:t>Шоу», концерты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 advTm="2557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type="body" sz="half" idx="4294967295"/>
          </p:nvPr>
        </p:nvSpPr>
        <p:spPr>
          <a:xfrm>
            <a:off x="323528" y="260648"/>
            <a:ext cx="842493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/>
                </a:solidFill>
                <a:latin typeface="+mj-lt"/>
              </a:rPr>
              <a:t>Ожидаемые результаты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  1.</a:t>
            </a:r>
            <a:r>
              <a:rPr lang="ru-RU" sz="2800" b="1" dirty="0" smtClean="0"/>
              <a:t> </a:t>
            </a:r>
            <a:r>
              <a:rPr lang="ru-RU" sz="2800" dirty="0" smtClean="0"/>
              <a:t>Выявление молодых талантов.</a:t>
            </a:r>
          </a:p>
          <a:p>
            <a:pPr marL="0" indent="0">
              <a:buNone/>
            </a:pPr>
            <a:r>
              <a:rPr lang="ru-RU" sz="2800" dirty="0" smtClean="0"/>
              <a:t>  2. Выступление с сольными, коллективными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номерами, перед родителями и детьми  ДОУ.</a:t>
            </a:r>
          </a:p>
          <a:p>
            <a:pPr marL="0" indent="0">
              <a:buNone/>
            </a:pPr>
            <a:r>
              <a:rPr lang="ru-RU" sz="2800" dirty="0" smtClean="0"/>
              <a:t>  3. Участие детей </a:t>
            </a:r>
            <a:r>
              <a:rPr lang="ru-RU" sz="2800" dirty="0"/>
              <a:t>в </a:t>
            </a:r>
            <a:r>
              <a:rPr lang="ru-RU" sz="2800" dirty="0" smtClean="0"/>
              <a:t>концертных программах для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жителей  посёлка,  в  </a:t>
            </a:r>
            <a:r>
              <a:rPr lang="ru-RU" sz="2800" dirty="0"/>
              <a:t>фольклорных праздниках,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развлечениях, досугах</a:t>
            </a:r>
            <a:r>
              <a:rPr lang="ru-RU" sz="2800" dirty="0"/>
              <a:t>, </a:t>
            </a:r>
            <a:r>
              <a:rPr lang="ru-RU" sz="2800" dirty="0" smtClean="0"/>
              <a:t>на концертах в ДК и С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п. Рыздвяный.</a:t>
            </a:r>
          </a:p>
          <a:p>
            <a:pPr marL="0" indent="0">
              <a:buNone/>
            </a:pPr>
            <a:r>
              <a:rPr lang="ru-RU" sz="2800" dirty="0" smtClean="0"/>
              <a:t>  4.  Участие в районных и краевых конкурсах. </a:t>
            </a:r>
            <a:endParaRPr lang="ru-RU" sz="2400" b="1" dirty="0"/>
          </a:p>
        </p:txBody>
      </p:sp>
    </p:spTree>
  </p:cSld>
  <p:clrMapOvr>
    <a:masterClrMapping/>
  </p:clrMapOvr>
  <p:transition spd="slow" advTm="2024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5760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Наши достижения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/>
          <a:stretch/>
        </p:blipFill>
        <p:spPr bwMode="auto">
          <a:xfrm>
            <a:off x="6452952" y="1749461"/>
            <a:ext cx="2124000" cy="30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"/>
          <a:stretch/>
        </p:blipFill>
        <p:spPr bwMode="auto">
          <a:xfrm>
            <a:off x="352190" y="934447"/>
            <a:ext cx="2376000" cy="321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75" y="1636961"/>
            <a:ext cx="2160000" cy="31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40" y="2409334"/>
            <a:ext cx="2303993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36" y="3650901"/>
            <a:ext cx="2196000" cy="30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08" y="4428816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05" y="5211415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69" y="5870346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52" y="5498519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34" y="4935289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0" y="4260502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47" y="934447"/>
            <a:ext cx="2069296" cy="28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07" y="5701266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484784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30" y="969485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0" y="969485"/>
            <a:ext cx="676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575"/>
      </p:ext>
    </p:extLst>
  </p:cSld>
  <p:clrMapOvr>
    <a:masterClrMapping/>
  </p:clrMapOvr>
  <p:transition spd="slow" advTm="1476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608</Words>
  <Application>Microsoft Office PowerPoint</Application>
  <PresentationFormat>Экран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дошкольное образовательное учреждение    «Детский сад №20» Изобильненского городского округа Ставропольского края   </vt:lpstr>
      <vt:lpstr>Презентация PowerPoint</vt:lpstr>
      <vt:lpstr>Актуальность </vt:lpstr>
      <vt:lpstr>Основные цели и задачи  </vt:lpstr>
      <vt:lpstr>Формы организации работы  с одарёнными детьми</vt:lpstr>
      <vt:lpstr> Принципы построения работы с одарёнными детьми  </vt:lpstr>
      <vt:lpstr> Робота с родителями</vt:lpstr>
      <vt:lpstr>Презентация PowerPoint</vt:lpstr>
      <vt:lpstr>Наши достижения</vt:lpstr>
      <vt:lpstr>Наши достижения</vt:lpstr>
      <vt:lpstr>Презентация PowerPoint</vt:lpstr>
      <vt:lpstr>СПАСИБО     ЗА   ВНИМАНИЕ!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Развитие творческих способностей по средствам применения нетрадиционных техник рисования.</dc:title>
  <dc:creator>kroz</dc:creator>
  <cp:lastModifiedBy>Admin</cp:lastModifiedBy>
  <cp:revision>229</cp:revision>
  <dcterms:created xsi:type="dcterms:W3CDTF">2011-11-05T14:02:58Z</dcterms:created>
  <dcterms:modified xsi:type="dcterms:W3CDTF">2018-01-17T13:34:21Z</dcterms:modified>
</cp:coreProperties>
</file>