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sldIdLst>
    <p:sldId id="256" r:id="rId2"/>
    <p:sldId id="264" r:id="rId3"/>
    <p:sldId id="265" r:id="rId4"/>
    <p:sldId id="257" r:id="rId5"/>
    <p:sldId id="258" r:id="rId6"/>
    <p:sldId id="261" r:id="rId7"/>
    <p:sldId id="259" r:id="rId8"/>
    <p:sldId id="260"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126" autoAdjust="0"/>
  </p:normalViewPr>
  <p:slideViewPr>
    <p:cSldViewPr snapToGrid="0">
      <p:cViewPr>
        <p:scale>
          <a:sx n="60" d="100"/>
          <a:sy n="60" d="100"/>
        </p:scale>
        <p:origin x="-22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291854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362013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46058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345171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434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344977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98591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302243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63516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42000E6-257E-4024-A082-7983EB99C85B}"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112746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42000E6-257E-4024-A082-7983EB99C85B}" type="datetimeFigureOut">
              <a:rPr lang="ru-RU" smtClean="0"/>
              <a:t>24.01.2018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12390144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42000E6-257E-4024-A082-7983EB99C85B}" type="datetimeFigureOut">
              <a:rPr lang="ru-RU" smtClean="0"/>
              <a:t>24.01.2018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1507240069"/>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42000E6-257E-4024-A082-7983EB99C85B}" type="datetimeFigureOut">
              <a:rPr lang="ru-RU" smtClean="0"/>
              <a:t>24.01.2018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172797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000E6-257E-4024-A082-7983EB99C85B}" type="datetimeFigureOut">
              <a:rPr lang="ru-RU" smtClean="0"/>
              <a:t>24.01.2018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354896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42000E6-257E-4024-A082-7983EB99C85B}" type="datetimeFigureOut">
              <a:rPr lang="ru-RU" smtClean="0"/>
              <a:t>24.01.2018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177078235"/>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42000E6-257E-4024-A082-7983EB99C85B}" type="datetimeFigureOut">
              <a:rPr lang="ru-RU" smtClean="0"/>
              <a:t>24.01.2018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4C1D583-9B12-4E58-AA1A-B71A4233C243}" type="slidenum">
              <a:rPr lang="ru-RU" smtClean="0"/>
              <a:t>‹#›</a:t>
            </a:fld>
            <a:endParaRPr lang="ru-RU"/>
          </a:p>
        </p:txBody>
      </p:sp>
    </p:spTree>
    <p:extLst>
      <p:ext uri="{BB962C8B-B14F-4D97-AF65-F5344CB8AC3E}">
        <p14:creationId xmlns:p14="http://schemas.microsoft.com/office/powerpoint/2010/main" val="423455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2000E6-257E-4024-A082-7983EB99C85B}" type="datetimeFigureOut">
              <a:rPr lang="ru-RU" smtClean="0"/>
              <a:t>24.01.2018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C1D583-9B12-4E58-AA1A-B71A4233C243}" type="slidenum">
              <a:rPr lang="ru-RU" smtClean="0"/>
              <a:t>‹#›</a:t>
            </a:fld>
            <a:endParaRPr lang="ru-RU"/>
          </a:p>
        </p:txBody>
      </p:sp>
    </p:spTree>
    <p:extLst>
      <p:ext uri="{BB962C8B-B14F-4D97-AF65-F5344CB8AC3E}">
        <p14:creationId xmlns:p14="http://schemas.microsoft.com/office/powerpoint/2010/main" val="3649477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6CE3E9-729F-4973-A168-AF9390EB12DB}"/>
              </a:ext>
            </a:extLst>
          </p:cNvPr>
          <p:cNvSpPr>
            <a:spLocks noGrp="1"/>
          </p:cNvSpPr>
          <p:nvPr>
            <p:ph type="ctrTitle"/>
          </p:nvPr>
        </p:nvSpPr>
        <p:spPr/>
        <p:txBody>
          <a:bodyPr/>
          <a:lstStyle/>
          <a:p>
            <a:r>
              <a:rPr lang="ru-RU" dirty="0"/>
              <a:t>ДОРЛАСТАН</a:t>
            </a:r>
          </a:p>
        </p:txBody>
      </p:sp>
      <p:sp>
        <p:nvSpPr>
          <p:cNvPr id="3" name="Подзаголовок 2">
            <a:extLst>
              <a:ext uri="{FF2B5EF4-FFF2-40B4-BE49-F238E27FC236}">
                <a16:creationId xmlns:a16="http://schemas.microsoft.com/office/drawing/2014/main" xmlns="" id="{6D1E6D0E-C556-46B1-9E03-CE6D0E21269C}"/>
              </a:ext>
            </a:extLst>
          </p:cNvPr>
          <p:cNvSpPr>
            <a:spLocks noGrp="1"/>
          </p:cNvSpPr>
          <p:nvPr>
            <p:ph type="subTitle" idx="1"/>
          </p:nvPr>
        </p:nvSpPr>
        <p:spPr>
          <a:xfrm>
            <a:off x="1507067" y="4050833"/>
            <a:ext cx="7766936" cy="2136607"/>
          </a:xfrm>
        </p:spPr>
        <p:txBody>
          <a:bodyPr>
            <a:normAutofit/>
          </a:bodyPr>
          <a:lstStyle/>
          <a:p>
            <a:r>
              <a:rPr lang="ru-RU" dirty="0"/>
              <a:t>Работу подготовил и выполнил </a:t>
            </a:r>
          </a:p>
          <a:p>
            <a:r>
              <a:rPr lang="ru-RU" dirty="0"/>
              <a:t>Макаров Владимир </a:t>
            </a:r>
          </a:p>
          <a:p>
            <a:r>
              <a:rPr lang="ru-RU" dirty="0"/>
              <a:t>ученик школы № 141</a:t>
            </a:r>
          </a:p>
          <a:p>
            <a:r>
              <a:rPr lang="ru-RU" dirty="0"/>
              <a:t> 6 </a:t>
            </a:r>
            <a:r>
              <a:rPr lang="en-US" dirty="0"/>
              <a:t>“</a:t>
            </a:r>
            <a:r>
              <a:rPr lang="ru-RU" dirty="0"/>
              <a:t>б</a:t>
            </a:r>
            <a:r>
              <a:rPr lang="en-US" dirty="0"/>
              <a:t>”</a:t>
            </a:r>
            <a:r>
              <a:rPr lang="ru-RU" dirty="0"/>
              <a:t> класс</a:t>
            </a:r>
          </a:p>
        </p:txBody>
      </p:sp>
    </p:spTree>
    <p:extLst>
      <p:ext uri="{BB962C8B-B14F-4D97-AF65-F5344CB8AC3E}">
        <p14:creationId xmlns:p14="http://schemas.microsoft.com/office/powerpoint/2010/main" val="17681999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t>Цель:</a:t>
            </a:r>
            <a:endParaRPr lang="ru-RU" sz="5400" b="1" dirty="0"/>
          </a:p>
        </p:txBody>
      </p:sp>
      <p:sp>
        <p:nvSpPr>
          <p:cNvPr id="3" name="Объект 2"/>
          <p:cNvSpPr>
            <a:spLocks noGrp="1"/>
          </p:cNvSpPr>
          <p:nvPr>
            <p:ph idx="1"/>
          </p:nvPr>
        </p:nvSpPr>
        <p:spPr/>
        <p:txBody>
          <a:bodyPr>
            <a:normAutofit/>
          </a:bodyPr>
          <a:lstStyle/>
          <a:p>
            <a:r>
              <a:rPr lang="ru-RU" sz="4000" dirty="0" smtClean="0"/>
              <a:t>Рассказать о химическом волокне </a:t>
            </a:r>
            <a:r>
              <a:rPr lang="ru-RU" sz="4000" dirty="0" err="1" smtClean="0"/>
              <a:t>Дорластан</a:t>
            </a:r>
            <a:endParaRPr lang="ru-RU" sz="4000" dirty="0"/>
          </a:p>
        </p:txBody>
      </p:sp>
    </p:spTree>
    <p:extLst>
      <p:ext uri="{BB962C8B-B14F-4D97-AF65-F5344CB8AC3E}">
        <p14:creationId xmlns:p14="http://schemas.microsoft.com/office/powerpoint/2010/main" val="410360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dirty="0" smtClean="0"/>
              <a:t>Задачи:</a:t>
            </a:r>
            <a:endParaRPr lang="ru-RU" sz="6000" b="1" dirty="0"/>
          </a:p>
        </p:txBody>
      </p:sp>
      <p:sp>
        <p:nvSpPr>
          <p:cNvPr id="3" name="Объект 2"/>
          <p:cNvSpPr>
            <a:spLocks noGrp="1"/>
          </p:cNvSpPr>
          <p:nvPr>
            <p:ph idx="1"/>
          </p:nvPr>
        </p:nvSpPr>
        <p:spPr/>
        <p:txBody>
          <a:bodyPr>
            <a:noAutofit/>
          </a:bodyPr>
          <a:lstStyle/>
          <a:p>
            <a:r>
              <a:rPr lang="ru-RU" sz="3200" dirty="0" smtClean="0"/>
              <a:t>Найти информацию об истории возникновения </a:t>
            </a:r>
            <a:r>
              <a:rPr lang="ru-RU" sz="3200" dirty="0" err="1" smtClean="0"/>
              <a:t>Дорластана</a:t>
            </a:r>
            <a:endParaRPr lang="ru-RU" sz="3200" dirty="0" smtClean="0"/>
          </a:p>
          <a:p>
            <a:r>
              <a:rPr lang="ru-RU" sz="3200" dirty="0" smtClean="0"/>
              <a:t>Узнать о его свойствах </a:t>
            </a:r>
          </a:p>
          <a:p>
            <a:r>
              <a:rPr lang="ru-RU" sz="3200" dirty="0" smtClean="0"/>
              <a:t>Узнать о сфере применения</a:t>
            </a:r>
          </a:p>
          <a:p>
            <a:r>
              <a:rPr lang="ru-RU" sz="3200" dirty="0" smtClean="0"/>
              <a:t>Рассказать интересные факты о химическом волокне</a:t>
            </a:r>
            <a:endParaRPr lang="ru-RU" sz="3200" dirty="0"/>
          </a:p>
        </p:txBody>
      </p:sp>
    </p:spTree>
    <p:extLst>
      <p:ext uri="{BB962C8B-B14F-4D97-AF65-F5344CB8AC3E}">
        <p14:creationId xmlns:p14="http://schemas.microsoft.com/office/powerpoint/2010/main" val="28963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50F9550-4BCE-4B64-B423-29805E9A34C2}"/>
              </a:ext>
            </a:extLst>
          </p:cNvPr>
          <p:cNvSpPr/>
          <p:nvPr/>
        </p:nvSpPr>
        <p:spPr>
          <a:xfrm>
            <a:off x="2329363" y="387432"/>
            <a:ext cx="2878240" cy="769441"/>
          </a:xfrm>
          <a:prstGeom prst="rect">
            <a:avLst/>
          </a:prstGeom>
        </p:spPr>
        <p:txBody>
          <a:bodyPr wrap="square">
            <a:spAutoFit/>
          </a:bodyPr>
          <a:lstStyle/>
          <a:p>
            <a:r>
              <a:rPr lang="ru-RU" sz="4400" b="0" i="0" dirty="0">
                <a:solidFill>
                  <a:srgbClr val="000000"/>
                </a:solidFill>
                <a:effectLst/>
                <a:latin typeface="Times New Roman" panose="02020603050405020304" pitchFamily="18" charset="0"/>
              </a:rPr>
              <a:t>Дорластан</a:t>
            </a:r>
          </a:p>
        </p:txBody>
      </p:sp>
      <p:sp>
        <p:nvSpPr>
          <p:cNvPr id="3" name="Прямоугольник 2">
            <a:extLst>
              <a:ext uri="{FF2B5EF4-FFF2-40B4-BE49-F238E27FC236}">
                <a16:creationId xmlns:a16="http://schemas.microsoft.com/office/drawing/2014/main" xmlns="" id="{F21237E8-DEBE-4FDB-B52B-811C95A32C1E}"/>
              </a:ext>
            </a:extLst>
          </p:cNvPr>
          <p:cNvSpPr/>
          <p:nvPr/>
        </p:nvSpPr>
        <p:spPr>
          <a:xfrm>
            <a:off x="595156" y="1498474"/>
            <a:ext cx="6889804" cy="5447645"/>
          </a:xfrm>
          <a:prstGeom prst="rect">
            <a:avLst/>
          </a:prstGeom>
        </p:spPr>
        <p:txBody>
          <a:bodyPr wrap="square">
            <a:spAutoFit/>
          </a:bodyPr>
          <a:lstStyle/>
          <a:p>
            <a:pPr algn="ctr"/>
            <a:r>
              <a:rPr lang="ru-RU" b="0" i="0" dirty="0">
                <a:solidFill>
                  <a:srgbClr val="000000"/>
                </a:solidFill>
                <a:effectLst/>
                <a:latin typeface="Arial" panose="020B0604020202020204" pitchFamily="34" charset="0"/>
              </a:rPr>
              <a:t> </a:t>
            </a:r>
            <a:r>
              <a:rPr lang="ru-RU" sz="2000" b="0" i="0" dirty="0">
                <a:solidFill>
                  <a:srgbClr val="000000"/>
                </a:solidFill>
                <a:effectLst/>
                <a:latin typeface="Arial" panose="020B0604020202020204" pitchFamily="34" charset="0"/>
              </a:rPr>
              <a:t>синтетическое волокно, эластичное, долго сохраняющее форму</a:t>
            </a:r>
            <a:r>
              <a:rPr lang="ru-RU" sz="2400" b="0" i="0" dirty="0">
                <a:solidFill>
                  <a:srgbClr val="000000"/>
                </a:solidFill>
                <a:effectLst/>
                <a:latin typeface="Arial" panose="020B0604020202020204" pitchFamily="34" charset="0"/>
              </a:rPr>
              <a:t>.</a:t>
            </a:r>
          </a:p>
          <a:p>
            <a:pPr lvl="1" algn="ctr"/>
            <a:r>
              <a:rPr lang="ru-RU" sz="2000" dirty="0">
                <a:solidFill>
                  <a:srgbClr val="222222"/>
                </a:solidFill>
                <a:latin typeface="Arial" panose="020B0604020202020204" pitchFamily="34" charset="0"/>
              </a:rPr>
              <a:t>«Спандекс» (Spandex) — общее название полиуретановых эластичных нитей, которое, в отличие от названий большинства волокон, не является производным от их химического состава. Слово появилось в результате перестановки слогов в слове «expand» (растягивать). В Северной Америке предпочитают говорить «спандекс», за её пределами — «эластан» (elastane).</a:t>
            </a:r>
          </a:p>
          <a:p>
            <a:pPr lvl="0" algn="ctr"/>
            <a:r>
              <a:rPr lang="ru-RU" sz="2000" dirty="0">
                <a:solidFill>
                  <a:srgbClr val="222222"/>
                </a:solidFill>
                <a:latin typeface="Arial" panose="020B0604020202020204" pitchFamily="34" charset="0"/>
              </a:rPr>
              <a:t>Другими торговыми марками полиуретановых волокон, помимо прочих, являются «Эласпан» (Elaspan) также производства фирмы «Инвиста», «Дорластан» (Dorlastan) фирмы «Asahi Kasei» и «Линель» (Linel) компании «Fillattice».</a:t>
            </a:r>
          </a:p>
          <a:p>
            <a:pPr lvl="1" algn="ctr"/>
            <a:endParaRPr lang="ru-RU" sz="2000" dirty="0">
              <a:solidFill>
                <a:srgbClr val="222222"/>
              </a:solidFill>
              <a:latin typeface="Arial" panose="020B0604020202020204" pitchFamily="34" charset="0"/>
            </a:endParaRPr>
          </a:p>
          <a:p>
            <a:pPr algn="ctr"/>
            <a:endParaRPr lang="ru-RU" sz="2400" dirty="0"/>
          </a:p>
        </p:txBody>
      </p:sp>
      <p:pic>
        <p:nvPicPr>
          <p:cNvPr id="4" name="Picture 2" descr="http://img.bizorg.su/goods/567/221/s_5672219.jpg">
            <a:extLst>
              <a:ext uri="{FF2B5EF4-FFF2-40B4-BE49-F238E27FC236}">
                <a16:creationId xmlns:a16="http://schemas.microsoft.com/office/drawing/2014/main" xmlns="" id="{DDC10A67-B0F5-45B3-A706-24FF921E2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744" y="0"/>
            <a:ext cx="3547700" cy="31506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belspin.vstu.by/files/6113/7173/1000/19.jpg">
            <a:extLst>
              <a:ext uri="{FF2B5EF4-FFF2-40B4-BE49-F238E27FC236}">
                <a16:creationId xmlns:a16="http://schemas.microsoft.com/office/drawing/2014/main" xmlns="" id="{70D6760D-A814-4ACD-9F56-412C6E90B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275" y="3719031"/>
            <a:ext cx="3961034" cy="2224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5690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627A8736-3093-4ACF-B8CC-CD8A655D943A}"/>
              </a:ext>
            </a:extLst>
          </p:cNvPr>
          <p:cNvSpPr/>
          <p:nvPr/>
        </p:nvSpPr>
        <p:spPr>
          <a:xfrm>
            <a:off x="670560" y="828985"/>
            <a:ext cx="9098280" cy="5447645"/>
          </a:xfrm>
          <a:prstGeom prst="rect">
            <a:avLst/>
          </a:prstGeom>
        </p:spPr>
        <p:txBody>
          <a:bodyPr wrap="square">
            <a:spAutoFit/>
          </a:bodyPr>
          <a:lstStyle/>
          <a:p>
            <a:r>
              <a:rPr lang="ru-RU" sz="3600" dirty="0">
                <a:solidFill>
                  <a:srgbClr val="222222"/>
                </a:solidFill>
                <a:latin typeface="Arial" panose="020B0604020202020204" pitchFamily="34" charset="0"/>
              </a:rPr>
              <a:t>История</a:t>
            </a:r>
          </a:p>
          <a:p>
            <a:endParaRPr lang="ru-RU" sz="2400" dirty="0">
              <a:solidFill>
                <a:srgbClr val="222222"/>
              </a:solidFill>
              <a:latin typeface="Arial" panose="020B0604020202020204" pitchFamily="34" charset="0"/>
            </a:endParaRPr>
          </a:p>
          <a:p>
            <a:pPr>
              <a:lnSpc>
                <a:spcPct val="150000"/>
              </a:lnSpc>
            </a:pPr>
            <a:r>
              <a:rPr lang="ru-RU" sz="2400" b="0" i="0" dirty="0">
                <a:solidFill>
                  <a:srgbClr val="222222"/>
                </a:solidFill>
                <a:effectLst/>
                <a:latin typeface="Arial" panose="020B0604020202020204" pitchFamily="34" charset="0"/>
              </a:rPr>
              <a:t>Первое промышленное производство полиуретановых нитей начато в США в 1958 году, в 1962—1964 годах полиуретановые нити появились в Европе, в 1963 году — в Японии.</a:t>
            </a:r>
          </a:p>
          <a:p>
            <a:pPr>
              <a:lnSpc>
                <a:spcPct val="150000"/>
              </a:lnSpc>
            </a:pPr>
            <a:r>
              <a:rPr lang="ru-RU" sz="2400" b="0" i="0" dirty="0">
                <a:solidFill>
                  <a:srgbClr val="222222"/>
                </a:solidFill>
                <a:effectLst/>
                <a:latin typeface="Arial" panose="020B0604020202020204" pitchFamily="34" charset="0"/>
              </a:rPr>
              <a:t>Первое производство полиуретановых волокон «спандекс» в СССР было организовано в 1975 году на </a:t>
            </a:r>
            <a:r>
              <a:rPr lang="ru-RU" sz="2400" dirty="0">
                <a:latin typeface="Arial" panose="020B0604020202020204" pitchFamily="34" charset="0"/>
              </a:rPr>
              <a:t>Волжском</a:t>
            </a:r>
            <a:r>
              <a:rPr lang="ru-RU" sz="2400" b="0" i="0" dirty="0">
                <a:solidFill>
                  <a:srgbClr val="222222"/>
                </a:solidFill>
                <a:effectLst/>
                <a:latin typeface="Arial" panose="020B0604020202020204" pitchFamily="34" charset="0"/>
              </a:rPr>
              <a:t> производственном объединении «Химволокно» по проекту всесоюзного проектного института </a:t>
            </a:r>
            <a:r>
              <a:rPr lang="ru-RU" sz="2400" dirty="0">
                <a:latin typeface="Arial" panose="020B0604020202020204" pitchFamily="34" charset="0"/>
              </a:rPr>
              <a:t>ГИПРОИВ.</a:t>
            </a:r>
            <a:endParaRPr lang="ru-RU" sz="2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69824456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rokrt.ru/xajowejowk/tureckie-tkani-dlya-proizvodstva-detskoy-odezhdy-846132952.jpg">
            <a:extLst>
              <a:ext uri="{FF2B5EF4-FFF2-40B4-BE49-F238E27FC236}">
                <a16:creationId xmlns:a16="http://schemas.microsoft.com/office/drawing/2014/main" xmlns="" id="{617FA386-5BB6-4DD5-AC2D-F49BD0038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93" y="3429000"/>
            <a:ext cx="5547307" cy="282564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profashion-kids.ru/upload/medialibrary/1d4/1d441001f98a7edcc292e2788805aafd.jpg">
            <a:extLst>
              <a:ext uri="{FF2B5EF4-FFF2-40B4-BE49-F238E27FC236}">
                <a16:creationId xmlns:a16="http://schemas.microsoft.com/office/drawing/2014/main" xmlns="" id="{2B8D8A4D-5F22-482A-9F68-9C3214B28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93" y="308494"/>
            <a:ext cx="5547307" cy="31205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ontent.foto.mail.ru/mail/anton_alexeev/istanbul/s-1921.jpg">
            <a:extLst>
              <a:ext uri="{FF2B5EF4-FFF2-40B4-BE49-F238E27FC236}">
                <a16:creationId xmlns:a16="http://schemas.microsoft.com/office/drawing/2014/main" xmlns="" id="{483BE9CB-9AC3-456E-8967-EE1CD0D972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8494"/>
            <a:ext cx="4572001" cy="423142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g.board.com.ua/a/1043176043/wm/0-tekstilna-kompaniya-interyunit-predlagaet-tkani.jpg">
            <a:extLst>
              <a:ext uri="{FF2B5EF4-FFF2-40B4-BE49-F238E27FC236}">
                <a16:creationId xmlns:a16="http://schemas.microsoft.com/office/drawing/2014/main" xmlns="" id="{2074C12C-3FE8-4EB1-9D3F-5917E29FFF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539916"/>
            <a:ext cx="4572001" cy="171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7771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3640F63D-8C1D-4952-8DEE-029064CEA647}"/>
              </a:ext>
            </a:extLst>
          </p:cNvPr>
          <p:cNvSpPr/>
          <p:nvPr/>
        </p:nvSpPr>
        <p:spPr>
          <a:xfrm>
            <a:off x="1" y="1191978"/>
            <a:ext cx="10610192" cy="5232202"/>
          </a:xfrm>
          <a:prstGeom prst="rect">
            <a:avLst/>
          </a:prstGeom>
        </p:spPr>
        <p:txBody>
          <a:bodyPr wrap="square">
            <a:spAutoFit/>
          </a:bodyPr>
          <a:lstStyle/>
          <a:p>
            <a:pPr algn="ctr"/>
            <a:r>
              <a:rPr lang="ru-RU" sz="3200" dirty="0">
                <a:latin typeface="Arial" panose="020B0604020202020204" pitchFamily="34" charset="0"/>
                <a:cs typeface="Arial" panose="020B0604020202020204" pitchFamily="34" charset="0"/>
              </a:rPr>
              <a:t>Свойства</a:t>
            </a:r>
          </a:p>
          <a:p>
            <a:pPr algn="ctr"/>
            <a:endParaRPr lang="ru-RU" sz="2400" dirty="0">
              <a:latin typeface="Arial" panose="020B0604020202020204" pitchFamily="34" charset="0"/>
              <a:cs typeface="Arial" panose="020B0604020202020204" pitchFamily="34" charset="0"/>
            </a:endParaRPr>
          </a:p>
          <a:p>
            <a:pPr algn="ctr"/>
            <a:r>
              <a:rPr lang="ru-RU" sz="2000" dirty="0">
                <a:latin typeface="Arial" panose="020B0604020202020204" pitchFamily="34" charset="0"/>
                <a:cs typeface="Arial" panose="020B0604020202020204" pitchFamily="34" charset="0"/>
              </a:rPr>
              <a:t>Линейная плотность комплексных нитей 2,2—125 текс</a:t>
            </a:r>
          </a:p>
          <a:p>
            <a:pPr lvl="1" algn="ctr"/>
            <a:r>
              <a:rPr lang="ru-RU" sz="2000" dirty="0">
                <a:latin typeface="Arial" panose="020B0604020202020204" pitchFamily="34" charset="0"/>
                <a:cs typeface="Arial" panose="020B0604020202020204" pitchFamily="34" charset="0"/>
              </a:rPr>
              <a:t>число элементарных нитей в них 3—110 и более,</a:t>
            </a:r>
          </a:p>
          <a:p>
            <a:pPr lvl="1" algn="ctr"/>
            <a:r>
              <a:rPr lang="ru-RU" sz="2000" dirty="0">
                <a:latin typeface="Arial" panose="020B0604020202020204" pitchFamily="34" charset="0"/>
                <a:cs typeface="Arial" panose="020B0604020202020204" pitchFamily="34" charset="0"/>
              </a:rPr>
              <a:t>их линейная плотность 0,7—1,2 текс.</a:t>
            </a:r>
          </a:p>
          <a:p>
            <a:pPr algn="ctr"/>
            <a:r>
              <a:rPr lang="ru-RU" sz="2000" dirty="0">
                <a:latin typeface="Arial" panose="020B0604020202020204" pitchFamily="34" charset="0"/>
                <a:cs typeface="Arial" panose="020B0604020202020204" pitchFamily="34" charset="0"/>
              </a:rPr>
              <a:t>Относительная прочность нитей 8—10 сН/текс.</a:t>
            </a:r>
          </a:p>
          <a:p>
            <a:pPr algn="ctr"/>
            <a:r>
              <a:rPr lang="ru-RU" sz="2000" dirty="0">
                <a:latin typeface="Arial" panose="020B0604020202020204" pitchFamily="34" charset="0"/>
                <a:cs typeface="Arial" panose="020B0604020202020204" pitchFamily="34" charset="0"/>
              </a:rPr>
              <a:t>Относительное удлинение при разрыве 500—800 %.</a:t>
            </a:r>
          </a:p>
          <a:p>
            <a:pPr algn="ctr"/>
            <a:r>
              <a:rPr lang="ru-RU" sz="2000" dirty="0">
                <a:latin typeface="Arial" panose="020B0604020202020204" pitchFamily="34" charset="0"/>
                <a:cs typeface="Arial" panose="020B0604020202020204" pitchFamily="34" charset="0"/>
              </a:rPr>
              <a:t>Степень эластичного восстановления 95—96 %;</a:t>
            </a:r>
          </a:p>
          <a:p>
            <a:pPr lvl="1" algn="ctr"/>
            <a:r>
              <a:rPr lang="ru-RU" sz="2000" dirty="0">
                <a:latin typeface="Arial" panose="020B0604020202020204" pitchFamily="34" charset="0"/>
                <a:cs typeface="Arial" panose="020B0604020202020204" pitchFamily="34" charset="0"/>
              </a:rPr>
              <a:t>модуль деформации при 300% растяжении 1,2—2,4 сН/текс.</a:t>
            </a:r>
          </a:p>
          <a:p>
            <a:pPr algn="ctr"/>
            <a:r>
              <a:rPr lang="ru-RU" sz="2000" dirty="0">
                <a:latin typeface="Arial" panose="020B0604020202020204" pitchFamily="34" charset="0"/>
                <a:cs typeface="Arial" panose="020B0604020202020204" pitchFamily="34" charset="0"/>
              </a:rPr>
              <a:t>Влагосодержание 1,0—1,3 % (при 20 °C и относительной влажности воздуха 55—65 %);</a:t>
            </a:r>
          </a:p>
          <a:p>
            <a:pPr algn="ctr"/>
            <a:r>
              <a:rPr lang="ru-RU" sz="2000" dirty="0">
                <a:latin typeface="Arial" panose="020B0604020202020204" pitchFamily="34" charset="0"/>
                <a:cs typeface="Arial" panose="020B0604020202020204" pitchFamily="34" charset="0"/>
              </a:rPr>
              <a:t>Плотность 1,1—1,3 г/см³; температура размягчения 175—200 °C.</a:t>
            </a:r>
          </a:p>
          <a:p>
            <a:pPr algn="ctr"/>
            <a:r>
              <a:rPr lang="ru-RU" sz="2000" dirty="0">
                <a:latin typeface="Arial" panose="020B0604020202020204" pitchFamily="34" charset="0"/>
                <a:cs typeface="Arial" panose="020B0604020202020204" pitchFamily="34" charset="0"/>
              </a:rPr>
              <a:t>У материала есть один серьёзный недостаток — он разрушается при взаимодействии с хлорированной водой бассейна или под воздействием ультрафиолета. Поэтому, например, купальник в некоторых местах становится как бы полупрозрачным и вытягивается.</a:t>
            </a:r>
          </a:p>
          <a:p>
            <a:pPr algn="ctr"/>
            <a:endParaRPr lang="ru-RU" b="0" i="0" dirty="0">
              <a:solidFill>
                <a:srgbClr val="222222"/>
              </a:solidFill>
              <a:effectLst/>
              <a:latin typeface="Arial" panose="020B0604020202020204" pitchFamily="34" charset="0"/>
            </a:endParaRPr>
          </a:p>
        </p:txBody>
      </p:sp>
      <p:pic>
        <p:nvPicPr>
          <p:cNvPr id="4" name="Picture 12" descr="http://images.ua.prom.st/34040512_w200_h200_akril1.jpg">
            <a:extLst>
              <a:ext uri="{FF2B5EF4-FFF2-40B4-BE49-F238E27FC236}">
                <a16:creationId xmlns:a16="http://schemas.microsoft.com/office/drawing/2014/main" xmlns="" id="{EA365FBA-508F-4DB9-807A-4495E819F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493" y="623733"/>
            <a:ext cx="2724435" cy="251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131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xmlns="" id="{4190D62B-F616-4E33-9686-C90A1C56EE03}"/>
              </a:ext>
            </a:extLst>
          </p:cNvPr>
          <p:cNvSpPr/>
          <p:nvPr/>
        </p:nvSpPr>
        <p:spPr>
          <a:xfrm>
            <a:off x="259080" y="487417"/>
            <a:ext cx="6835403" cy="5170646"/>
          </a:xfrm>
          <a:prstGeom prst="rect">
            <a:avLst/>
          </a:prstGeom>
        </p:spPr>
        <p:txBody>
          <a:bodyPr wrap="square">
            <a:spAutoFit/>
          </a:bodyPr>
          <a:lstStyle/>
          <a:p>
            <a:pPr algn="ctr">
              <a:lnSpc>
                <a:spcPct val="150000"/>
              </a:lnSpc>
            </a:pPr>
            <a:r>
              <a:rPr lang="ru-RU" sz="2000" dirty="0">
                <a:solidFill>
                  <a:srgbClr val="222222"/>
                </a:solidFill>
                <a:latin typeface="Arial" panose="020B0604020202020204" pitchFamily="34" charset="0"/>
              </a:rPr>
              <a:t>В 1970-х и 1980-х годах популярность среди многих металл- и рок-групп приобрели </a:t>
            </a:r>
            <a:r>
              <a:rPr lang="ru-RU" sz="2000" dirty="0">
                <a:latin typeface="Arial" panose="020B0604020202020204" pitchFamily="34" charset="0"/>
              </a:rPr>
              <a:t>легинсы</a:t>
            </a:r>
            <a:r>
              <a:rPr lang="ru-RU" sz="2000" dirty="0">
                <a:solidFill>
                  <a:srgbClr val="222222"/>
                </a:solidFill>
                <a:latin typeface="Arial" panose="020B0604020202020204" pitchFamily="34" charset="0"/>
              </a:rPr>
              <a:t> из </a:t>
            </a:r>
          </a:p>
          <a:p>
            <a:pPr algn="ctr">
              <a:lnSpc>
                <a:spcPct val="150000"/>
              </a:lnSpc>
            </a:pPr>
            <a:r>
              <a:rPr lang="ru-RU" sz="2000" dirty="0">
                <a:solidFill>
                  <a:srgbClr val="222222"/>
                </a:solidFill>
                <a:latin typeface="Arial" panose="020B0604020202020204" pitchFamily="34" charset="0"/>
              </a:rPr>
              <a:t>дорластана. Основной причиной этого послужило то, что он сохранял способность растягиваться и плотно облегать тело даже после многих применений, в отличие от джинсов или кожаных штанов. Эластан не стеснял движений музыкантов на сцене, позволяя им высоко прыгать либо ставить ноги на мониторы. Леггинсы из эластана носили участники Queen, Ratt, Van Halen, Mötley Crüe, Judas Priest, Scorpions, Iron Maiden, Saxon, Whitesnake, Bon Jovi, Twisted Sister и др.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941" y="487417"/>
            <a:ext cx="428625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http://i.ytimg.com/vi/3WfQ-hV3WtA/maxresdefault.jpg">
            <a:extLst>
              <a:ext uri="{FF2B5EF4-FFF2-40B4-BE49-F238E27FC236}">
                <a16:creationId xmlns:a16="http://schemas.microsoft.com/office/drawing/2014/main" xmlns="" id="{54269FB8-80AB-4D83-A34E-3C6389A2C3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3265" y="3072740"/>
            <a:ext cx="4673601" cy="344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117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lash4play.com/uploads/spiderman.jpg">
            <a:extLst>
              <a:ext uri="{FF2B5EF4-FFF2-40B4-BE49-F238E27FC236}">
                <a16:creationId xmlns:a16="http://schemas.microsoft.com/office/drawing/2014/main" xmlns="" id="{7BBBAF5B-391A-4E24-BC44-E36B2BA6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028" y="60808"/>
            <a:ext cx="3968517" cy="383153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go2.imgsmail.ru/imgpreview?key=790379683bd54f73&amp;mb=imgdb_preview_475">
            <a:extLst>
              <a:ext uri="{FF2B5EF4-FFF2-40B4-BE49-F238E27FC236}">
                <a16:creationId xmlns:a16="http://schemas.microsoft.com/office/drawing/2014/main" xmlns="" id="{47AD7D1B-33C6-41DA-9CB4-D323FA782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30" y="4104651"/>
            <a:ext cx="4339021" cy="275334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3269" y="1591465"/>
            <a:ext cx="6096000" cy="3266985"/>
          </a:xfrm>
          <a:prstGeom prst="rect">
            <a:avLst/>
          </a:prstGeom>
        </p:spPr>
        <p:txBody>
          <a:bodyPr>
            <a:spAutoFit/>
          </a:bodyPr>
          <a:lstStyle/>
          <a:p>
            <a:pPr algn="ctr">
              <a:lnSpc>
                <a:spcPct val="150000"/>
              </a:lnSpc>
            </a:pPr>
            <a:r>
              <a:rPr lang="ru-RU" sz="2000" dirty="0">
                <a:solidFill>
                  <a:srgbClr val="222222"/>
                </a:solidFill>
                <a:latin typeface="Arial" panose="020B0604020202020204" pitchFamily="34" charset="0"/>
              </a:rPr>
              <a:t>Вместе с </a:t>
            </a:r>
            <a:r>
              <a:rPr lang="ru-RU" sz="2000" dirty="0" err="1">
                <a:solidFill>
                  <a:srgbClr val="222222"/>
                </a:solidFill>
                <a:latin typeface="Arial" panose="020B0604020202020204" pitchFamily="34" charset="0"/>
              </a:rPr>
              <a:t>глэм</a:t>
            </a:r>
            <a:r>
              <a:rPr lang="ru-RU" sz="2000" dirty="0">
                <a:solidFill>
                  <a:srgbClr val="222222"/>
                </a:solidFill>
                <a:latin typeface="Arial" panose="020B0604020202020204" pitchFamily="34" charset="0"/>
              </a:rPr>
              <a:t>-металлическими командами </a:t>
            </a:r>
            <a:r>
              <a:rPr lang="ru-RU" sz="2000" dirty="0" err="1">
                <a:solidFill>
                  <a:srgbClr val="222222"/>
                </a:solidFill>
                <a:latin typeface="Arial" panose="020B0604020202020204" pitchFamily="34" charset="0"/>
              </a:rPr>
              <a:t>эластан</a:t>
            </a:r>
            <a:r>
              <a:rPr lang="ru-RU" sz="2000" dirty="0">
                <a:solidFill>
                  <a:srgbClr val="222222"/>
                </a:solidFill>
                <a:latin typeface="Arial" panose="020B0604020202020204" pitchFamily="34" charset="0"/>
              </a:rPr>
              <a:t> носили кантри-исполнители, например </a:t>
            </a:r>
            <a:r>
              <a:rPr lang="ru-RU" sz="2000" dirty="0">
                <a:latin typeface="Arial" panose="020B0604020202020204" pitchFamily="34" charset="0"/>
              </a:rPr>
              <a:t>Долли</a:t>
            </a:r>
            <a:r>
              <a:rPr lang="ru-RU" sz="2000" dirty="0">
                <a:solidFill>
                  <a:srgbClr val="0B0080"/>
                </a:solidFill>
                <a:latin typeface="Arial" panose="020B0604020202020204" pitchFamily="34" charset="0"/>
              </a:rPr>
              <a:t> </a:t>
            </a:r>
            <a:r>
              <a:rPr lang="ru-RU" sz="2000" dirty="0" err="1">
                <a:latin typeface="Arial" panose="020B0604020202020204" pitchFamily="34" charset="0"/>
              </a:rPr>
              <a:t>Партон</a:t>
            </a:r>
            <a:r>
              <a:rPr lang="ru-RU" sz="2000" dirty="0">
                <a:solidFill>
                  <a:srgbClr val="222222"/>
                </a:solidFill>
                <a:latin typeface="Arial" panose="020B0604020202020204" pitchFamily="34" charset="0"/>
              </a:rPr>
              <a:t>, Марго Смит (</a:t>
            </a:r>
            <a:r>
              <a:rPr lang="ru-RU" sz="2000" dirty="0" err="1">
                <a:solidFill>
                  <a:srgbClr val="222222"/>
                </a:solidFill>
                <a:latin typeface="Arial" panose="020B0604020202020204" pitchFamily="34" charset="0"/>
              </a:rPr>
              <a:t>Margo</a:t>
            </a:r>
            <a:r>
              <a:rPr lang="ru-RU" sz="2000" dirty="0">
                <a:solidFill>
                  <a:srgbClr val="222222"/>
                </a:solidFill>
                <a:latin typeface="Arial" panose="020B0604020202020204" pitchFamily="34" charset="0"/>
              </a:rPr>
              <a:t> </a:t>
            </a:r>
            <a:r>
              <a:rPr lang="ru-RU" sz="2000" dirty="0" err="1">
                <a:solidFill>
                  <a:srgbClr val="222222"/>
                </a:solidFill>
                <a:latin typeface="Arial" panose="020B0604020202020204" pitchFamily="34" charset="0"/>
              </a:rPr>
              <a:t>Smith</a:t>
            </a:r>
            <a:r>
              <a:rPr lang="ru-RU" sz="2000" dirty="0">
                <a:solidFill>
                  <a:srgbClr val="222222"/>
                </a:solidFill>
                <a:latin typeface="Arial" panose="020B0604020202020204" pitchFamily="34" charset="0"/>
              </a:rPr>
              <a:t>) и Дотти Вест (</a:t>
            </a:r>
            <a:r>
              <a:rPr lang="ru-RU" sz="2000" dirty="0" err="1">
                <a:solidFill>
                  <a:srgbClr val="222222"/>
                </a:solidFill>
                <a:latin typeface="Arial" panose="020B0604020202020204" pitchFamily="34" charset="0"/>
              </a:rPr>
              <a:t>Dottie</a:t>
            </a:r>
            <a:r>
              <a:rPr lang="ru-RU" sz="2000" dirty="0">
                <a:solidFill>
                  <a:srgbClr val="222222"/>
                </a:solidFill>
                <a:latin typeface="Arial" panose="020B0604020202020204" pitchFamily="34" charset="0"/>
              </a:rPr>
              <a:t> </a:t>
            </a:r>
            <a:r>
              <a:rPr lang="ru-RU" sz="2000" dirty="0" err="1">
                <a:solidFill>
                  <a:srgbClr val="222222"/>
                </a:solidFill>
                <a:latin typeface="Arial" panose="020B0604020202020204" pitchFamily="34" charset="0"/>
              </a:rPr>
              <a:t>West</a:t>
            </a:r>
            <a:r>
              <a:rPr lang="ru-RU" sz="2000" dirty="0">
                <a:solidFill>
                  <a:srgbClr val="222222"/>
                </a:solidFill>
                <a:latin typeface="Arial" panose="020B0604020202020204" pitchFamily="34" charset="0"/>
              </a:rPr>
              <a:t>).</a:t>
            </a:r>
          </a:p>
          <a:p>
            <a:pPr algn="ctr">
              <a:lnSpc>
                <a:spcPct val="150000"/>
              </a:lnSpc>
            </a:pPr>
            <a:r>
              <a:rPr lang="ru-RU" sz="2000" dirty="0">
                <a:solidFill>
                  <a:srgbClr val="222222"/>
                </a:solidFill>
                <a:latin typeface="Arial" panose="020B0604020202020204" pitchFamily="34" charset="0"/>
              </a:rPr>
              <a:t>В фильмах «</a:t>
            </a:r>
            <a:r>
              <a:rPr lang="ru-RU" sz="2000" dirty="0">
                <a:latin typeface="Arial" panose="020B0604020202020204" pitchFamily="34" charset="0"/>
              </a:rPr>
              <a:t>Новый</a:t>
            </a:r>
            <a:r>
              <a:rPr lang="ru-RU" sz="2000" dirty="0">
                <a:solidFill>
                  <a:srgbClr val="0B0080"/>
                </a:solidFill>
                <a:latin typeface="Arial" panose="020B0604020202020204" pitchFamily="34" charset="0"/>
              </a:rPr>
              <a:t> </a:t>
            </a:r>
            <a:r>
              <a:rPr lang="ru-RU" sz="2000" dirty="0">
                <a:latin typeface="Arial" panose="020B0604020202020204" pitchFamily="34" charset="0"/>
              </a:rPr>
              <a:t>Человек-Паук</a:t>
            </a:r>
            <a:r>
              <a:rPr lang="ru-RU" sz="2000" dirty="0">
                <a:solidFill>
                  <a:srgbClr val="222222"/>
                </a:solidFill>
                <a:latin typeface="Arial" panose="020B0604020202020204" pitchFamily="34" charset="0"/>
              </a:rPr>
              <a:t>» и «</a:t>
            </a:r>
            <a:r>
              <a:rPr lang="ru-RU" sz="2000" dirty="0">
                <a:latin typeface="Arial" panose="020B0604020202020204" pitchFamily="34" charset="0"/>
              </a:rPr>
              <a:t>Новый</a:t>
            </a:r>
            <a:r>
              <a:rPr lang="ru-RU" sz="2000" dirty="0">
                <a:solidFill>
                  <a:srgbClr val="0B0080"/>
                </a:solidFill>
                <a:latin typeface="Arial" panose="020B0604020202020204" pitchFamily="34" charset="0"/>
              </a:rPr>
              <a:t> </a:t>
            </a:r>
            <a:r>
              <a:rPr lang="ru-RU" sz="2000" dirty="0">
                <a:latin typeface="Arial" panose="020B0604020202020204" pitchFamily="34" charset="0"/>
              </a:rPr>
              <a:t>Человек-паук</a:t>
            </a:r>
            <a:r>
              <a:rPr lang="ru-RU" sz="2000" dirty="0">
                <a:solidFill>
                  <a:srgbClr val="0B0080"/>
                </a:solidFill>
                <a:latin typeface="Arial" panose="020B0604020202020204" pitchFamily="34" charset="0"/>
              </a:rPr>
              <a:t>. </a:t>
            </a:r>
            <a:r>
              <a:rPr lang="ru-RU" sz="2000" dirty="0">
                <a:latin typeface="Arial" panose="020B0604020202020204" pitchFamily="34" charset="0"/>
              </a:rPr>
              <a:t>Высокое</a:t>
            </a:r>
            <a:r>
              <a:rPr lang="ru-RU" sz="2000" dirty="0">
                <a:solidFill>
                  <a:srgbClr val="0B0080"/>
                </a:solidFill>
                <a:latin typeface="Arial" panose="020B0604020202020204" pitchFamily="34" charset="0"/>
              </a:rPr>
              <a:t> </a:t>
            </a:r>
            <a:r>
              <a:rPr lang="ru-RU" sz="2000" dirty="0">
                <a:latin typeface="Arial" panose="020B0604020202020204" pitchFamily="34" charset="0"/>
              </a:rPr>
              <a:t>напряжение</a:t>
            </a:r>
            <a:r>
              <a:rPr lang="ru-RU" sz="2000" dirty="0">
                <a:solidFill>
                  <a:srgbClr val="222222"/>
                </a:solidFill>
                <a:latin typeface="Arial" panose="020B0604020202020204" pitchFamily="34" charset="0"/>
              </a:rPr>
              <a:t>» костюм паука был сконструирован из </a:t>
            </a:r>
            <a:r>
              <a:rPr lang="ru-RU" sz="2000" dirty="0" err="1">
                <a:solidFill>
                  <a:srgbClr val="222222"/>
                </a:solidFill>
                <a:latin typeface="Arial" panose="020B0604020202020204" pitchFamily="34" charset="0"/>
              </a:rPr>
              <a:t>спандекса</a:t>
            </a:r>
            <a:r>
              <a:rPr lang="ru-RU" sz="2000" dirty="0">
                <a:solidFill>
                  <a:srgbClr val="222222"/>
                </a:solidFill>
                <a:latin typeface="Arial" panose="020B0604020202020204" pitchFamily="34" charset="0"/>
              </a:rPr>
              <a:t>.</a:t>
            </a:r>
            <a:endParaRPr lang="ru-RU"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2739863972"/>
      </p:ext>
    </p:extLst>
  </p:cSld>
  <p:clrMapOvr>
    <a:masterClrMapping/>
  </p:clrMapOvr>
  <p:transition spd="slow">
    <p:fade/>
  </p:transition>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263</TotalTime>
  <Words>126</Words>
  <Application>Microsoft Office PowerPoint</Application>
  <PresentationFormat>Произвольный</PresentationFormat>
  <Paragraphs>36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ДОРЛАСТАН</vt:lpstr>
      <vt:lpstr>Цель:</vt:lpstr>
      <vt:lpstr>Задачи: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cp:revision>
  <dcterms:created xsi:type="dcterms:W3CDTF">2018-01-21T18:13:01Z</dcterms:created>
  <dcterms:modified xsi:type="dcterms:W3CDTF">2018-01-24T07:25:04Z</dcterms:modified>
</cp:coreProperties>
</file>