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4"/>
  </p:notesMasterIdLst>
  <p:sldIdLst>
    <p:sldId id="292" r:id="rId2"/>
    <p:sldId id="291" r:id="rId3"/>
    <p:sldId id="286" r:id="rId4"/>
    <p:sldId id="287" r:id="rId5"/>
    <p:sldId id="260" r:id="rId6"/>
    <p:sldId id="265" r:id="rId7"/>
    <p:sldId id="282" r:id="rId8"/>
    <p:sldId id="267" r:id="rId9"/>
    <p:sldId id="284" r:id="rId10"/>
    <p:sldId id="295" r:id="rId11"/>
    <p:sldId id="293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EC2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A66F-D41C-43A2-B493-90848D884C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200CD-4C81-4610-B43E-517691046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0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1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5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3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5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8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9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7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4283_html_m60fa690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034" y="357166"/>
            <a:ext cx="7286676" cy="5476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4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7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DB447-5E55-41FE-A21D-E4A398A871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F07E-C942-4950-82E0-21B4A2F0E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2&amp;ed=1&amp;text=%D0%9A%D0%B0%D1%80%D1%82%D0%B8%D0%BD%D0%BA%D0%B8%20%D1%88%D0%BA%D0%BE%D0%BB%D1%8C%D0%BD%D0%B8%D0%BA%D0%BE%D0%B2%20&amp;spsite=fake-007-5012178.ru&amp;img_url=www.alcorn.k12.ms.us/ACES/Copy_of_school_collection.gif&amp;rpt=simage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22&amp;ed=1&amp;text=%D0%9A%D0%B0%D1%80%D1%82%D0%B8%D0%BD%D0%BA%D0%B8%20%D1%88%D0%BA%D0%BE%D0%BB%D1%8C%D0%BD%D0%B8%D0%BA%D0%BE%D0%B2%20&amp;spsite=fake-007-5012178.ru&amp;img_url=www.alcorn.k12.ms.us/ACES/Copy_of_school_collection.gif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IZ0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116" y="260648"/>
            <a:ext cx="8292364" cy="61206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7906" y="836712"/>
            <a:ext cx="35283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Начинаем урок!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Прозвенел уже звонок,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готов начать урок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ль на месте?  Все  ль в порядке?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Книжка, ручка и тетрадки?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ли правильно сидят?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ль внимательно глядят?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13382"/>
            <a:ext cx="41182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47283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Подведем   итоги</a:t>
            </a:r>
            <a:endParaRPr lang="ru-RU" sz="2800" b="1" dirty="0">
              <a:solidFill>
                <a:srgbClr val="410E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19675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Завершается урок. Подведем его итог.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Все ли правила мы знали?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 успешно применяли?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Сколько баллов вы набрали?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 минутку подсчитали.</a:t>
            </a:r>
            <a:endParaRPr lang="ru-RU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908720"/>
            <a:ext cx="3788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410EC2"/>
                </a:solidFill>
              </a:rPr>
              <a:t>Домашнее задание </a:t>
            </a:r>
          </a:p>
        </p:txBody>
      </p:sp>
      <p:pic>
        <p:nvPicPr>
          <p:cNvPr id="4" name="Picture 2" descr="http://cs309730.vk.me/v309730773/83f3/0bDyeHE51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056188"/>
            <a:ext cx="3264902" cy="30049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3912" y="167637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62954" y="2636912"/>
            <a:ext cx="3393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Повторить: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«Доли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дроби» (что обозначает обыкновенная дробь, как найти дробь от числа, как найти число по его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дроби).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5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001" y="1124744"/>
            <a:ext cx="68082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Спасибо</a:t>
            </a:r>
          </a:p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 урок!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584" y="3978829"/>
            <a:ext cx="4013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03366"/>
              </a:buClr>
            </a:pPr>
            <a:r>
              <a:rPr lang="ru-RU" sz="1800" b="1" kern="0" dirty="0">
                <a:solidFill>
                  <a:srgbClr val="0070C0"/>
                </a:solidFill>
                <a:latin typeface="Arial"/>
              </a:rPr>
              <a:t>Три пути ведут к знанию: путь размышления – это путь самый благородный, путь подражания – это путь самый легкий и путь опыта – это путь самый горький.</a:t>
            </a:r>
          </a:p>
          <a:p>
            <a:pPr algn="r" eaLnBrk="1" hangingPunct="1">
              <a:lnSpc>
                <a:spcPct val="80000"/>
              </a:lnSpc>
              <a:buClr>
                <a:srgbClr val="003366"/>
              </a:buClr>
            </a:pPr>
            <a:r>
              <a:rPr lang="ru-RU" sz="1800" b="1" i="1" kern="0" dirty="0">
                <a:solidFill>
                  <a:srgbClr val="0070C0"/>
                </a:solidFill>
                <a:latin typeface="Arial"/>
              </a:rPr>
              <a:t>Конфуций</a:t>
            </a:r>
            <a:r>
              <a:rPr lang="ru-RU" sz="1800" b="1" i="1" kern="0" dirty="0">
                <a:solidFill>
                  <a:srgbClr val="006666"/>
                </a:solidFill>
                <a:latin typeface="Arial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1187624" y="711815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>
                  <a:prstDash val="solid"/>
                </a:ln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Решение задач на </a:t>
            </a:r>
            <a:r>
              <a:rPr lang="ru-RU" sz="3600" b="1" dirty="0" smtClean="0">
                <a:ln>
                  <a:prstDash val="solid"/>
                </a:ln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деление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десятичных </a:t>
            </a:r>
            <a:r>
              <a:rPr lang="ru-RU" sz="3600" b="1" dirty="0">
                <a:ln>
                  <a:prstDash val="solid"/>
                </a:ln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дробей на  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натуральное </a:t>
            </a:r>
            <a:r>
              <a:rPr lang="ru-RU" sz="3600" b="1" dirty="0">
                <a:ln>
                  <a:prstDash val="solid"/>
                </a:ln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число и </a:t>
            </a:r>
            <a:endParaRPr lang="ru-RU" sz="3600" b="1" dirty="0" smtClean="0">
              <a:ln>
                <a:prstDash val="solid"/>
              </a:ln>
              <a:solidFill>
                <a:srgbClr val="410E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ln>
                  <a:prstDash val="solid"/>
                </a:ln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разрядную единицу»</a:t>
            </a:r>
          </a:p>
        </p:txBody>
      </p:sp>
    </p:spTree>
    <p:extLst>
      <p:ext uri="{BB962C8B-B14F-4D97-AF65-F5344CB8AC3E}">
        <p14:creationId xmlns:p14="http://schemas.microsoft.com/office/powerpoint/2010/main" val="28216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70619"/>
              </p:ext>
            </p:extLst>
          </p:nvPr>
        </p:nvGraphicFramePr>
        <p:xfrm>
          <a:off x="827584" y="2564904"/>
          <a:ext cx="6696744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470571"/>
                <a:gridCol w="1779106"/>
                <a:gridCol w="1482123"/>
                <a:gridCol w="296494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Набранные баллы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Максимально возможные баллы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Домашнее задание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Самостоятельная работа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Дополнительные задания (карточки)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я набрал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Получил оценку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2032" y="938337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Фамилия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имя___________________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_______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Критерии 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оценивания: 13-16 баллов – оценка «3»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17-19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баллов – оценка «4»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20-22 балла – оценка «5»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</a:rPr>
              <a:t>Дополнительная оценка - 13 баллов  (за решение задач на карточках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)</a:t>
            </a:r>
            <a:endParaRPr lang="ru-RU" sz="1600" b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7667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410EC2"/>
                </a:solidFill>
                <a:latin typeface="Times New Roman"/>
                <a:ea typeface="Times New Roman"/>
              </a:rPr>
              <a:t>Карточка самооценки</a:t>
            </a:r>
          </a:p>
        </p:txBody>
      </p:sp>
    </p:spTree>
    <p:extLst>
      <p:ext uri="{BB962C8B-B14F-4D97-AF65-F5344CB8AC3E}">
        <p14:creationId xmlns:p14="http://schemas.microsoft.com/office/powerpoint/2010/main" val="39833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5814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Ответьте на вопросы, поставив + «да» или – «нет»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1. Доволен ли я полученной  оценкой?     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2. Были затруднения при: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- переводе обыкновенной дроби в десятичную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- делении десятичной дроби на натуральное число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- делении десятичной дроби на 10, 100 и т.д.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-  вычислениях (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таблица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умножения)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3. С чем связаны затруднения: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- плохо знаю таблицу умножения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- не знаю правил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- правила знаю, а применять не умею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- не хватило времени на решение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66133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2400" b="1" dirty="0">
              <a:solidFill>
                <a:srgbClr val="410E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d062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92170"/>
            <a:ext cx="1809861" cy="13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i?id=61330879&amp;tov=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886" y="4617884"/>
            <a:ext cx="1903913" cy="154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fs00.infourok.ru/images/doc/185/211386/img3.jpg"/>
          <p:cNvPicPr>
            <a:picLocks noChangeAspect="1" noChangeArrowheads="1"/>
          </p:cNvPicPr>
          <p:nvPr/>
        </p:nvPicPr>
        <p:blipFill>
          <a:blip r:embed="rId5"/>
          <a:srcRect l="22656" t="17708" r="20312" b="39583"/>
          <a:stretch>
            <a:fillRect/>
          </a:stretch>
        </p:blipFill>
        <p:spPr bwMode="auto">
          <a:xfrm>
            <a:off x="6156176" y="3645024"/>
            <a:ext cx="2453566" cy="1378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3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03648" y="3861048"/>
                <a:ext cx="5998824" cy="113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№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1330 (Д)</a:t>
                </a:r>
                <a:endParaRPr lang="ru-RU" b="1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0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ru-RU" sz="2000" b="1" i="1">
                            <a:latin typeface="Cambria Math"/>
                          </a:rPr>
                          <m:t>+ </m:t>
                        </m:r>
                        <m:r>
                          <a:rPr lang="ru-RU" sz="2000" b="1" i="1">
                            <a:latin typeface="Cambria Math"/>
                          </a:rPr>
                          <m:t>𝟎</m:t>
                        </m:r>
                        <m:r>
                          <a:rPr lang="ru-RU" sz="2000" b="1" i="1">
                            <a:latin typeface="Cambria Math"/>
                          </a:rPr>
                          <m:t>,</m:t>
                        </m:r>
                        <m:r>
                          <a:rPr lang="ru-RU" sz="2000" b="1" i="1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:</m:t>
                    </m:r>
                    <m:r>
                      <a:rPr lang="ru-RU" sz="2000" b="1" i="1">
                        <a:latin typeface="Cambria Math"/>
                      </a:rPr>
                      <m:t>𝟏𝟏</m:t>
                    </m:r>
                    <m:r>
                      <a:rPr lang="ru-RU" sz="2000" b="1" i="1">
                        <a:latin typeface="Cambria Math"/>
                      </a:rPr>
                      <m:t>=(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,</m:t>
                    </m:r>
                    <m:r>
                      <a:rPr lang="ru-RU" sz="2000" b="1" i="1">
                        <a:latin typeface="Cambria Math"/>
                      </a:rPr>
                      <m:t>𝟒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,</m:t>
                    </m:r>
                    <m:r>
                      <a:rPr lang="ru-RU" sz="2000" b="1" i="1">
                        <a:latin typeface="Cambria Math"/>
                      </a:rPr>
                      <m:t>𝟕</m:t>
                    </m:r>
                  </m:oMath>
                </a14:m>
                <a:r>
                  <a:rPr lang="ru-RU" sz="2000" b="1" dirty="0"/>
                  <a:t>):11= </a:t>
                </a:r>
                <a:r>
                  <a:rPr lang="ru-RU" sz="2000" b="1" dirty="0" smtClean="0"/>
                  <a:t>1,1:11=0,1</a:t>
                </a:r>
              </a:p>
              <a:p>
                <a:pPr algn="ctr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3 БАЛЛА</a:t>
                </a:r>
                <a:endParaRPr lang="ru-RU" sz="20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861048"/>
                <a:ext cx="5998824" cy="1137747"/>
              </a:xfrm>
              <a:prstGeom prst="rect">
                <a:avLst/>
              </a:prstGeom>
              <a:blipFill rotWithShape="1">
                <a:blip r:embed="rId2"/>
                <a:stretch>
                  <a:fillRect t="-2674" b="-8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64346" y="1201987"/>
                <a:ext cx="4824536" cy="265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№ 1357     (первые 3 дроби)                                 </a:t>
                </a:r>
                <a:endParaRPr lang="ru-RU" b="1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ru-RU" sz="2000" b="1" i="1">
                              <a:latin typeface="Cambria Math"/>
                            </a:rPr>
                            <m:t>𝟐𝟎</m:t>
                          </m:r>
                        </m:den>
                      </m:f>
                      <m:r>
                        <a:rPr lang="ru-RU" sz="2000" b="1" i="1" smtClean="0">
                          <a:latin typeface="Cambria Math"/>
                        </a:rPr>
                        <m:t>=</m:t>
                      </m:r>
                      <m:r>
                        <a:rPr lang="ru-RU" sz="2000" b="1" i="1">
                          <a:latin typeface="Cambria Math"/>
                        </a:rPr>
                        <m:t> </m:t>
                      </m:r>
                      <m:r>
                        <a:rPr lang="ru-RU" sz="2000" b="1" i="1">
                          <a:latin typeface="Cambria Math"/>
                        </a:rPr>
                        <m:t>𝟎</m:t>
                      </m:r>
                      <m:r>
                        <a:rPr lang="ru-RU" sz="2000" b="1" i="1">
                          <a:latin typeface="Cambria Math"/>
                        </a:rPr>
                        <m:t>, </m:t>
                      </m:r>
                      <m:r>
                        <a:rPr lang="ru-RU" sz="2000" b="1" i="1">
                          <a:latin typeface="Cambria Math"/>
                        </a:rPr>
                        <m:t>𝟒𝟓</m:t>
                      </m:r>
                      <m:r>
                        <a:rPr lang="ru-RU" sz="2000" b="1" i="1">
                          <a:latin typeface="Cambria Math"/>
                        </a:rPr>
                        <m:t>          </m:t>
                      </m:r>
                      <m:r>
                        <a:rPr lang="ru-RU" sz="2000" b="1" i="1">
                          <a:latin typeface="Cambria Math"/>
                        </a:rPr>
                        <m:t>𝟏</m:t>
                      </m:r>
                      <m:r>
                        <a:rPr lang="ru-RU" sz="2000" b="1" i="1">
                          <a:latin typeface="Cambria Math"/>
                        </a:rPr>
                        <m:t> БАЛЛ                  </m:t>
                      </m:r>
                    </m:oMath>
                  </m:oMathPara>
                </a14:m>
                <a:endParaRPr lang="ru-RU" sz="2000" b="1" dirty="0">
                  <a:effectLst/>
                </a:endParaRPr>
              </a:p>
              <a:p>
                <a:endParaRPr lang="ru-RU" sz="2400" b="1" i="1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𝟒𝟎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 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 i="1">
                        <a:latin typeface="Cambria Math"/>
                      </a:rPr>
                      <m:t>𝟏𝟕𝟓</m:t>
                    </m:r>
                    <m:r>
                      <a:rPr lang="ru-RU" sz="2400" b="1" i="1">
                        <a:latin typeface="Cambria Math"/>
                      </a:rPr>
                      <m:t>        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 БАЛЛ </m:t>
                    </m:r>
                  </m:oMath>
                </a14:m>
                <a:r>
                  <a:rPr lang="ru-RU" b="1" dirty="0"/>
                  <a:t>  </a:t>
                </a:r>
                <a:endParaRPr lang="ru-RU" b="1" dirty="0" smtClean="0"/>
              </a:p>
              <a:p>
                <a:r>
                  <a:rPr lang="ru-RU" b="1" dirty="0" smtClean="0"/>
                  <a:t>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𝟒𝟎𝟎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 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 i="1">
                        <a:latin typeface="Cambria Math"/>
                      </a:rPr>
                      <m:t>𝟎𝟐𝟕𝟓</m:t>
                    </m:r>
                    <m:r>
                      <a:rPr lang="ru-RU" sz="2400" b="1" i="1">
                        <a:latin typeface="Cambria Math"/>
                      </a:rPr>
                      <m:t>    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 БАЛЛ</m:t>
                    </m:r>
                  </m:oMath>
                </a14:m>
                <a:endParaRPr lang="ru-RU" sz="2400" b="1" dirty="0"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346" y="1201987"/>
                <a:ext cx="4824536" cy="2659061"/>
              </a:xfrm>
              <a:prstGeom prst="rect">
                <a:avLst/>
              </a:prstGeom>
              <a:blipFill rotWithShape="1">
                <a:blip r:embed="rId3"/>
                <a:stretch>
                  <a:fillRect t="-1147" r="-20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899592" y="5183461"/>
            <a:ext cx="671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ВСЕГО 6 баллов за верно выполненное домашнее задание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880" y="69619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Проверим домашнее задание</a:t>
            </a:r>
            <a:endParaRPr lang="ru-RU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os1.i.ua/3/1/9994218_384566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3767" y="260648"/>
            <a:ext cx="2097410" cy="2097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90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Вычислите  устно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439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А) Выполнить деление десятичной дроби на натуральное число</a:t>
            </a:r>
          </a:p>
          <a:p>
            <a:r>
              <a:rPr lang="ru-RU" dirty="0"/>
              <a:t>7,2:9                      30,6:306                   </a:t>
            </a:r>
            <a:r>
              <a:rPr lang="ru-RU" dirty="0" smtClean="0"/>
              <a:t>            </a:t>
            </a:r>
            <a:r>
              <a:rPr lang="ru-RU" dirty="0"/>
              <a:t>2,43:3                    0,48:6                    740,9:1                  1,8:2                       8,1:3                      0:563                     </a:t>
            </a:r>
            <a:r>
              <a:rPr lang="ru-RU" dirty="0" smtClean="0"/>
              <a:t>               </a:t>
            </a:r>
            <a:r>
              <a:rPr lang="ru-RU" dirty="0"/>
              <a:t>36,9:9  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0571" y="28982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Б) Выполнить деление десятичной дроби на 10, 100 и т.д.</a:t>
            </a:r>
          </a:p>
          <a:p>
            <a:r>
              <a:rPr lang="ru-RU" dirty="0"/>
              <a:t>127,2:100            104,2:1000                  150,55:10             0,024:10                      24,6:100               2,31:1000</a:t>
            </a:r>
          </a:p>
          <a:p>
            <a:r>
              <a:rPr lang="ru-RU" dirty="0"/>
              <a:t>5,6:10                    </a:t>
            </a:r>
            <a:endParaRPr lang="ru-RU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74912" y="4797152"/>
                <a:ext cx="4572000" cy="10909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/>
                  <a:t>В) Записать обыкновенную дробь в виде десятичной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>
                    <a:effectLst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>
                    <a:effectLst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ru-RU" sz="2000" dirty="0">
                    <a:effectLst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12" y="4797152"/>
                <a:ext cx="4572000" cy="1090940"/>
              </a:xfrm>
              <a:prstGeom prst="rect">
                <a:avLst/>
              </a:prstGeom>
              <a:blipFill rotWithShape="1">
                <a:blip r:embed="rId2"/>
                <a:stretch>
                  <a:fillRect l="-1067" t="-2793" b="-3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772816"/>
            <a:ext cx="2486347" cy="249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49913"/>
                  </p:ext>
                </p:extLst>
              </p:nvPr>
            </p:nvGraphicFramePr>
            <p:xfrm>
              <a:off x="827584" y="1196752"/>
              <a:ext cx="6840759" cy="43266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49018"/>
                    <a:gridCol w="2722343"/>
                    <a:gridCol w="3769398"/>
                  </a:tblGrid>
                  <a:tr h="2117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Задание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Ответы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1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Вычислить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394,2:9                     </a:t>
                          </a:r>
                          <a:r>
                            <a:rPr lang="ru-RU" sz="1600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1балл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а)4,38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б)0,438          в)43,08  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4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600" b="1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г)43,8  </a:t>
                          </a: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72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22,4:64                  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1балл 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600" b="1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а)0, 35 </a:t>
                          </a:r>
                          <a:r>
                            <a:rPr lang="ru-RU" sz="16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б)3,5 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в)0,035       г)0,305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1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0,13:520              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 балл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600" b="1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 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0,00025</a:t>
                          </a:r>
                          <a:r>
                            <a:rPr lang="ru-RU" sz="1600" b="1" u="none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600" b="1" u="none" baseline="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б)0,025      в)0,035          г)0,0205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1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39,2:10                     </a:t>
                          </a:r>
                          <a:r>
                            <a:rPr lang="ru-RU" sz="1600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балл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а)0,392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б)3,92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в)3,092         </a:t>
                          </a: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г)0,0392   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3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7,48:1000                  </a:t>
                          </a:r>
                          <a:r>
                            <a:rPr lang="ru-RU" sz="1600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балл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а)0,0748      </a:t>
                          </a:r>
                          <a:r>
                            <a:rPr lang="ru-RU" sz="16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б)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0,00748</a:t>
                          </a:r>
                          <a:r>
                            <a:rPr lang="ru-RU" sz="16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в)74,8        г)0,748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1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305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Обратить дробь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ru-RU" sz="1800" i="1">
                                  <a:effectLst/>
                                  <a:latin typeface="Cambria Math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в десятичную</a:t>
                          </a:r>
                        </a:p>
                        <a:p>
                          <a:pPr marL="0" marR="0" indent="0" algn="r" defTabSz="914305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балла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а)6,25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б)0,6025        в)0,0625      </a:t>
                          </a:r>
                          <a:r>
                            <a:rPr lang="ru-RU" sz="16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г)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0,625</a:t>
                          </a:r>
                          <a:endParaRPr lang="ru-RU" sz="1600" b="1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3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550,8 </a:t>
                          </a:r>
                          <a:r>
                            <a:rPr lang="ru-RU" sz="16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: 27 – </a:t>
                          </a: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5,3             </a:t>
                          </a:r>
                          <a:r>
                            <a:rPr lang="ru-RU" sz="1600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балла 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 20,4              </a:t>
                          </a:r>
                          <a:r>
                            <a:rPr lang="ru-RU" sz="1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в)15,1 </a:t>
                          </a:r>
                          <a:r>
                            <a:rPr lang="ru-RU" sz="1600" b="1" u="none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600" b="1" u="none" baseline="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</a:t>
                          </a: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 16,1    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г)15,4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49913"/>
                  </p:ext>
                </p:extLst>
              </p:nvPr>
            </p:nvGraphicFramePr>
            <p:xfrm>
              <a:off x="827584" y="1196752"/>
              <a:ext cx="6840759" cy="43266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49018"/>
                    <a:gridCol w="2722343"/>
                    <a:gridCol w="3769398"/>
                  </a:tblGrid>
                  <a:tr h="2804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Задание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Ответы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1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Вычислить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394,2:9                     </a:t>
                          </a:r>
                          <a:r>
                            <a:rPr lang="ru-RU" sz="1600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1балл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а)4,38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б)0,438          в)43,08  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4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600" b="1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г)43,8  </a:t>
                          </a: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08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22,4:64                  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1балл 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600" b="1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а)0, 35 </a:t>
                          </a:r>
                          <a:r>
                            <a:rPr lang="ru-RU" sz="16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б)3,5 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в)0,035       г)0,305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1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0,13:520              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 балл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600" b="1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 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0,00025</a:t>
                          </a:r>
                          <a:r>
                            <a:rPr lang="ru-RU" sz="1600" b="1" u="none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600" b="1" u="none" baseline="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б)0,025      в)0,035          г)0,0205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1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39,2:10                     </a:t>
                          </a:r>
                          <a:r>
                            <a:rPr lang="ru-RU" sz="1600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балл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а)0,392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б)3,92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в)3,092         </a:t>
                          </a: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г)0,0392   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3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7,48:1000                  </a:t>
                          </a:r>
                          <a:r>
                            <a:rPr lang="ru-RU" sz="1600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балл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а)0,0748      </a:t>
                          </a:r>
                          <a:r>
                            <a:rPr lang="ru-RU" sz="16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б)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0,00748</a:t>
                          </a:r>
                          <a:r>
                            <a:rPr lang="ru-RU" sz="16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в)74,8        г)0,748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31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975" t="-435537" r="-138255" b="-57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а)6,25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б)0,6025   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в)0,0625      </a:t>
                          </a:r>
                          <a:r>
                            <a:rPr lang="ru-RU" sz="16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г)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0,625</a:t>
                          </a:r>
                          <a:endParaRPr lang="ru-RU" sz="1600" b="1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3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550,8 </a:t>
                          </a:r>
                          <a:r>
                            <a:rPr lang="ru-RU" sz="16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: 27 – </a:t>
                          </a:r>
                          <a:r>
                            <a:rPr lang="ru-RU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5,3             </a:t>
                          </a:r>
                          <a:r>
                            <a:rPr lang="ru-RU" sz="1600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 </a:t>
                          </a:r>
                          <a:r>
                            <a:rPr lang="ru-RU" sz="1600" u="sng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балла 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а) 20,4              </a:t>
                          </a:r>
                          <a:r>
                            <a:rPr lang="ru-RU" sz="1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600" b="1" u="sng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в)15,1 </a:t>
                          </a:r>
                          <a:r>
                            <a:rPr lang="ru-RU" sz="1600" b="1" u="none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600" b="1" u="none" baseline="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б</a:t>
                          </a: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 16,1         </a:t>
                          </a: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г)15,4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712" y="154197"/>
            <a:ext cx="4377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ОТВЕТЫ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Указать номер правильного ответа: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3982" y="9018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/>
              <a:t>“Вышла мышка”</a:t>
            </a:r>
          </a:p>
          <a:p>
            <a:r>
              <a:rPr lang="ru-RU" dirty="0"/>
              <a:t>Вышла мышка как-то раз </a:t>
            </a:r>
          </a:p>
          <a:p>
            <a:r>
              <a:rPr lang="ru-RU" dirty="0"/>
              <a:t>(ходьба на месте или продвигаясь</a:t>
            </a:r>
          </a:p>
          <a:p>
            <a:r>
              <a:rPr lang="ru-RU" dirty="0"/>
              <a:t> вперед в колонне).</a:t>
            </a:r>
          </a:p>
          <a:p>
            <a:r>
              <a:rPr lang="ru-RU" dirty="0"/>
              <a:t>Поглядеть, который час</a:t>
            </a:r>
          </a:p>
          <a:p>
            <a:r>
              <a:rPr lang="ru-RU" dirty="0"/>
              <a:t> (повороты влево, вправо, пальцы “трубочкой” перед глазами).</a:t>
            </a:r>
          </a:p>
          <a:p>
            <a:r>
              <a:rPr lang="ru-RU" dirty="0"/>
              <a:t>Раз, два, три, четыре </a:t>
            </a:r>
          </a:p>
          <a:p>
            <a:r>
              <a:rPr lang="ru-RU" dirty="0"/>
              <a:t>(хлопки над головой в ладони).</a:t>
            </a:r>
          </a:p>
          <a:p>
            <a:r>
              <a:rPr lang="ru-RU" dirty="0"/>
              <a:t>Мышки дернули за гири</a:t>
            </a:r>
          </a:p>
          <a:p>
            <a:r>
              <a:rPr lang="ru-RU" dirty="0"/>
              <a:t> (руки вверх и приседание с опусканием рук – “дернули за гири”).</a:t>
            </a:r>
          </a:p>
          <a:p>
            <a:r>
              <a:rPr lang="ru-RU" dirty="0"/>
              <a:t>Вдруг раздался страшный звон</a:t>
            </a:r>
          </a:p>
          <a:p>
            <a:r>
              <a:rPr lang="ru-RU" dirty="0"/>
              <a:t> (хлопки перед собой).</a:t>
            </a:r>
          </a:p>
          <a:p>
            <a:r>
              <a:rPr lang="ru-RU" dirty="0"/>
              <a:t>Убежали мышки вон</a:t>
            </a:r>
          </a:p>
          <a:p>
            <a:r>
              <a:rPr lang="ru-RU" dirty="0"/>
              <a:t> (бег на месте или к своему месту).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6"/>
          <a:stretch/>
        </p:blipFill>
        <p:spPr bwMode="auto">
          <a:xfrm>
            <a:off x="7164288" y="331887"/>
            <a:ext cx="1500464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Пользователь\AppData\Local\Microsoft\Windows\Temporary Internet Files\Content.IE5\WNA598GV\SAM_3684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0" t="7909" r="22806" b="16810"/>
          <a:stretch/>
        </p:blipFill>
        <p:spPr bwMode="auto">
          <a:xfrm>
            <a:off x="720079" y="2132856"/>
            <a:ext cx="115530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\AppData\Local\Microsoft\Windows\Temporary Internet Files\Content.IE5\WNA598GV\SAM_3684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 r="58758" b="36270"/>
          <a:stretch/>
        </p:blipFill>
        <p:spPr bwMode="auto">
          <a:xfrm>
            <a:off x="657096" y="562812"/>
            <a:ext cx="1507772" cy="139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AppData\Local\Microsoft\Windows\Temporary Internet Files\Content.IE5\WNA598GV\SAM_3684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1"/>
          <a:stretch/>
        </p:blipFill>
        <p:spPr bwMode="auto">
          <a:xfrm>
            <a:off x="2291525" y="1300463"/>
            <a:ext cx="1254728" cy="2785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81604" y="578634"/>
            <a:ext cx="324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people0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0" y="4145773"/>
            <a:ext cx="2858128" cy="197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749895"/>
            <a:ext cx="4965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r>
              <a:rPr lang="ru-RU" sz="2400" b="1" dirty="0" smtClean="0">
                <a:solidFill>
                  <a:srgbClr val="410EC2"/>
                </a:solidFill>
                <a:latin typeface="Times New Roman" pitchFamily="18" charset="0"/>
                <a:cs typeface="Times New Roman" pitchFamily="18" charset="0"/>
              </a:rPr>
              <a:t>. Ответы </a:t>
            </a:r>
            <a:endParaRPr lang="ru-RU" sz="2400" dirty="0">
              <a:solidFill>
                <a:srgbClr val="410E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864524"/>
              </p:ext>
            </p:extLst>
          </p:nvPr>
        </p:nvGraphicFramePr>
        <p:xfrm>
          <a:off x="1619672" y="1628800"/>
          <a:ext cx="6048672" cy="11521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2254"/>
                <a:gridCol w="1633406"/>
                <a:gridCol w="1313176"/>
                <a:gridCol w="146983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15616" y="1196171"/>
            <a:ext cx="136815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 вариант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29013"/>
              </p:ext>
            </p:extLst>
          </p:nvPr>
        </p:nvGraphicFramePr>
        <p:xfrm>
          <a:off x="1619672" y="3429000"/>
          <a:ext cx="6048672" cy="11521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2254"/>
                <a:gridCol w="1633406"/>
                <a:gridCol w="1313176"/>
                <a:gridCol w="146983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19967" y="2636912"/>
            <a:ext cx="137884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 вариант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13" descr="i?id=61330879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280" y="127055"/>
            <a:ext cx="1719595" cy="13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YNET0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29791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652</Words>
  <Application>Microsoft Office PowerPoint</Application>
  <PresentationFormat>Экран (4:3)</PresentationFormat>
  <Paragraphs>158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2017-02-26T22:47:32Z</dcterms:created>
  <dcterms:modified xsi:type="dcterms:W3CDTF">2018-01-22T23:04:50Z</dcterms:modified>
</cp:coreProperties>
</file>