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0" r:id="rId5"/>
    <p:sldId id="261" r:id="rId6"/>
    <p:sldId id="262" r:id="rId7"/>
    <p:sldId id="263" r:id="rId8"/>
    <p:sldId id="264" r:id="rId9"/>
    <p:sldId id="265" r:id="rId10"/>
    <p:sldId id="266" r:id="rId11"/>
    <p:sldId id="270" r:id="rId12"/>
    <p:sldId id="269" r:id="rId13"/>
    <p:sldId id="271" r:id="rId14"/>
    <p:sldId id="272" r:id="rId15"/>
    <p:sldId id="268" r:id="rId16"/>
    <p:sldId id="26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4938" autoAdjust="0"/>
    <p:restoredTop sz="94660"/>
  </p:normalViewPr>
  <p:slideViewPr>
    <p:cSldViewPr>
      <p:cViewPr varScale="1">
        <p:scale>
          <a:sx n="62" d="100"/>
          <a:sy n="62" d="100"/>
        </p:scale>
        <p:origin x="-912"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17.01.2018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17.01.2018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ru.wikipedia.org/wiki/%D0%A2%D0%B5%D1%80%D0%BC%D0%BE%D0%B4%D0%B8%D0%BD%D0%B0%D0%BC%D0%B8%D1%87%D0%B5%D1%81%D0%BA%D0%B0%D1%8F_%D1%84%D0%B0%D0%B7%D0%B0" TargetMode="External"/><Relationship Id="rId2" Type="http://schemas.openxmlformats.org/officeDocument/2006/relationships/hyperlink" Target="http://ru.wikipedia.org/wiki/%D0%A2%D0%B5%D1%80%D0%BC%D0%BE%D0%B4%D0%B8%D0%BD%D0%B0%D0%BC%D0%B8%D0%BA%D0%B0" TargetMode="Externa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hyperlink" Target="http://ru.wikipedia.org/wiki/%D0%A5%D0%B8%D0%BC%D0%B8%D1%87%D0%B5%D1%81%D0%BA%D0%B8%D0%B9_%D0%BF%D0%BE%D1%82%D0%B5%D0%BD%D1%86%D0%B8%D0%B0%D0%B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82594"/>
          </a:xfrm>
        </p:spPr>
        <p:txBody>
          <a:bodyPr>
            <a:normAutofit fontScale="90000"/>
          </a:bodyPr>
          <a:lstStyle/>
          <a:p>
            <a:r>
              <a:rPr lang="ru-RU" dirty="0" smtClean="0"/>
              <a:t>МБОУ </a:t>
            </a:r>
            <a:r>
              <a:rPr lang="ru-RU" dirty="0" err="1" smtClean="0"/>
              <a:t>Лестранхозовская</a:t>
            </a:r>
            <a:r>
              <a:rPr lang="ru-RU" dirty="0" smtClean="0"/>
              <a:t> СОШ</a:t>
            </a:r>
            <a:endParaRPr lang="ru-RU" dirty="0"/>
          </a:p>
        </p:txBody>
      </p:sp>
      <p:sp>
        <p:nvSpPr>
          <p:cNvPr id="7" name="Прямоугольник 6"/>
          <p:cNvSpPr/>
          <p:nvPr/>
        </p:nvSpPr>
        <p:spPr>
          <a:xfrm>
            <a:off x="-214761" y="1306890"/>
            <a:ext cx="5214974" cy="2585323"/>
          </a:xfrm>
          <a:prstGeom prst="rect">
            <a:avLst/>
          </a:prstGeom>
          <a:noFill/>
        </p:spPr>
        <p:txBody>
          <a:bodyPr wrap="square" lIns="91440" tIns="45720" rIns="91440" bIns="45720">
            <a:spAutoFit/>
          </a:bodyPr>
          <a:lstStyle/>
          <a:p>
            <a:pPr algn="ctr"/>
            <a:r>
              <a:rPr lang="ru-RU"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«Физическая тайна мыла»</a:t>
            </a:r>
          </a:p>
          <a:p>
            <a:pPr algn="ct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 name="Прямоугольник 9"/>
          <p:cNvSpPr/>
          <p:nvPr/>
        </p:nvSpPr>
        <p:spPr>
          <a:xfrm>
            <a:off x="4572000" y="5000636"/>
            <a:ext cx="4572000" cy="923330"/>
          </a:xfrm>
          <a:prstGeom prst="rect">
            <a:avLst/>
          </a:prstGeom>
        </p:spPr>
        <p:txBody>
          <a:bodyPr wrap="square">
            <a:spAutoFit/>
          </a:bodyPr>
          <a:lstStyle/>
          <a:p>
            <a:r>
              <a:rPr lang="ru-RU" b="1" dirty="0" smtClean="0"/>
              <a:t>Выполнила:</a:t>
            </a:r>
            <a:r>
              <a:rPr lang="ru-RU" dirty="0" smtClean="0"/>
              <a:t> </a:t>
            </a:r>
            <a:r>
              <a:rPr lang="ru-RU" sz="1600" dirty="0" smtClean="0"/>
              <a:t>ученица 10класса</a:t>
            </a:r>
            <a:r>
              <a:rPr lang="ru-RU" dirty="0" smtClean="0"/>
              <a:t> Тайник Т.В</a:t>
            </a:r>
            <a:endParaRPr lang="ru-RU" b="1" i="1" dirty="0" smtClean="0"/>
          </a:p>
          <a:p>
            <a:r>
              <a:rPr lang="ru-RU" b="1" dirty="0" smtClean="0"/>
              <a:t>Руководитель:  </a:t>
            </a:r>
            <a:r>
              <a:rPr lang="ru-RU" sz="1600" dirty="0" smtClean="0"/>
              <a:t>учитель физики </a:t>
            </a:r>
          </a:p>
          <a:p>
            <a:r>
              <a:rPr lang="ru-RU" b="1" i="1" dirty="0" smtClean="0"/>
              <a:t>Щекочихина А.А</a:t>
            </a:r>
            <a:endParaRPr lang="ru-RU" dirty="0"/>
          </a:p>
        </p:txBody>
      </p:sp>
      <p:pic>
        <p:nvPicPr>
          <p:cNvPr id="1028" name="Picture 4" descr="C:\Users\Главбух\Desktop\конференция 2013\P1040605.JPG"/>
          <p:cNvPicPr>
            <a:picLocks noGrp="1" noChangeAspect="1" noChangeArrowheads="1"/>
          </p:cNvPicPr>
          <p:nvPr>
            <p:ph sz="half" idx="1"/>
          </p:nvPr>
        </p:nvPicPr>
        <p:blipFill>
          <a:blip r:embed="rId2" cstate="print"/>
          <a:srcRect/>
          <a:stretch>
            <a:fillRect/>
          </a:stretch>
        </p:blipFill>
        <p:spPr bwMode="auto">
          <a:xfrm>
            <a:off x="357158" y="3500438"/>
            <a:ext cx="4038600" cy="30289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i="1" dirty="0" smtClean="0"/>
              <a:t>Измерение коэффициента поверхностного натяжения методом отрыва  капель</a:t>
            </a:r>
            <a:endParaRPr lang="ru-RU" sz="2400" dirty="0"/>
          </a:p>
        </p:txBody>
      </p:sp>
      <p:sp>
        <p:nvSpPr>
          <p:cNvPr id="4" name="Содержимое 3"/>
          <p:cNvSpPr>
            <a:spLocks noGrp="1"/>
          </p:cNvSpPr>
          <p:nvPr>
            <p:ph sz="half" idx="2"/>
          </p:nvPr>
        </p:nvSpPr>
        <p:spPr>
          <a:xfrm>
            <a:off x="4648200" y="1600200"/>
            <a:ext cx="4495800" cy="4525963"/>
          </a:xfrm>
        </p:spPr>
        <p:txBody>
          <a:bodyPr>
            <a:normAutofit fontScale="77500" lnSpcReduction="20000"/>
          </a:bodyPr>
          <a:lstStyle/>
          <a:p>
            <a:r>
              <a:rPr lang="ru-RU" dirty="0" smtClean="0"/>
              <a:t> При отрыве капли от пипетки ее вес равен силе поверхностного натяжения: </a:t>
            </a:r>
            <a:r>
              <a:rPr lang="en-US" dirty="0" smtClean="0"/>
              <a:t>F</a:t>
            </a:r>
            <a:r>
              <a:rPr lang="ru-RU" dirty="0" smtClean="0"/>
              <a:t>=</a:t>
            </a:r>
            <a:r>
              <a:rPr lang="en-US" dirty="0" smtClean="0"/>
              <a:t>m</a:t>
            </a:r>
            <a:r>
              <a:rPr lang="en-US" baseline="-25000" dirty="0" smtClean="0"/>
              <a:t>o</a:t>
            </a:r>
            <a:r>
              <a:rPr lang="ru-RU" dirty="0" smtClean="0"/>
              <a:t>*</a:t>
            </a:r>
            <a:r>
              <a:rPr lang="en-US" dirty="0" smtClean="0"/>
              <a:t>g</a:t>
            </a:r>
            <a:r>
              <a:rPr lang="ru-RU" dirty="0" smtClean="0"/>
              <a:t>, где </a:t>
            </a:r>
            <a:r>
              <a:rPr lang="en-US" dirty="0" smtClean="0"/>
              <a:t>m</a:t>
            </a:r>
            <a:r>
              <a:rPr lang="en-US" baseline="-25000" dirty="0" smtClean="0"/>
              <a:t>o</a:t>
            </a:r>
            <a:r>
              <a:rPr lang="ru-RU" dirty="0" smtClean="0"/>
              <a:t> – масса 1 капли. </a:t>
            </a:r>
            <a:r>
              <a:rPr lang="en-US" dirty="0" smtClean="0"/>
              <a:t>C</a:t>
            </a:r>
            <a:r>
              <a:rPr lang="ru-RU" dirty="0" smtClean="0"/>
              <a:t> другой стороны </a:t>
            </a:r>
            <a:r>
              <a:rPr lang="en-US" dirty="0" smtClean="0"/>
              <a:t>F</a:t>
            </a:r>
            <a:r>
              <a:rPr lang="ru-RU" dirty="0" smtClean="0"/>
              <a:t>= </a:t>
            </a:r>
            <a:r>
              <a:rPr lang="ru-RU" dirty="0" err="1" smtClean="0"/>
              <a:t>σ*</a:t>
            </a:r>
            <a:r>
              <a:rPr lang="en-US" dirty="0" smtClean="0"/>
              <a:t>l</a:t>
            </a:r>
            <a:r>
              <a:rPr lang="ru-RU" dirty="0" smtClean="0"/>
              <a:t>, где </a:t>
            </a:r>
            <a:r>
              <a:rPr lang="en-US" dirty="0" smtClean="0"/>
              <a:t>l</a:t>
            </a:r>
            <a:r>
              <a:rPr lang="ru-RU" dirty="0" smtClean="0"/>
              <a:t>-длина окружности отверстия пипетки и </a:t>
            </a:r>
            <a:r>
              <a:rPr lang="en-US" dirty="0" smtClean="0"/>
              <a:t>l</a:t>
            </a:r>
            <a:r>
              <a:rPr lang="ru-RU" dirty="0" smtClean="0"/>
              <a:t>= </a:t>
            </a:r>
            <a:r>
              <a:rPr lang="ru-RU" dirty="0" err="1" smtClean="0"/>
              <a:t>π*</a:t>
            </a:r>
            <a:r>
              <a:rPr lang="en-US" dirty="0" smtClean="0"/>
              <a:t>D</a:t>
            </a:r>
            <a:r>
              <a:rPr lang="ru-RU" dirty="0" smtClean="0"/>
              <a:t>.</a:t>
            </a:r>
          </a:p>
          <a:p>
            <a:r>
              <a:rPr lang="ru-RU" dirty="0" smtClean="0"/>
              <a:t>Тогда </a:t>
            </a:r>
            <a:r>
              <a:rPr lang="ru-RU" dirty="0" err="1" smtClean="0"/>
              <a:t>σ</a:t>
            </a:r>
            <a:r>
              <a:rPr lang="ru-RU" dirty="0" smtClean="0"/>
              <a:t>*</a:t>
            </a:r>
            <a:r>
              <a:rPr lang="ru-RU" dirty="0" err="1" smtClean="0"/>
              <a:t>π</a:t>
            </a:r>
            <a:r>
              <a:rPr lang="ru-RU" dirty="0" smtClean="0"/>
              <a:t>*</a:t>
            </a:r>
            <a:r>
              <a:rPr lang="en-US" dirty="0" smtClean="0"/>
              <a:t>D</a:t>
            </a:r>
            <a:r>
              <a:rPr lang="ru-RU" dirty="0" smtClean="0"/>
              <a:t>=М*</a:t>
            </a:r>
            <a:r>
              <a:rPr lang="en-US" dirty="0" smtClean="0"/>
              <a:t>g</a:t>
            </a:r>
            <a:r>
              <a:rPr lang="ru-RU" dirty="0" smtClean="0"/>
              <a:t>/</a:t>
            </a:r>
            <a:r>
              <a:rPr lang="en-US" dirty="0" smtClean="0"/>
              <a:t>N</a:t>
            </a:r>
            <a:r>
              <a:rPr lang="ru-RU" dirty="0" smtClean="0"/>
              <a:t>, где </a:t>
            </a:r>
            <a:r>
              <a:rPr lang="en-US" dirty="0" smtClean="0"/>
              <a:t>N</a:t>
            </a:r>
            <a:r>
              <a:rPr lang="ru-RU" dirty="0" smtClean="0"/>
              <a:t>- число капель. </a:t>
            </a:r>
          </a:p>
          <a:p>
            <a:r>
              <a:rPr lang="ru-RU" dirty="0" smtClean="0"/>
              <a:t>Вычислить коэффициент поверхностного натяжения по формуле </a:t>
            </a:r>
          </a:p>
          <a:p>
            <a:r>
              <a:rPr lang="ru-RU" b="1" dirty="0" err="1" smtClean="0"/>
              <a:t>σ= </a:t>
            </a:r>
            <a:r>
              <a:rPr lang="ru-RU" b="1" dirty="0" smtClean="0"/>
              <a:t>М*</a:t>
            </a:r>
            <a:r>
              <a:rPr lang="en-US" b="1" dirty="0" smtClean="0"/>
              <a:t>g</a:t>
            </a:r>
            <a:r>
              <a:rPr lang="ru-RU" b="1" dirty="0" smtClean="0"/>
              <a:t>/</a:t>
            </a:r>
            <a:r>
              <a:rPr lang="ru-RU" b="1" dirty="0" err="1" smtClean="0"/>
              <a:t>(π*</a:t>
            </a:r>
            <a:r>
              <a:rPr lang="en-US" b="1" dirty="0" smtClean="0"/>
              <a:t>D</a:t>
            </a:r>
            <a:r>
              <a:rPr lang="ru-RU" b="1" dirty="0" smtClean="0"/>
              <a:t>* </a:t>
            </a:r>
            <a:r>
              <a:rPr lang="en-US" b="1" dirty="0" smtClean="0"/>
              <a:t>N</a:t>
            </a:r>
            <a:r>
              <a:rPr lang="ru-RU" b="1" dirty="0" smtClean="0"/>
              <a:t>)</a:t>
            </a:r>
            <a:endParaRPr lang="ru-RU" dirty="0" smtClean="0"/>
          </a:p>
          <a:p>
            <a:r>
              <a:rPr lang="en-US" dirty="0" smtClean="0"/>
              <a:t>g</a:t>
            </a:r>
            <a:r>
              <a:rPr lang="ru-RU" dirty="0" smtClean="0"/>
              <a:t>=9,8 м/с</a:t>
            </a:r>
            <a:r>
              <a:rPr lang="ru-RU" baseline="30000" dirty="0" smtClean="0"/>
              <a:t>2</a:t>
            </a:r>
            <a:r>
              <a:rPr lang="ru-RU" dirty="0" smtClean="0"/>
              <a:t>, </a:t>
            </a:r>
            <a:r>
              <a:rPr lang="ru-RU" dirty="0" err="1" smtClean="0"/>
              <a:t>π=3,14,</a:t>
            </a:r>
            <a:r>
              <a:rPr lang="ru-RU" dirty="0" smtClean="0"/>
              <a:t> </a:t>
            </a:r>
            <a:r>
              <a:rPr lang="en-US" dirty="0" smtClean="0"/>
              <a:t>D</a:t>
            </a:r>
            <a:r>
              <a:rPr lang="ru-RU" dirty="0" smtClean="0"/>
              <a:t>=2,2*10</a:t>
            </a:r>
            <a:r>
              <a:rPr lang="ru-RU" baseline="30000" dirty="0" smtClean="0"/>
              <a:t>-3 </a:t>
            </a:r>
            <a:r>
              <a:rPr lang="ru-RU" sz="2300" dirty="0" smtClean="0"/>
              <a:t>м</a:t>
            </a:r>
            <a:endParaRPr lang="ru-RU" sz="2300" dirty="0"/>
          </a:p>
        </p:txBody>
      </p:sp>
      <p:pic>
        <p:nvPicPr>
          <p:cNvPr id="9218" name="Picture 2" descr="C:\Users\Главбух\Desktop\конференция 2013\P1040604.JPG"/>
          <p:cNvPicPr>
            <a:picLocks noGrp="1" noChangeAspect="1" noChangeArrowheads="1"/>
          </p:cNvPicPr>
          <p:nvPr>
            <p:ph sz="half" idx="1"/>
          </p:nvPr>
        </p:nvPicPr>
        <p:blipFill>
          <a:blip r:embed="rId2" cstate="print"/>
          <a:srcRect/>
          <a:stretch>
            <a:fillRect/>
          </a:stretch>
        </p:blipFill>
        <p:spPr bwMode="auto">
          <a:xfrm>
            <a:off x="642910" y="3214686"/>
            <a:ext cx="3857652" cy="3032522"/>
          </a:xfrm>
          <a:prstGeom prst="rect">
            <a:avLst/>
          </a:prstGeom>
          <a:noFill/>
        </p:spPr>
      </p:pic>
      <p:pic>
        <p:nvPicPr>
          <p:cNvPr id="6" name="Рисунок 5" descr="http://im8-tub-ru.yandex.net/i?id=98928453-55-72&amp;n=21"/>
          <p:cNvPicPr/>
          <p:nvPr/>
        </p:nvPicPr>
        <p:blipFill>
          <a:blip r:embed="rId3"/>
          <a:srcRect/>
          <a:stretch>
            <a:fillRect/>
          </a:stretch>
        </p:blipFill>
        <p:spPr bwMode="auto">
          <a:xfrm>
            <a:off x="1285852" y="1500174"/>
            <a:ext cx="2762250" cy="142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153966"/>
          </a:xfrm>
        </p:spPr>
        <p:txBody>
          <a:bodyPr>
            <a:normAutofit fontScale="90000"/>
          </a:bodyPr>
          <a:lstStyle/>
          <a:p>
            <a:endParaRPr lang="ru-RU" dirty="0"/>
          </a:p>
        </p:txBody>
      </p:sp>
      <p:sp>
        <p:nvSpPr>
          <p:cNvPr id="6" name="Содержимое 5"/>
          <p:cNvSpPr>
            <a:spLocks noGrp="1"/>
          </p:cNvSpPr>
          <p:nvPr>
            <p:ph idx="1"/>
          </p:nvPr>
        </p:nvSpPr>
        <p:spPr>
          <a:xfrm>
            <a:off x="457200" y="785794"/>
            <a:ext cx="8229600" cy="5340369"/>
          </a:xfrm>
        </p:spPr>
        <p:txBody>
          <a:bodyPr>
            <a:normAutofit fontScale="62500" lnSpcReduction="20000"/>
          </a:bodyPr>
          <a:lstStyle/>
          <a:p>
            <a:r>
              <a:rPr lang="ru-RU" dirty="0" smtClean="0"/>
              <a:t>Ход работы:</a:t>
            </a:r>
          </a:p>
          <a:p>
            <a:r>
              <a:rPr lang="ru-RU" u="sng" dirty="0" smtClean="0"/>
              <a:t>Алгоритм измерения коэффициента поверхностного натяжения раствора СМС</a:t>
            </a:r>
            <a:endParaRPr lang="ru-RU" dirty="0" smtClean="0"/>
          </a:p>
          <a:p>
            <a:r>
              <a:rPr lang="ru-RU" dirty="0" smtClean="0"/>
              <a:t>1. Подготовка оборудования, получение растворов (для жидких средств– разведение водой с объемной долей моющего средства 50%;  для мыла – разведение водой натертого мыла с массовой долей мыла 4%).</a:t>
            </a:r>
          </a:p>
          <a:p>
            <a:r>
              <a:rPr lang="ru-RU" dirty="0" smtClean="0"/>
              <a:t>2. Измерение диаметра </a:t>
            </a:r>
            <a:r>
              <a:rPr lang="en-US" dirty="0" smtClean="0"/>
              <a:t>D</a:t>
            </a:r>
            <a:r>
              <a:rPr lang="ru-RU" dirty="0" smtClean="0"/>
              <a:t> отверстия пипетки, массы пустого стакана. </a:t>
            </a:r>
          </a:p>
          <a:p>
            <a:r>
              <a:rPr lang="ru-RU" dirty="0" smtClean="0"/>
              <a:t>3. В пустой стакан накапать пипеткой  20 капель раствора, взвесить его и вычислить массу </a:t>
            </a:r>
            <a:r>
              <a:rPr lang="en-US" dirty="0" smtClean="0"/>
              <a:t>M</a:t>
            </a:r>
            <a:r>
              <a:rPr lang="ru-RU" dirty="0" smtClean="0"/>
              <a:t> жидкости в стакане.</a:t>
            </a:r>
          </a:p>
          <a:p>
            <a:r>
              <a:rPr lang="ru-RU" dirty="0" smtClean="0"/>
              <a:t>4. При отрыве капли от  ее вес равен силе поверхностного натяжения: </a:t>
            </a:r>
            <a:r>
              <a:rPr lang="en-US" dirty="0" smtClean="0"/>
              <a:t>F</a:t>
            </a:r>
            <a:r>
              <a:rPr lang="ru-RU" dirty="0" smtClean="0"/>
              <a:t>=</a:t>
            </a:r>
            <a:r>
              <a:rPr lang="en-US" dirty="0" smtClean="0"/>
              <a:t>m</a:t>
            </a:r>
            <a:r>
              <a:rPr lang="en-US" baseline="-25000" dirty="0" smtClean="0"/>
              <a:t>o</a:t>
            </a:r>
            <a:r>
              <a:rPr lang="ru-RU" dirty="0" smtClean="0"/>
              <a:t>*</a:t>
            </a:r>
            <a:r>
              <a:rPr lang="en-US" dirty="0" smtClean="0"/>
              <a:t>g</a:t>
            </a:r>
            <a:r>
              <a:rPr lang="ru-RU" dirty="0" smtClean="0"/>
              <a:t>, где </a:t>
            </a:r>
            <a:r>
              <a:rPr lang="en-US" dirty="0" smtClean="0"/>
              <a:t>m</a:t>
            </a:r>
            <a:r>
              <a:rPr lang="en-US" baseline="-25000" dirty="0" smtClean="0"/>
              <a:t>o</a:t>
            </a:r>
            <a:r>
              <a:rPr lang="ru-RU" dirty="0" smtClean="0"/>
              <a:t> – масса 1 капли. </a:t>
            </a:r>
            <a:r>
              <a:rPr lang="en-US" dirty="0" smtClean="0"/>
              <a:t>C</a:t>
            </a:r>
            <a:r>
              <a:rPr lang="ru-RU" dirty="0" smtClean="0"/>
              <a:t> другой стороны </a:t>
            </a:r>
            <a:r>
              <a:rPr lang="en-US" dirty="0" smtClean="0"/>
              <a:t>F</a:t>
            </a:r>
            <a:r>
              <a:rPr lang="ru-RU" dirty="0" smtClean="0"/>
              <a:t>= </a:t>
            </a:r>
            <a:r>
              <a:rPr lang="ru-RU" dirty="0" err="1" smtClean="0"/>
              <a:t>σ*</a:t>
            </a:r>
            <a:r>
              <a:rPr lang="en-US" dirty="0" smtClean="0"/>
              <a:t>l</a:t>
            </a:r>
            <a:r>
              <a:rPr lang="ru-RU" dirty="0" smtClean="0"/>
              <a:t>, где </a:t>
            </a:r>
            <a:r>
              <a:rPr lang="en-US" dirty="0" smtClean="0"/>
              <a:t>l</a:t>
            </a:r>
            <a:r>
              <a:rPr lang="ru-RU" dirty="0" smtClean="0"/>
              <a:t>-длина окружности отверстия  </a:t>
            </a:r>
            <a:r>
              <a:rPr lang="en-US" dirty="0" smtClean="0"/>
              <a:t>l</a:t>
            </a:r>
            <a:r>
              <a:rPr lang="ru-RU" dirty="0" smtClean="0"/>
              <a:t>= </a:t>
            </a:r>
            <a:r>
              <a:rPr lang="ru-RU" dirty="0" err="1" smtClean="0"/>
              <a:t>π*</a:t>
            </a:r>
            <a:r>
              <a:rPr lang="en-US" dirty="0" smtClean="0"/>
              <a:t>D</a:t>
            </a:r>
            <a:r>
              <a:rPr lang="ru-RU" dirty="0" smtClean="0"/>
              <a:t>.</a:t>
            </a:r>
          </a:p>
          <a:p>
            <a:r>
              <a:rPr lang="ru-RU" dirty="0" smtClean="0"/>
              <a:t>Тогда </a:t>
            </a:r>
            <a:r>
              <a:rPr lang="ru-RU" dirty="0" err="1" smtClean="0"/>
              <a:t>σ</a:t>
            </a:r>
            <a:r>
              <a:rPr lang="ru-RU" dirty="0" smtClean="0"/>
              <a:t>*</a:t>
            </a:r>
            <a:r>
              <a:rPr lang="ru-RU" dirty="0" err="1" smtClean="0"/>
              <a:t>π</a:t>
            </a:r>
            <a:r>
              <a:rPr lang="ru-RU" dirty="0" smtClean="0"/>
              <a:t>*</a:t>
            </a:r>
            <a:r>
              <a:rPr lang="en-US" dirty="0" smtClean="0"/>
              <a:t>D</a:t>
            </a:r>
            <a:r>
              <a:rPr lang="ru-RU" dirty="0" smtClean="0"/>
              <a:t>=М*</a:t>
            </a:r>
            <a:r>
              <a:rPr lang="en-US" dirty="0" smtClean="0"/>
              <a:t>g</a:t>
            </a:r>
            <a:r>
              <a:rPr lang="ru-RU" dirty="0" smtClean="0"/>
              <a:t>/</a:t>
            </a:r>
            <a:r>
              <a:rPr lang="en-US" dirty="0" smtClean="0"/>
              <a:t>N</a:t>
            </a:r>
            <a:r>
              <a:rPr lang="ru-RU" dirty="0" smtClean="0"/>
              <a:t>, где </a:t>
            </a:r>
            <a:r>
              <a:rPr lang="en-US" dirty="0" smtClean="0"/>
              <a:t>N</a:t>
            </a:r>
            <a:r>
              <a:rPr lang="ru-RU" dirty="0" smtClean="0"/>
              <a:t>- число капель. </a:t>
            </a:r>
          </a:p>
          <a:p>
            <a:r>
              <a:rPr lang="ru-RU" dirty="0" smtClean="0"/>
              <a:t>Вычислить коэффициент поверхностного натяжения по формуле </a:t>
            </a:r>
          </a:p>
          <a:p>
            <a:r>
              <a:rPr lang="ru-RU" b="1" dirty="0" err="1" smtClean="0"/>
              <a:t>σ= </a:t>
            </a:r>
            <a:r>
              <a:rPr lang="ru-RU" b="1" dirty="0" smtClean="0"/>
              <a:t>М*</a:t>
            </a:r>
            <a:r>
              <a:rPr lang="en-US" b="1" dirty="0" smtClean="0"/>
              <a:t>g</a:t>
            </a:r>
            <a:r>
              <a:rPr lang="ru-RU" b="1" dirty="0" smtClean="0"/>
              <a:t>/</a:t>
            </a:r>
            <a:r>
              <a:rPr lang="ru-RU" b="1" dirty="0" err="1" smtClean="0"/>
              <a:t>(π*</a:t>
            </a:r>
            <a:r>
              <a:rPr lang="en-US" b="1" dirty="0" smtClean="0"/>
              <a:t>D</a:t>
            </a:r>
            <a:r>
              <a:rPr lang="ru-RU" b="1" dirty="0" smtClean="0"/>
              <a:t>* </a:t>
            </a:r>
            <a:r>
              <a:rPr lang="en-US" b="1" dirty="0" smtClean="0"/>
              <a:t>N</a:t>
            </a:r>
            <a:r>
              <a:rPr lang="ru-RU" b="1" dirty="0" smtClean="0"/>
              <a:t>)                     </a:t>
            </a:r>
            <a:endParaRPr lang="ru-RU" dirty="0" smtClean="0"/>
          </a:p>
          <a:p>
            <a:r>
              <a:rPr lang="en-US" dirty="0" smtClean="0"/>
              <a:t>g</a:t>
            </a:r>
            <a:r>
              <a:rPr lang="ru-RU" dirty="0" smtClean="0"/>
              <a:t>=9,8 м/с</a:t>
            </a:r>
            <a:r>
              <a:rPr lang="ru-RU" baseline="30000" dirty="0" smtClean="0"/>
              <a:t>2</a:t>
            </a:r>
            <a:r>
              <a:rPr lang="ru-RU" dirty="0" smtClean="0"/>
              <a:t>, </a:t>
            </a:r>
            <a:r>
              <a:rPr lang="ru-RU" dirty="0" err="1" smtClean="0"/>
              <a:t>π=3,14,</a:t>
            </a:r>
            <a:r>
              <a:rPr lang="ru-RU" dirty="0" smtClean="0"/>
              <a:t> </a:t>
            </a:r>
            <a:r>
              <a:rPr lang="en-US" dirty="0" smtClean="0"/>
              <a:t>D</a:t>
            </a:r>
            <a:r>
              <a:rPr lang="ru-RU" dirty="0" smtClean="0"/>
              <a:t>=2,2*10</a:t>
            </a:r>
            <a:r>
              <a:rPr lang="ru-RU" baseline="30000" dirty="0" smtClean="0"/>
              <a:t>-3</a:t>
            </a:r>
            <a:r>
              <a:rPr lang="ru-RU" dirty="0" smtClean="0"/>
              <a:t> м</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Результаты исследования</a:t>
            </a:r>
            <a:endParaRPr lang="ru-RU" dirty="0"/>
          </a:p>
        </p:txBody>
      </p:sp>
      <p:graphicFrame>
        <p:nvGraphicFramePr>
          <p:cNvPr id="5" name="Содержимое 4"/>
          <p:cNvGraphicFramePr>
            <a:graphicFrameLocks noGrp="1"/>
          </p:cNvGraphicFramePr>
          <p:nvPr>
            <p:ph sz="half" idx="1"/>
          </p:nvPr>
        </p:nvGraphicFramePr>
        <p:xfrm>
          <a:off x="457200" y="1600200"/>
          <a:ext cx="4038625" cy="4757758"/>
        </p:xfrm>
        <a:graphic>
          <a:graphicData uri="http://schemas.openxmlformats.org/drawingml/2006/table">
            <a:tbl>
              <a:tblPr firstRow="1" bandRow="1">
                <a:tableStyleId>{5C22544A-7EE6-4342-B048-85BDC9FD1C3A}</a:tableStyleId>
              </a:tblPr>
              <a:tblGrid>
                <a:gridCol w="807725"/>
                <a:gridCol w="807725"/>
                <a:gridCol w="807725"/>
                <a:gridCol w="807725"/>
                <a:gridCol w="807725"/>
              </a:tblGrid>
              <a:tr h="2118295">
                <a:tc>
                  <a:txBody>
                    <a:bodyPr/>
                    <a:lstStyle/>
                    <a:p>
                      <a:pPr>
                        <a:lnSpc>
                          <a:spcPct val="150000"/>
                        </a:lnSpc>
                        <a:spcAft>
                          <a:spcPts val="1000"/>
                        </a:spcAft>
                      </a:pPr>
                      <a:r>
                        <a:rPr lang="ru-RU" sz="1400" dirty="0">
                          <a:latin typeface="Times New Roman"/>
                          <a:ea typeface="Times New Roman"/>
                          <a:cs typeface="Times New Roman"/>
                        </a:rPr>
                        <a:t>Название средства</a:t>
                      </a:r>
                      <a:endParaRPr lang="ru-RU" sz="1100" dirty="0">
                        <a:latin typeface="Calibri"/>
                        <a:ea typeface="Times New Roman"/>
                        <a:cs typeface="Times New Roman"/>
                      </a:endParaRPr>
                    </a:p>
                  </a:txBody>
                  <a:tcPr marL="66923" marR="66923" marT="0" marB="0"/>
                </a:tc>
                <a:tc>
                  <a:txBody>
                    <a:bodyPr/>
                    <a:lstStyle/>
                    <a:p>
                      <a:pPr>
                        <a:lnSpc>
                          <a:spcPct val="150000"/>
                        </a:lnSpc>
                        <a:spcAft>
                          <a:spcPts val="1000"/>
                        </a:spcAft>
                      </a:pPr>
                      <a:r>
                        <a:rPr lang="ru-RU" sz="1400">
                          <a:latin typeface="Times New Roman"/>
                          <a:ea typeface="Times New Roman"/>
                          <a:cs typeface="Times New Roman"/>
                        </a:rPr>
                        <a:t>Примерная цена за 500мл, руб. </a:t>
                      </a:r>
                      <a:endParaRPr lang="ru-RU" sz="1100">
                        <a:latin typeface="Calibri"/>
                        <a:ea typeface="Times New Roman"/>
                        <a:cs typeface="Times New Roman"/>
                      </a:endParaRPr>
                    </a:p>
                  </a:txBody>
                  <a:tcPr marL="66923" marR="66923" marT="0" marB="0"/>
                </a:tc>
                <a:tc>
                  <a:txBody>
                    <a:bodyPr/>
                    <a:lstStyle/>
                    <a:p>
                      <a:pPr>
                        <a:lnSpc>
                          <a:spcPct val="150000"/>
                        </a:lnSpc>
                        <a:spcAft>
                          <a:spcPts val="1000"/>
                        </a:spcAft>
                      </a:pPr>
                      <a:r>
                        <a:rPr lang="ru-RU" sz="1400">
                          <a:latin typeface="Times New Roman"/>
                          <a:ea typeface="Times New Roman"/>
                          <a:cs typeface="Times New Roman"/>
                        </a:rPr>
                        <a:t>Объемная доля средства в растворе, %</a:t>
                      </a:r>
                      <a:endParaRPr lang="ru-RU" sz="1100">
                        <a:latin typeface="Calibri"/>
                        <a:ea typeface="Times New Roman"/>
                        <a:cs typeface="Times New Roman"/>
                      </a:endParaRPr>
                    </a:p>
                  </a:txBody>
                  <a:tcPr marL="66923" marR="66923" marT="0" marB="0"/>
                </a:tc>
                <a:tc>
                  <a:txBody>
                    <a:bodyPr/>
                    <a:lstStyle/>
                    <a:p>
                      <a:pPr>
                        <a:lnSpc>
                          <a:spcPct val="150000"/>
                        </a:lnSpc>
                        <a:spcAft>
                          <a:spcPts val="1000"/>
                        </a:spcAft>
                      </a:pPr>
                      <a:r>
                        <a:rPr lang="ru-RU" sz="1400">
                          <a:latin typeface="Times New Roman"/>
                          <a:ea typeface="Times New Roman"/>
                          <a:cs typeface="Times New Roman"/>
                        </a:rPr>
                        <a:t>Масса жидкости </a:t>
                      </a:r>
                      <a:r>
                        <a:rPr lang="en-US" sz="1400">
                          <a:latin typeface="Times New Roman"/>
                          <a:ea typeface="Times New Roman"/>
                          <a:cs typeface="Times New Roman"/>
                        </a:rPr>
                        <a:t>M</a:t>
                      </a:r>
                      <a:r>
                        <a:rPr lang="ru-RU" sz="1400">
                          <a:latin typeface="Times New Roman"/>
                          <a:ea typeface="Times New Roman"/>
                          <a:cs typeface="Times New Roman"/>
                        </a:rPr>
                        <a:t>, г</a:t>
                      </a:r>
                      <a:endParaRPr lang="ru-RU" sz="1100">
                        <a:latin typeface="Calibri"/>
                        <a:ea typeface="Times New Roman"/>
                        <a:cs typeface="Times New Roman"/>
                      </a:endParaRPr>
                    </a:p>
                  </a:txBody>
                  <a:tcPr marL="66923" marR="66923" marT="0" marB="0"/>
                </a:tc>
                <a:tc>
                  <a:txBody>
                    <a:bodyPr/>
                    <a:lstStyle/>
                    <a:p>
                      <a:pPr>
                        <a:lnSpc>
                          <a:spcPct val="150000"/>
                        </a:lnSpc>
                        <a:spcAft>
                          <a:spcPts val="1000"/>
                        </a:spcAft>
                      </a:pPr>
                      <a:r>
                        <a:rPr lang="ru-RU" sz="1400">
                          <a:latin typeface="Times New Roman"/>
                          <a:ea typeface="Times New Roman"/>
                          <a:cs typeface="Times New Roman"/>
                        </a:rPr>
                        <a:t>Коэффициент </a:t>
                      </a:r>
                      <a:r>
                        <a:rPr lang="ru-RU" sz="1400" b="1">
                          <a:latin typeface="Times New Roman"/>
                          <a:ea typeface="Times New Roman"/>
                          <a:cs typeface="Times New Roman"/>
                        </a:rPr>
                        <a:t>σ</a:t>
                      </a:r>
                      <a:r>
                        <a:rPr lang="ru-RU" sz="1400">
                          <a:latin typeface="Times New Roman"/>
                          <a:ea typeface="Times New Roman"/>
                          <a:cs typeface="Times New Roman"/>
                        </a:rPr>
                        <a:t>, мН/м</a:t>
                      </a:r>
                      <a:endParaRPr lang="ru-RU" sz="1100">
                        <a:latin typeface="Calibri"/>
                        <a:ea typeface="Times New Roman"/>
                        <a:cs typeface="Times New Roman"/>
                      </a:endParaRPr>
                    </a:p>
                  </a:txBody>
                  <a:tcPr marL="66923" marR="66923" marT="0" marB="0"/>
                </a:tc>
              </a:tr>
              <a:tr h="706098">
                <a:tc>
                  <a:txBody>
                    <a:bodyPr/>
                    <a:lstStyle/>
                    <a:p>
                      <a:pPr>
                        <a:lnSpc>
                          <a:spcPct val="150000"/>
                        </a:lnSpc>
                        <a:spcAft>
                          <a:spcPts val="1000"/>
                        </a:spcAft>
                      </a:pPr>
                      <a:r>
                        <a:rPr lang="ru-RU" sz="1400">
                          <a:latin typeface="Times New Roman"/>
                          <a:ea typeface="Times New Roman"/>
                          <a:cs typeface="Times New Roman"/>
                        </a:rPr>
                        <a:t>Чистая вода</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1,07</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75,898</a:t>
                      </a:r>
                      <a:endParaRPr lang="ru-RU" sz="1100">
                        <a:latin typeface="Calibri"/>
                        <a:ea typeface="Times New Roman"/>
                        <a:cs typeface="Times New Roman"/>
                      </a:endParaRPr>
                    </a:p>
                  </a:txBody>
                  <a:tcPr marL="66923" marR="66923" marT="0" marB="0"/>
                </a:tc>
              </a:tr>
              <a:tr h="409089">
                <a:tc>
                  <a:txBody>
                    <a:bodyPr/>
                    <a:lstStyle/>
                    <a:p>
                      <a:pPr>
                        <a:lnSpc>
                          <a:spcPct val="150000"/>
                        </a:lnSpc>
                        <a:spcAft>
                          <a:spcPts val="1000"/>
                        </a:spcAft>
                      </a:pPr>
                      <a:r>
                        <a:rPr lang="en-US" sz="1400">
                          <a:latin typeface="Times New Roman"/>
                          <a:ea typeface="Times New Roman"/>
                          <a:cs typeface="Times New Roman"/>
                        </a:rPr>
                        <a:t>Sorti</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37</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50</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0,60</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42,559</a:t>
                      </a:r>
                      <a:endParaRPr lang="ru-RU" sz="1100">
                        <a:latin typeface="Calibri"/>
                        <a:ea typeface="Times New Roman"/>
                        <a:cs typeface="Times New Roman"/>
                      </a:endParaRPr>
                    </a:p>
                  </a:txBody>
                  <a:tcPr marL="66923" marR="66923" marT="0" marB="0"/>
                </a:tc>
              </a:tr>
              <a:tr h="706098">
                <a:tc>
                  <a:txBody>
                    <a:bodyPr/>
                    <a:lstStyle/>
                    <a:p>
                      <a:pPr>
                        <a:lnSpc>
                          <a:spcPct val="150000"/>
                        </a:lnSpc>
                        <a:spcAft>
                          <a:spcPts val="1000"/>
                        </a:spcAft>
                      </a:pPr>
                      <a:r>
                        <a:rPr lang="ru-RU" sz="1400">
                          <a:latin typeface="Times New Roman"/>
                          <a:ea typeface="Times New Roman"/>
                          <a:cs typeface="Times New Roman"/>
                        </a:rPr>
                        <a:t>Прогресс</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23</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50</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0,92</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62,258</a:t>
                      </a:r>
                      <a:endParaRPr lang="ru-RU" sz="1100">
                        <a:latin typeface="Calibri"/>
                        <a:ea typeface="Times New Roman"/>
                        <a:cs typeface="Times New Roman"/>
                      </a:endParaRPr>
                    </a:p>
                  </a:txBody>
                  <a:tcPr marL="66923" marR="66923" marT="0" marB="0"/>
                </a:tc>
              </a:tr>
              <a:tr h="409089">
                <a:tc>
                  <a:txBody>
                    <a:bodyPr/>
                    <a:lstStyle/>
                    <a:p>
                      <a:pPr>
                        <a:lnSpc>
                          <a:spcPct val="150000"/>
                        </a:lnSpc>
                        <a:spcAft>
                          <a:spcPts val="1000"/>
                        </a:spcAft>
                      </a:pPr>
                      <a:r>
                        <a:rPr lang="en-US" sz="1400">
                          <a:latin typeface="Times New Roman"/>
                          <a:ea typeface="Times New Roman"/>
                          <a:cs typeface="Times New Roman"/>
                        </a:rPr>
                        <a:t>AOS</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62</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50</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0,84</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59,583</a:t>
                      </a:r>
                      <a:endParaRPr lang="ru-RU" sz="1100">
                        <a:latin typeface="Calibri"/>
                        <a:ea typeface="Times New Roman"/>
                        <a:cs typeface="Times New Roman"/>
                      </a:endParaRPr>
                    </a:p>
                  </a:txBody>
                  <a:tcPr marL="66923" marR="66923" marT="0" marB="0"/>
                </a:tc>
              </a:tr>
              <a:tr h="409089">
                <a:tc>
                  <a:txBody>
                    <a:bodyPr/>
                    <a:lstStyle/>
                    <a:p>
                      <a:pPr>
                        <a:lnSpc>
                          <a:spcPct val="150000"/>
                        </a:lnSpc>
                        <a:spcAft>
                          <a:spcPts val="1000"/>
                        </a:spcAft>
                      </a:pPr>
                      <a:r>
                        <a:rPr lang="en-US" sz="1400">
                          <a:latin typeface="Times New Roman"/>
                          <a:ea typeface="Times New Roman"/>
                          <a:cs typeface="Times New Roman"/>
                        </a:rPr>
                        <a:t>Fairy</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73</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50</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a:latin typeface="Times New Roman"/>
                          <a:ea typeface="Times New Roman"/>
                          <a:cs typeface="Times New Roman"/>
                        </a:rPr>
                        <a:t>0,52</a:t>
                      </a:r>
                      <a:endParaRPr lang="ru-RU" sz="1100">
                        <a:latin typeface="Calibri"/>
                        <a:ea typeface="Times New Roman"/>
                        <a:cs typeface="Times New Roman"/>
                      </a:endParaRPr>
                    </a:p>
                  </a:txBody>
                  <a:tcPr marL="66923" marR="66923" marT="0" marB="0"/>
                </a:tc>
                <a:tc>
                  <a:txBody>
                    <a:bodyPr/>
                    <a:lstStyle/>
                    <a:p>
                      <a:pPr algn="ctr">
                        <a:lnSpc>
                          <a:spcPct val="150000"/>
                        </a:lnSpc>
                        <a:spcAft>
                          <a:spcPts val="1000"/>
                        </a:spcAft>
                      </a:pPr>
                      <a:r>
                        <a:rPr lang="ru-RU" sz="1400" dirty="0">
                          <a:latin typeface="Times New Roman"/>
                          <a:ea typeface="Times New Roman"/>
                          <a:cs typeface="Times New Roman"/>
                        </a:rPr>
                        <a:t>36,885</a:t>
                      </a:r>
                      <a:endParaRPr lang="ru-RU" sz="1100" dirty="0">
                        <a:latin typeface="Calibri"/>
                        <a:ea typeface="Times New Roman"/>
                        <a:cs typeface="Times New Roman"/>
                      </a:endParaRPr>
                    </a:p>
                  </a:txBody>
                  <a:tcPr marL="66923" marR="66923" marT="0" marB="0"/>
                </a:tc>
              </a:tr>
            </a:tbl>
          </a:graphicData>
        </a:graphic>
      </p:graphicFrame>
      <p:graphicFrame>
        <p:nvGraphicFramePr>
          <p:cNvPr id="8" name="Содержимое 7"/>
          <p:cNvGraphicFramePr>
            <a:graphicFrameLocks noGrp="1"/>
          </p:cNvGraphicFramePr>
          <p:nvPr>
            <p:ph sz="half" idx="2"/>
          </p:nvPr>
        </p:nvGraphicFramePr>
        <p:xfrm>
          <a:off x="4648200" y="1600200"/>
          <a:ext cx="4038600" cy="5087042"/>
        </p:xfrm>
        <a:graphic>
          <a:graphicData uri="http://schemas.openxmlformats.org/drawingml/2006/table">
            <a:tbl>
              <a:tblPr firstRow="1" bandRow="1">
                <a:tableStyleId>{5C22544A-7EE6-4342-B048-85BDC9FD1C3A}</a:tableStyleId>
              </a:tblPr>
              <a:tblGrid>
                <a:gridCol w="807720"/>
                <a:gridCol w="807720"/>
                <a:gridCol w="807720"/>
                <a:gridCol w="807720"/>
                <a:gridCol w="807720"/>
              </a:tblGrid>
              <a:tr h="2276901">
                <a:tc>
                  <a:txBody>
                    <a:bodyPr/>
                    <a:lstStyle/>
                    <a:p>
                      <a:pPr>
                        <a:lnSpc>
                          <a:spcPct val="150000"/>
                        </a:lnSpc>
                        <a:spcAft>
                          <a:spcPts val="1000"/>
                        </a:spcAft>
                      </a:pPr>
                      <a:r>
                        <a:rPr lang="ru-RU" sz="1400" dirty="0">
                          <a:latin typeface="Times New Roman"/>
                          <a:ea typeface="Times New Roman"/>
                          <a:cs typeface="Times New Roman"/>
                        </a:rPr>
                        <a:t>Название средства</a:t>
                      </a:r>
                      <a:endParaRPr lang="ru-RU" sz="1100" dirty="0">
                        <a:latin typeface="Calibri"/>
                        <a:ea typeface="Times New Roman"/>
                        <a:cs typeface="Times New Roman"/>
                      </a:endParaRPr>
                    </a:p>
                  </a:txBody>
                  <a:tcPr marL="68580" marR="68580" marT="0" marB="0"/>
                </a:tc>
                <a:tc>
                  <a:txBody>
                    <a:bodyPr/>
                    <a:lstStyle/>
                    <a:p>
                      <a:pPr>
                        <a:lnSpc>
                          <a:spcPct val="150000"/>
                        </a:lnSpc>
                        <a:spcAft>
                          <a:spcPts val="1000"/>
                        </a:spcAft>
                      </a:pPr>
                      <a:r>
                        <a:rPr lang="ru-RU" sz="1400">
                          <a:latin typeface="Times New Roman"/>
                          <a:ea typeface="Times New Roman"/>
                          <a:cs typeface="Times New Roman"/>
                        </a:rPr>
                        <a:t>Примерная цена, руб. </a:t>
                      </a:r>
                      <a:endParaRPr lang="ru-RU" sz="1100">
                        <a:latin typeface="Calibri"/>
                        <a:ea typeface="Times New Roman"/>
                        <a:cs typeface="Times New Roman"/>
                      </a:endParaRPr>
                    </a:p>
                  </a:txBody>
                  <a:tcPr marL="68580" marR="68580" marT="0" marB="0"/>
                </a:tc>
                <a:tc>
                  <a:txBody>
                    <a:bodyPr/>
                    <a:lstStyle/>
                    <a:p>
                      <a:pPr>
                        <a:lnSpc>
                          <a:spcPct val="150000"/>
                        </a:lnSpc>
                        <a:spcAft>
                          <a:spcPts val="1000"/>
                        </a:spcAft>
                      </a:pPr>
                      <a:r>
                        <a:rPr lang="ru-RU" sz="1400">
                          <a:latin typeface="Times New Roman"/>
                          <a:ea typeface="Times New Roman"/>
                          <a:cs typeface="Times New Roman"/>
                        </a:rPr>
                        <a:t>Массовая доля средства в растворе, %</a:t>
                      </a:r>
                      <a:endParaRPr lang="ru-RU" sz="1100">
                        <a:latin typeface="Calibri"/>
                        <a:ea typeface="Times New Roman"/>
                        <a:cs typeface="Times New Roman"/>
                      </a:endParaRPr>
                    </a:p>
                  </a:txBody>
                  <a:tcPr marL="68580" marR="68580" marT="0" marB="0"/>
                </a:tc>
                <a:tc>
                  <a:txBody>
                    <a:bodyPr/>
                    <a:lstStyle/>
                    <a:p>
                      <a:pPr>
                        <a:lnSpc>
                          <a:spcPct val="150000"/>
                        </a:lnSpc>
                        <a:spcAft>
                          <a:spcPts val="1000"/>
                        </a:spcAft>
                      </a:pPr>
                      <a:r>
                        <a:rPr lang="ru-RU" sz="1400">
                          <a:latin typeface="Times New Roman"/>
                          <a:ea typeface="Times New Roman"/>
                          <a:cs typeface="Times New Roman"/>
                        </a:rPr>
                        <a:t>Масса жидкости </a:t>
                      </a:r>
                      <a:r>
                        <a:rPr lang="en-US" sz="1400">
                          <a:latin typeface="Times New Roman"/>
                          <a:ea typeface="Times New Roman"/>
                          <a:cs typeface="Times New Roman"/>
                        </a:rPr>
                        <a:t>M</a:t>
                      </a:r>
                      <a:r>
                        <a:rPr lang="ru-RU" sz="1400">
                          <a:latin typeface="Times New Roman"/>
                          <a:ea typeface="Times New Roman"/>
                          <a:cs typeface="Times New Roman"/>
                        </a:rPr>
                        <a:t>, г</a:t>
                      </a:r>
                      <a:endParaRPr lang="ru-RU" sz="1100">
                        <a:latin typeface="Calibri"/>
                        <a:ea typeface="Times New Roman"/>
                        <a:cs typeface="Times New Roman"/>
                      </a:endParaRPr>
                    </a:p>
                  </a:txBody>
                  <a:tcPr marL="68580" marR="68580" marT="0" marB="0"/>
                </a:tc>
                <a:tc>
                  <a:txBody>
                    <a:bodyPr/>
                    <a:lstStyle/>
                    <a:p>
                      <a:pPr>
                        <a:lnSpc>
                          <a:spcPct val="150000"/>
                        </a:lnSpc>
                        <a:spcAft>
                          <a:spcPts val="1000"/>
                        </a:spcAft>
                      </a:pPr>
                      <a:r>
                        <a:rPr lang="ru-RU" sz="1400">
                          <a:latin typeface="Times New Roman"/>
                          <a:ea typeface="Times New Roman"/>
                          <a:cs typeface="Times New Roman"/>
                        </a:rPr>
                        <a:t>Коэффициент </a:t>
                      </a:r>
                      <a:r>
                        <a:rPr lang="ru-RU" sz="1400" b="1">
                          <a:latin typeface="Times New Roman"/>
                          <a:ea typeface="Times New Roman"/>
                          <a:cs typeface="Times New Roman"/>
                        </a:rPr>
                        <a:t>σ</a:t>
                      </a:r>
                      <a:r>
                        <a:rPr lang="ru-RU" sz="1400">
                          <a:latin typeface="Times New Roman"/>
                          <a:ea typeface="Times New Roman"/>
                          <a:cs typeface="Times New Roman"/>
                        </a:rPr>
                        <a:t>, мН/м</a:t>
                      </a:r>
                      <a:endParaRPr lang="ru-RU" sz="1100">
                        <a:latin typeface="Calibri"/>
                        <a:ea typeface="Times New Roman"/>
                        <a:cs typeface="Times New Roman"/>
                      </a:endParaRPr>
                    </a:p>
                  </a:txBody>
                  <a:tcPr marL="68580" marR="68580" marT="0" marB="0"/>
                </a:tc>
              </a:tr>
              <a:tr h="439719">
                <a:tc>
                  <a:txBody>
                    <a:bodyPr/>
                    <a:lstStyle/>
                    <a:p>
                      <a:pPr>
                        <a:lnSpc>
                          <a:spcPct val="150000"/>
                        </a:lnSpc>
                        <a:spcAft>
                          <a:spcPts val="1000"/>
                        </a:spcAft>
                      </a:pPr>
                      <a:r>
                        <a:rPr lang="ru-RU" sz="1400" dirty="0">
                          <a:latin typeface="Times New Roman"/>
                          <a:ea typeface="Times New Roman"/>
                          <a:cs typeface="Times New Roman"/>
                        </a:rPr>
                        <a:t>Детское</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16</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4</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0,93</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65,967</a:t>
                      </a:r>
                      <a:endParaRPr lang="ru-RU" sz="1200" dirty="0">
                        <a:latin typeface="Calibri"/>
                        <a:ea typeface="Times New Roman"/>
                        <a:cs typeface="Times New Roman"/>
                      </a:endParaRPr>
                    </a:p>
                  </a:txBody>
                  <a:tcPr marL="68580" marR="68580" marT="0" marB="0"/>
                </a:tc>
              </a:tr>
              <a:tr h="439719">
                <a:tc>
                  <a:txBody>
                    <a:bodyPr/>
                    <a:lstStyle/>
                    <a:p>
                      <a:pPr>
                        <a:lnSpc>
                          <a:spcPct val="150000"/>
                        </a:lnSpc>
                        <a:spcAft>
                          <a:spcPts val="1000"/>
                        </a:spcAft>
                      </a:pPr>
                      <a:r>
                        <a:rPr lang="ru-RU" sz="1400">
                          <a:latin typeface="Times New Roman"/>
                          <a:ea typeface="Times New Roman"/>
                          <a:cs typeface="Times New Roman"/>
                        </a:rPr>
                        <a:t>Аленушка</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20</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4</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1,00</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70,932</a:t>
                      </a:r>
                      <a:endParaRPr lang="ru-RU" sz="1200">
                        <a:latin typeface="Calibri"/>
                        <a:ea typeface="Times New Roman"/>
                        <a:cs typeface="Times New Roman"/>
                      </a:endParaRPr>
                    </a:p>
                  </a:txBody>
                  <a:tcPr marL="68580" marR="68580" marT="0" marB="0"/>
                </a:tc>
              </a:tr>
              <a:tr h="439719">
                <a:tc>
                  <a:txBody>
                    <a:bodyPr/>
                    <a:lstStyle/>
                    <a:p>
                      <a:pPr>
                        <a:lnSpc>
                          <a:spcPct val="150000"/>
                        </a:lnSpc>
                        <a:spcAft>
                          <a:spcPts val="1000"/>
                        </a:spcAft>
                      </a:pPr>
                      <a:r>
                        <a:rPr lang="en-US" sz="1400">
                          <a:latin typeface="Times New Roman"/>
                          <a:ea typeface="Times New Roman"/>
                          <a:cs typeface="Times New Roman"/>
                        </a:rPr>
                        <a:t>Safeguard</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36</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4</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0,97</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68,804</a:t>
                      </a:r>
                      <a:endParaRPr lang="ru-RU" sz="1200">
                        <a:latin typeface="Calibri"/>
                        <a:ea typeface="Times New Roman"/>
                        <a:cs typeface="Times New Roman"/>
                      </a:endParaRPr>
                    </a:p>
                  </a:txBody>
                  <a:tcPr marL="68580" marR="68580" marT="0" marB="0"/>
                </a:tc>
              </a:tr>
              <a:tr h="650543">
                <a:tc>
                  <a:txBody>
                    <a:bodyPr/>
                    <a:lstStyle/>
                    <a:p>
                      <a:pPr>
                        <a:lnSpc>
                          <a:spcPct val="150000"/>
                        </a:lnSpc>
                        <a:spcAft>
                          <a:spcPts val="1000"/>
                        </a:spcAft>
                      </a:pPr>
                      <a:r>
                        <a:rPr lang="ru-RU" sz="1400">
                          <a:latin typeface="Times New Roman"/>
                          <a:ea typeface="Times New Roman"/>
                          <a:cs typeface="Times New Roman"/>
                        </a:rPr>
                        <a:t>Хозяйственное</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19</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4</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Calibri"/>
                          <a:ea typeface="Times New Roman"/>
                          <a:cs typeface="Times New Roman"/>
                        </a:rPr>
                        <a:t>0,69</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Calibri"/>
                          <a:ea typeface="Times New Roman"/>
                          <a:cs typeface="Times New Roman"/>
                        </a:rPr>
                        <a:t>48,943</a:t>
                      </a:r>
                      <a:endParaRPr lang="ru-RU" sz="1200">
                        <a:latin typeface="Calibri"/>
                        <a:ea typeface="Times New Roman"/>
                        <a:cs typeface="Times New Roman"/>
                      </a:endParaRPr>
                    </a:p>
                  </a:txBody>
                  <a:tcPr marL="68580" marR="68580" marT="0" marB="0"/>
                </a:tc>
              </a:tr>
              <a:tr h="439719">
                <a:tc>
                  <a:txBody>
                    <a:bodyPr/>
                    <a:lstStyle/>
                    <a:p>
                      <a:pPr>
                        <a:lnSpc>
                          <a:spcPct val="150000"/>
                        </a:lnSpc>
                        <a:spcAft>
                          <a:spcPts val="1000"/>
                        </a:spcAft>
                      </a:pPr>
                      <a:r>
                        <a:rPr lang="ru-RU" sz="1400">
                          <a:latin typeface="Times New Roman"/>
                          <a:ea typeface="Times New Roman"/>
                          <a:cs typeface="Times New Roman"/>
                        </a:rPr>
                        <a:t>«</a:t>
                      </a:r>
                      <a:r>
                        <a:rPr lang="en-US" sz="1400">
                          <a:latin typeface="Times New Roman"/>
                          <a:ea typeface="Times New Roman"/>
                          <a:cs typeface="Times New Roman"/>
                        </a:rPr>
                        <a:t>Anna</a:t>
                      </a:r>
                      <a:r>
                        <a:rPr lang="ru-RU" sz="1400">
                          <a:latin typeface="Times New Roman"/>
                          <a:ea typeface="Times New Roman"/>
                          <a:cs typeface="Times New Roman"/>
                        </a:rPr>
                        <a:t>»</a:t>
                      </a:r>
                      <a:endParaRPr lang="ru-RU" sz="1200">
                        <a:latin typeface="Calibri"/>
                        <a:ea typeface="Times New Roman"/>
                        <a:cs typeface="Times New Roman"/>
                      </a:endParaRPr>
                    </a:p>
                  </a:txBody>
                  <a:tcPr marL="68580" marR="68580" marT="0" marB="0"/>
                </a:tc>
                <a:tc>
                  <a:txBody>
                    <a:bodyPr/>
                    <a:lstStyle/>
                    <a:p>
                      <a:pPr algn="ctr">
                        <a:lnSpc>
                          <a:spcPct val="150000"/>
                        </a:lnSpc>
                        <a:spcAft>
                          <a:spcPts val="1000"/>
                        </a:spcAft>
                      </a:pPr>
                      <a:endParaRPr lang="ru-RU" sz="1400">
                        <a:latin typeface="Times New Roman"/>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4</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0,70</a:t>
                      </a:r>
                      <a:endParaRPr lang="ru-RU" sz="1200" dirty="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49,653</a:t>
                      </a:r>
                      <a:endParaRPr lang="ru-RU" sz="12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Вывод:</a:t>
            </a:r>
            <a:endParaRPr lang="ru-RU" dirty="0"/>
          </a:p>
        </p:txBody>
      </p:sp>
      <p:sp>
        <p:nvSpPr>
          <p:cNvPr id="4" name="Содержимое 3"/>
          <p:cNvSpPr>
            <a:spLocks noGrp="1"/>
          </p:cNvSpPr>
          <p:nvPr>
            <p:ph sz="half" idx="2"/>
          </p:nvPr>
        </p:nvSpPr>
        <p:spPr>
          <a:xfrm>
            <a:off x="4286248" y="1285860"/>
            <a:ext cx="4400552" cy="5072098"/>
          </a:xfrm>
        </p:spPr>
        <p:txBody>
          <a:bodyPr>
            <a:normAutofit fontScale="32500" lnSpcReduction="20000"/>
          </a:bodyPr>
          <a:lstStyle/>
          <a:p>
            <a:r>
              <a:rPr lang="ru-RU" sz="5500" dirty="0" smtClean="0"/>
              <a:t>чем меньше коэффициент поверхностного натяжения раствора, тем оно будет лучше проникать между зазорами вещества, испытывающего действие мыла. Рассчитав поверхностное натяжение каждого экземпляра можно сказать, что использовать для стирки белья желательно экземпляр под номерами 1 и 4, то есть «Детское» и «Хозяйственное» мыла. При малом коэффициенте поверхностного натяжения они лучше проникают между зазорами нитей. Хорошее соотношение цена-качество. Изготовленное мыло по результатам  близко к хозяйственному.   Не оправдывают свою цену </a:t>
            </a:r>
            <a:r>
              <a:rPr lang="ru-RU" sz="5500" dirty="0" err="1" smtClean="0"/>
              <a:t>Аленушка</a:t>
            </a:r>
            <a:r>
              <a:rPr lang="ru-RU" sz="5500" dirty="0" smtClean="0"/>
              <a:t> и </a:t>
            </a:r>
            <a:r>
              <a:rPr lang="en-US" sz="5500" dirty="0" smtClean="0"/>
              <a:t>Safeguard</a:t>
            </a:r>
            <a:r>
              <a:rPr lang="ru-RU" sz="5500" dirty="0" smtClean="0"/>
              <a:t>– они незначительно увеличили способность воды удалять загрязнения.</a:t>
            </a:r>
          </a:p>
          <a:p>
            <a:endParaRPr lang="ru-RU" dirty="0"/>
          </a:p>
        </p:txBody>
      </p:sp>
      <p:pic>
        <p:nvPicPr>
          <p:cNvPr id="1026" name="Picture 2" descr="C:\Users\Главбух\Desktop\конференция 2013\P1040611.JPG"/>
          <p:cNvPicPr>
            <a:picLocks noGrp="1" noChangeAspect="1" noChangeArrowheads="1"/>
          </p:cNvPicPr>
          <p:nvPr>
            <p:ph sz="half" idx="1"/>
          </p:nvPr>
        </p:nvPicPr>
        <p:blipFill>
          <a:blip r:embed="rId2" cstate="print"/>
          <a:srcRect/>
          <a:stretch>
            <a:fillRect/>
          </a:stretch>
        </p:blipFill>
        <p:spPr bwMode="auto">
          <a:xfrm>
            <a:off x="285721" y="1714488"/>
            <a:ext cx="3862650" cy="35719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r>
              <a:rPr lang="ru-RU" sz="3600" b="1" dirty="0" smtClean="0"/>
              <a:t>Исследование кислотно-щелочного баланса мыльного раствора</a:t>
            </a:r>
            <a:r>
              <a:rPr lang="ru-RU" dirty="0" smtClean="0"/>
              <a:t/>
            </a:r>
            <a:br>
              <a:rPr lang="ru-RU" dirty="0" smtClean="0"/>
            </a:br>
            <a:endParaRPr lang="ru-RU" dirty="0"/>
          </a:p>
        </p:txBody>
      </p:sp>
      <p:sp>
        <p:nvSpPr>
          <p:cNvPr id="4" name="Содержимое 3"/>
          <p:cNvSpPr>
            <a:spLocks noGrp="1"/>
          </p:cNvSpPr>
          <p:nvPr>
            <p:ph sz="half" idx="2"/>
          </p:nvPr>
        </p:nvSpPr>
        <p:spPr/>
        <p:txBody>
          <a:bodyPr/>
          <a:lstStyle/>
          <a:p>
            <a:r>
              <a:rPr lang="ru-RU" b="1" dirty="0" smtClean="0"/>
              <a:t>Цель: </a:t>
            </a:r>
            <a:r>
              <a:rPr lang="ru-RU" dirty="0" smtClean="0"/>
              <a:t>Определить кислотно-щелочной баланс образцов.</a:t>
            </a:r>
          </a:p>
          <a:p>
            <a:r>
              <a:rPr lang="ru-RU" b="1" dirty="0" smtClean="0"/>
              <a:t>Оборудование:</a:t>
            </a:r>
            <a:r>
              <a:rPr lang="ru-RU" dirty="0" smtClean="0"/>
              <a:t> образцы моющих средств, фенолфталеин,  индикаторная  бумага </a:t>
            </a:r>
            <a:endParaRPr lang="ru-RU" dirty="0"/>
          </a:p>
        </p:txBody>
      </p:sp>
      <p:pic>
        <p:nvPicPr>
          <p:cNvPr id="5" name="Picture 3" descr="C:\Users\Главбух\Desktop\конференция 2013\P1040619.JPG"/>
          <p:cNvPicPr>
            <a:picLocks noGrp="1" noChangeAspect="1" noChangeArrowheads="1"/>
          </p:cNvPicPr>
          <p:nvPr>
            <p:ph sz="half" idx="1"/>
          </p:nvPr>
        </p:nvPicPr>
        <p:blipFill>
          <a:blip r:embed="rId2" cstate="print"/>
          <a:srcRect/>
          <a:stretch>
            <a:fillRect/>
          </a:stretch>
        </p:blipFill>
        <p:spPr bwMode="auto">
          <a:xfrm>
            <a:off x="285720" y="1500174"/>
            <a:ext cx="2572789" cy="1928553"/>
          </a:xfrm>
          <a:prstGeom prst="rect">
            <a:avLst/>
          </a:prstGeom>
          <a:noFill/>
        </p:spPr>
      </p:pic>
      <p:pic>
        <p:nvPicPr>
          <p:cNvPr id="6" name="Picture 5" descr="C:\Users\Главбух\Desktop\конференция 2013\P1040620.JPG"/>
          <p:cNvPicPr>
            <a:picLocks noChangeAspect="1" noChangeArrowheads="1"/>
          </p:cNvPicPr>
          <p:nvPr/>
        </p:nvPicPr>
        <p:blipFill>
          <a:blip r:embed="rId3" cstate="print"/>
          <a:srcRect/>
          <a:stretch>
            <a:fillRect/>
          </a:stretch>
        </p:blipFill>
        <p:spPr bwMode="auto">
          <a:xfrm>
            <a:off x="1142976" y="3786190"/>
            <a:ext cx="2928958" cy="251349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42" name="Picture 2" descr="C:\Users\Главбух\Desktop\конференция 2013\P1040615.JPG"/>
          <p:cNvPicPr>
            <a:picLocks noGrp="1" noChangeAspect="1" noChangeArrowheads="1"/>
          </p:cNvPicPr>
          <p:nvPr>
            <p:ph sz="half" idx="1"/>
          </p:nvPr>
        </p:nvPicPr>
        <p:blipFill>
          <a:blip r:embed="rId2" cstate="print"/>
          <a:srcRect/>
          <a:stretch>
            <a:fillRect/>
          </a:stretch>
        </p:blipFill>
        <p:spPr bwMode="auto">
          <a:xfrm>
            <a:off x="0" y="1428736"/>
            <a:ext cx="4038600" cy="3028950"/>
          </a:xfrm>
          <a:prstGeom prst="rect">
            <a:avLst/>
          </a:prstGeom>
          <a:noFill/>
        </p:spPr>
      </p:pic>
      <p:graphicFrame>
        <p:nvGraphicFramePr>
          <p:cNvPr id="8" name="Содержимое 7"/>
          <p:cNvGraphicFramePr>
            <a:graphicFrameLocks noGrp="1"/>
          </p:cNvGraphicFramePr>
          <p:nvPr>
            <p:ph sz="half" idx="2"/>
          </p:nvPr>
        </p:nvGraphicFramePr>
        <p:xfrm>
          <a:off x="4500561" y="1600200"/>
          <a:ext cx="4186239" cy="4829197"/>
        </p:xfrm>
        <a:graphic>
          <a:graphicData uri="http://schemas.openxmlformats.org/drawingml/2006/table">
            <a:tbl>
              <a:tblPr firstRow="1" bandRow="1">
                <a:tableStyleId>{5C22544A-7EE6-4342-B048-85BDC9FD1C3A}</a:tableStyleId>
              </a:tblPr>
              <a:tblGrid>
                <a:gridCol w="1395413"/>
                <a:gridCol w="1395413"/>
                <a:gridCol w="1395413"/>
              </a:tblGrid>
              <a:tr h="2126740">
                <a:tc>
                  <a:txBody>
                    <a:bodyPr/>
                    <a:lstStyle/>
                    <a:p>
                      <a:pPr>
                        <a:lnSpc>
                          <a:spcPct val="150000"/>
                        </a:lnSpc>
                        <a:spcAft>
                          <a:spcPts val="1000"/>
                        </a:spcAft>
                      </a:pPr>
                      <a:r>
                        <a:rPr lang="ru-RU" sz="1400" dirty="0">
                          <a:latin typeface="Times New Roman"/>
                          <a:ea typeface="Times New Roman"/>
                          <a:cs typeface="Times New Roman"/>
                        </a:rPr>
                        <a:t>Название средства</a:t>
                      </a:r>
                      <a:endParaRPr lang="ru-RU" sz="1100" dirty="0">
                        <a:latin typeface="Calibri"/>
                        <a:ea typeface="Times New Roman"/>
                        <a:cs typeface="Times New Roman"/>
                      </a:endParaRPr>
                    </a:p>
                  </a:txBody>
                  <a:tcPr marL="68580" marR="68580" marT="0" marB="0"/>
                </a:tc>
                <a:tc>
                  <a:txBody>
                    <a:bodyPr/>
                    <a:lstStyle/>
                    <a:p>
                      <a:pPr>
                        <a:lnSpc>
                          <a:spcPct val="150000"/>
                        </a:lnSpc>
                        <a:spcAft>
                          <a:spcPts val="1000"/>
                        </a:spcAft>
                      </a:pPr>
                      <a:r>
                        <a:rPr lang="ru-RU" sz="1400">
                          <a:latin typeface="Times New Roman"/>
                          <a:ea typeface="Times New Roman"/>
                          <a:cs typeface="Times New Roman"/>
                        </a:rPr>
                        <a:t>Уровень</a:t>
                      </a:r>
                      <a:endParaRPr lang="ru-RU" sz="1100">
                        <a:latin typeface="Calibri"/>
                        <a:ea typeface="Times New Roman"/>
                        <a:cs typeface="Times New Roman"/>
                      </a:endParaRPr>
                    </a:p>
                    <a:p>
                      <a:pPr>
                        <a:lnSpc>
                          <a:spcPct val="150000"/>
                        </a:lnSpc>
                        <a:spcAft>
                          <a:spcPts val="1000"/>
                        </a:spcAft>
                      </a:pPr>
                      <a:r>
                        <a:rPr lang="ru-RU" sz="1400">
                          <a:latin typeface="Times New Roman"/>
                          <a:ea typeface="Times New Roman"/>
                          <a:cs typeface="Times New Roman"/>
                        </a:rPr>
                        <a:t>р</a:t>
                      </a:r>
                      <a:r>
                        <a:rPr lang="en-US" sz="1400">
                          <a:latin typeface="Times New Roman"/>
                          <a:ea typeface="Times New Roman"/>
                          <a:cs typeface="Times New Roman"/>
                        </a:rPr>
                        <a:t>H (0-12)</a:t>
                      </a:r>
                      <a:endParaRPr lang="ru-RU" sz="1100">
                        <a:latin typeface="Calibri"/>
                        <a:ea typeface="Times New Roman"/>
                        <a:cs typeface="Times New Roman"/>
                      </a:endParaRPr>
                    </a:p>
                  </a:txBody>
                  <a:tcPr marL="68580" marR="68580" marT="0" marB="0"/>
                </a:tc>
                <a:tc>
                  <a:txBody>
                    <a:bodyPr/>
                    <a:lstStyle/>
                    <a:p>
                      <a:pPr>
                        <a:lnSpc>
                          <a:spcPct val="115000"/>
                        </a:lnSpc>
                        <a:spcAft>
                          <a:spcPts val="0"/>
                        </a:spcAft>
                      </a:pPr>
                      <a:r>
                        <a:rPr lang="ru-RU" sz="1400">
                          <a:latin typeface="Times New Roman"/>
                          <a:ea typeface="Times New Roman"/>
                          <a:cs typeface="Times New Roman"/>
                        </a:rPr>
                        <a:t>Нейтральная среда имеет pH = 7, кислая среда при pH &lt; 7 </a:t>
                      </a:r>
                      <a:endParaRPr lang="ru-RU" sz="1100">
                        <a:latin typeface="Calibri"/>
                        <a:ea typeface="Times New Roman"/>
                        <a:cs typeface="Times New Roman"/>
                      </a:endParaRPr>
                    </a:p>
                    <a:p>
                      <a:pPr>
                        <a:lnSpc>
                          <a:spcPct val="115000"/>
                        </a:lnSpc>
                        <a:spcAft>
                          <a:spcPts val="0"/>
                        </a:spcAft>
                      </a:pPr>
                      <a:r>
                        <a:rPr lang="ru-RU" sz="1400">
                          <a:latin typeface="Times New Roman"/>
                          <a:ea typeface="Times New Roman"/>
                          <a:cs typeface="Times New Roman"/>
                        </a:rPr>
                        <a:t> щелочная среда при pH &gt; 7.</a:t>
                      </a:r>
                      <a:endParaRPr lang="ru-RU" sz="1100">
                        <a:latin typeface="Calibri"/>
                        <a:ea typeface="Times New Roman"/>
                        <a:cs typeface="Times New Roman"/>
                      </a:endParaRPr>
                    </a:p>
                  </a:txBody>
                  <a:tcPr marL="68580" marR="68580" marT="0" marB="0"/>
                </a:tc>
              </a:tr>
              <a:tr h="401791">
                <a:tc>
                  <a:txBody>
                    <a:bodyPr/>
                    <a:lstStyle/>
                    <a:p>
                      <a:pPr>
                        <a:lnSpc>
                          <a:spcPct val="150000"/>
                        </a:lnSpc>
                        <a:spcAft>
                          <a:spcPts val="1000"/>
                        </a:spcAft>
                      </a:pPr>
                      <a:r>
                        <a:rPr lang="ru-RU" sz="1400">
                          <a:latin typeface="Times New Roman"/>
                          <a:ea typeface="Times New Roman"/>
                          <a:cs typeface="Times New Roman"/>
                        </a:rPr>
                        <a:t>детское</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en-US" sz="1400">
                          <a:latin typeface="Times New Roman"/>
                          <a:ea typeface="Times New Roman"/>
                          <a:cs typeface="Times New Roman"/>
                        </a:rPr>
                        <a:t>8</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щелочная</a:t>
                      </a:r>
                      <a:endParaRPr lang="ru-RU" sz="1100">
                        <a:latin typeface="Calibri"/>
                        <a:ea typeface="Times New Roman"/>
                        <a:cs typeface="Times New Roman"/>
                      </a:endParaRPr>
                    </a:p>
                  </a:txBody>
                  <a:tcPr marL="68580" marR="68580" marT="0" marB="0"/>
                </a:tc>
              </a:tr>
              <a:tr h="401791">
                <a:tc>
                  <a:txBody>
                    <a:bodyPr/>
                    <a:lstStyle/>
                    <a:p>
                      <a:pPr>
                        <a:lnSpc>
                          <a:spcPct val="150000"/>
                        </a:lnSpc>
                        <a:spcAft>
                          <a:spcPts val="1000"/>
                        </a:spcAft>
                      </a:pPr>
                      <a:r>
                        <a:rPr lang="ru-RU" sz="1400">
                          <a:latin typeface="Times New Roman"/>
                          <a:ea typeface="Times New Roman"/>
                          <a:cs typeface="Times New Roman"/>
                        </a:rPr>
                        <a:t>Аленушка</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en-US" sz="1400">
                          <a:latin typeface="Times New Roman"/>
                          <a:ea typeface="Times New Roman"/>
                          <a:cs typeface="Times New Roman"/>
                        </a:rPr>
                        <a:t>8</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щелочная</a:t>
                      </a:r>
                      <a:endParaRPr lang="ru-RU" sz="1100">
                        <a:latin typeface="Calibri"/>
                        <a:ea typeface="Times New Roman"/>
                        <a:cs typeface="Times New Roman"/>
                      </a:endParaRPr>
                    </a:p>
                  </a:txBody>
                  <a:tcPr marL="68580" marR="68580" marT="0" marB="0"/>
                </a:tc>
              </a:tr>
              <a:tr h="401791">
                <a:tc>
                  <a:txBody>
                    <a:bodyPr/>
                    <a:lstStyle/>
                    <a:p>
                      <a:pPr>
                        <a:lnSpc>
                          <a:spcPct val="150000"/>
                        </a:lnSpc>
                        <a:spcAft>
                          <a:spcPts val="1000"/>
                        </a:spcAft>
                      </a:pPr>
                      <a:r>
                        <a:rPr lang="en-US" sz="1400">
                          <a:latin typeface="Times New Roman"/>
                          <a:ea typeface="Times New Roman"/>
                          <a:cs typeface="Times New Roman"/>
                        </a:rPr>
                        <a:t>Safeguard</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en-US" sz="1400">
                          <a:latin typeface="Times New Roman"/>
                          <a:ea typeface="Times New Roman"/>
                          <a:cs typeface="Times New Roman"/>
                        </a:rPr>
                        <a:t>9</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щелочная</a:t>
                      </a:r>
                      <a:endParaRPr lang="ru-RU" sz="1100">
                        <a:latin typeface="Calibri"/>
                        <a:ea typeface="Times New Roman"/>
                        <a:cs typeface="Times New Roman"/>
                      </a:endParaRPr>
                    </a:p>
                  </a:txBody>
                  <a:tcPr marL="68580" marR="68580" marT="0" marB="0"/>
                </a:tc>
              </a:tr>
              <a:tr h="401791">
                <a:tc>
                  <a:txBody>
                    <a:bodyPr/>
                    <a:lstStyle/>
                    <a:p>
                      <a:pPr>
                        <a:lnSpc>
                          <a:spcPct val="150000"/>
                        </a:lnSpc>
                        <a:spcAft>
                          <a:spcPts val="1000"/>
                        </a:spcAft>
                      </a:pPr>
                      <a:r>
                        <a:rPr lang="ru-RU" sz="1400">
                          <a:latin typeface="Times New Roman"/>
                          <a:ea typeface="Times New Roman"/>
                          <a:cs typeface="Times New Roman"/>
                        </a:rPr>
                        <a:t>Хозяйственное </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en-US" sz="1400">
                          <a:latin typeface="Times New Roman"/>
                          <a:ea typeface="Times New Roman"/>
                          <a:cs typeface="Times New Roman"/>
                        </a:rPr>
                        <a:t>7</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нейтральная</a:t>
                      </a:r>
                      <a:endParaRPr lang="ru-RU" sz="1100">
                        <a:latin typeface="Calibri"/>
                        <a:ea typeface="Times New Roman"/>
                        <a:cs typeface="Times New Roman"/>
                      </a:endParaRPr>
                    </a:p>
                  </a:txBody>
                  <a:tcPr marL="68580" marR="68580" marT="0" marB="0"/>
                </a:tc>
              </a:tr>
              <a:tr h="401791">
                <a:tc>
                  <a:txBody>
                    <a:bodyPr/>
                    <a:lstStyle/>
                    <a:p>
                      <a:pPr>
                        <a:lnSpc>
                          <a:spcPct val="150000"/>
                        </a:lnSpc>
                        <a:spcAft>
                          <a:spcPts val="1000"/>
                        </a:spcAft>
                      </a:pPr>
                      <a:r>
                        <a:rPr lang="ru-RU" sz="1400">
                          <a:latin typeface="Times New Roman"/>
                          <a:ea typeface="Times New Roman"/>
                          <a:cs typeface="Times New Roman"/>
                        </a:rPr>
                        <a:t>«</a:t>
                      </a:r>
                      <a:r>
                        <a:rPr lang="en-US" sz="1400">
                          <a:latin typeface="Times New Roman"/>
                          <a:ea typeface="Times New Roman"/>
                          <a:cs typeface="Times New Roman"/>
                        </a:rPr>
                        <a:t>Anna</a:t>
                      </a:r>
                      <a:r>
                        <a:rPr lang="ru-RU" sz="1400">
                          <a:latin typeface="Times New Roman"/>
                          <a:ea typeface="Times New Roman"/>
                          <a:cs typeface="Times New Roman"/>
                        </a:rPr>
                        <a:t>»</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en-US" sz="1400">
                          <a:latin typeface="Times New Roman"/>
                          <a:ea typeface="Times New Roman"/>
                          <a:cs typeface="Times New Roman"/>
                        </a:rPr>
                        <a:t>7</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a:latin typeface="Times New Roman"/>
                          <a:ea typeface="Times New Roman"/>
                          <a:cs typeface="Times New Roman"/>
                        </a:rPr>
                        <a:t>нейтральная</a:t>
                      </a:r>
                      <a:endParaRPr lang="ru-RU" sz="1100">
                        <a:latin typeface="Calibri"/>
                        <a:ea typeface="Times New Roman"/>
                        <a:cs typeface="Times New Roman"/>
                      </a:endParaRPr>
                    </a:p>
                  </a:txBody>
                  <a:tcPr marL="68580" marR="68580" marT="0" marB="0"/>
                </a:tc>
              </a:tr>
              <a:tr h="693502">
                <a:tc>
                  <a:txBody>
                    <a:bodyPr/>
                    <a:lstStyle/>
                    <a:p>
                      <a:pPr>
                        <a:lnSpc>
                          <a:spcPct val="150000"/>
                        </a:lnSpc>
                        <a:spcAft>
                          <a:spcPts val="1000"/>
                        </a:spcAft>
                      </a:pPr>
                      <a:r>
                        <a:rPr lang="ru-RU" sz="1400">
                          <a:latin typeface="Times New Roman"/>
                          <a:ea typeface="Times New Roman"/>
                          <a:cs typeface="Times New Roman"/>
                        </a:rPr>
                        <a:t>Стиральный порошок  </a:t>
                      </a:r>
                      <a:r>
                        <a:rPr lang="en-US" sz="1400">
                          <a:latin typeface="Times New Roman"/>
                          <a:ea typeface="Times New Roman"/>
                          <a:cs typeface="Times New Roman"/>
                        </a:rPr>
                        <a:t>Deni</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en-US" sz="1400">
                          <a:latin typeface="Times New Roman"/>
                          <a:ea typeface="Times New Roman"/>
                          <a:cs typeface="Times New Roman"/>
                        </a:rPr>
                        <a:t>12</a:t>
                      </a:r>
                      <a:endParaRPr lang="ru-RU" sz="1100">
                        <a:latin typeface="Calibri"/>
                        <a:ea typeface="Times New Roman"/>
                        <a:cs typeface="Times New Roman"/>
                      </a:endParaRPr>
                    </a:p>
                  </a:txBody>
                  <a:tcPr marL="68580" marR="68580" marT="0" marB="0"/>
                </a:tc>
                <a:tc>
                  <a:txBody>
                    <a:bodyPr/>
                    <a:lstStyle/>
                    <a:p>
                      <a:pPr algn="ctr">
                        <a:lnSpc>
                          <a:spcPct val="150000"/>
                        </a:lnSpc>
                        <a:spcAft>
                          <a:spcPts val="1000"/>
                        </a:spcAft>
                      </a:pPr>
                      <a:r>
                        <a:rPr lang="ru-RU" sz="1400" dirty="0">
                          <a:latin typeface="Times New Roman"/>
                          <a:ea typeface="Times New Roman"/>
                          <a:cs typeface="Times New Roman"/>
                        </a:rPr>
                        <a:t>щелочная</a:t>
                      </a:r>
                      <a:endParaRPr lang="ru-RU" sz="1100"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011222"/>
          </a:xfrm>
        </p:spPr>
        <p:txBody>
          <a:bodyPr>
            <a:noAutofit/>
          </a:bodyPr>
          <a:lstStyle/>
          <a:p>
            <a:r>
              <a:rPr lang="ru-RU" sz="2400" dirty="0" smtClean="0"/>
              <a:t>«Исследовав физическую тайну мыла»  узнала физические   свойства, которые позволят оценить эффект его использования</a:t>
            </a:r>
            <a:endParaRPr lang="ru-RU" sz="2400" dirty="0"/>
          </a:p>
        </p:txBody>
      </p:sp>
      <p:sp>
        <p:nvSpPr>
          <p:cNvPr id="4" name="Содержимое 3"/>
          <p:cNvSpPr>
            <a:spLocks noGrp="1"/>
          </p:cNvSpPr>
          <p:nvPr>
            <p:ph sz="half" idx="2"/>
          </p:nvPr>
        </p:nvSpPr>
        <p:spPr/>
        <p:txBody>
          <a:bodyPr>
            <a:normAutofit fontScale="77500" lnSpcReduction="20000"/>
          </a:bodyPr>
          <a:lstStyle/>
          <a:p>
            <a:r>
              <a:rPr lang="ru-RU" dirty="0" smtClean="0"/>
              <a:t> умение анализировать имеющие факты, умение сопоставлять и прогнозировать, умение находить пути решения возникающих ситуаций – все это приходит с опытом, с практикой. Чтобы приобрести все эти навыки и снова получить удовлетворение от своих маленьких открытий, даже если они уже известны, я постараюсь продолжить обучение в ВУЗе на факультете биотехнологии. </a:t>
            </a:r>
          </a:p>
          <a:p>
            <a:endParaRPr lang="ru-RU" dirty="0"/>
          </a:p>
        </p:txBody>
      </p:sp>
      <p:pic>
        <p:nvPicPr>
          <p:cNvPr id="5" name="Содержимое 4" descr="http://im5-tub-ru.yandex.net/i?id=140362689-11-72&amp;n=21"/>
          <p:cNvPicPr>
            <a:picLocks noGrp="1"/>
          </p:cNvPicPr>
          <p:nvPr>
            <p:ph sz="half" idx="1"/>
          </p:nvPr>
        </p:nvPicPr>
        <p:blipFill>
          <a:blip r:embed="rId2"/>
          <a:srcRect/>
          <a:stretch>
            <a:fillRect/>
          </a:stretch>
        </p:blipFill>
        <p:spPr bwMode="auto">
          <a:xfrm>
            <a:off x="285720" y="5072074"/>
            <a:ext cx="1866900" cy="1428750"/>
          </a:xfrm>
          <a:prstGeom prst="rect">
            <a:avLst/>
          </a:prstGeom>
          <a:noFill/>
          <a:ln w="9525">
            <a:noFill/>
            <a:miter lim="800000"/>
            <a:headEnd/>
            <a:tailEnd/>
          </a:ln>
        </p:spPr>
      </p:pic>
      <p:sp>
        <p:nvSpPr>
          <p:cNvPr id="6" name="Прямоугольник 5"/>
          <p:cNvSpPr/>
          <p:nvPr/>
        </p:nvSpPr>
        <p:spPr>
          <a:xfrm>
            <a:off x="428596" y="1357298"/>
            <a:ext cx="3262341" cy="3785652"/>
          </a:xfrm>
          <a:prstGeom prst="rect">
            <a:avLst/>
          </a:prstGeom>
        </p:spPr>
        <p:txBody>
          <a:bodyPr wrap="square">
            <a:spAutoFit/>
          </a:bodyPr>
          <a:lstStyle/>
          <a:p>
            <a:r>
              <a:rPr lang="ru-RU" sz="2000" dirty="0" smtClean="0">
                <a:solidFill>
                  <a:prstClr val="black"/>
                </a:solidFill>
              </a:rPr>
              <a:t>научилась извлекать информацию с бумажных носителей – книг, электронных – дисков, интернета, критично ее оценивать с точки зрения научности. При проведении эксперимента мне пришлось научиться пользоваться измерительным прибором – штангенциркулем</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Актуальность</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Тему данной работы я выбрала не случайно. Моя будущая профессия связана с медициной, а в медицине очень важна стерильность. Одно из средств стерильности и является мыло и моющие средства</a:t>
            </a:r>
            <a:endParaRPr lang="ru-RU" dirty="0"/>
          </a:p>
        </p:txBody>
      </p:sp>
      <p:pic>
        <p:nvPicPr>
          <p:cNvPr id="3074" name="Picture 2" descr="C:\Users\Главбух\Downloads\5407311362d45b2af6f30ffb26ef5e4e7de56a591c_b.jpg"/>
          <p:cNvPicPr>
            <a:picLocks noGrp="1" noChangeAspect="1" noChangeArrowheads="1"/>
          </p:cNvPicPr>
          <p:nvPr>
            <p:ph sz="half" idx="1"/>
          </p:nvPr>
        </p:nvPicPr>
        <p:blipFill>
          <a:blip r:embed="rId2"/>
          <a:srcRect/>
          <a:stretch>
            <a:fillRect/>
          </a:stretch>
        </p:blipFill>
        <p:spPr bwMode="auto">
          <a:xfrm>
            <a:off x="178563" y="1643050"/>
            <a:ext cx="4714909" cy="400052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a:t>
            </a:r>
            <a:br>
              <a:rPr lang="ru-RU" dirty="0" smtClean="0"/>
            </a:br>
            <a:endParaRPr lang="ru-RU" dirty="0"/>
          </a:p>
        </p:txBody>
      </p:sp>
      <p:sp>
        <p:nvSpPr>
          <p:cNvPr id="4" name="Содержимое 3"/>
          <p:cNvSpPr>
            <a:spLocks noGrp="1"/>
          </p:cNvSpPr>
          <p:nvPr>
            <p:ph sz="half" idx="2"/>
          </p:nvPr>
        </p:nvSpPr>
        <p:spPr>
          <a:xfrm>
            <a:off x="4643438" y="357166"/>
            <a:ext cx="4038600" cy="5715040"/>
          </a:xfrm>
        </p:spPr>
        <p:txBody>
          <a:bodyPr>
            <a:normAutofit fontScale="77500" lnSpcReduction="20000"/>
          </a:bodyPr>
          <a:lstStyle/>
          <a:p>
            <a:r>
              <a:rPr lang="ru-RU" b="1" dirty="0" smtClean="0"/>
              <a:t>Задачи моего исследования:</a:t>
            </a:r>
          </a:p>
          <a:p>
            <a:pPr lvl="0">
              <a:buFont typeface="Wingdings" pitchFamily="2" charset="2"/>
              <a:buChar char="§"/>
            </a:pPr>
            <a:r>
              <a:rPr lang="ru-RU" dirty="0" smtClean="0"/>
              <a:t>Рассмотреть историю мыловарения и появления моющих средств;</a:t>
            </a:r>
          </a:p>
          <a:p>
            <a:pPr lvl="0">
              <a:buFont typeface="Wingdings" pitchFamily="2" charset="2"/>
              <a:buChar char="§"/>
            </a:pPr>
            <a:r>
              <a:rPr lang="ru-RU" dirty="0" smtClean="0"/>
              <a:t>Изучить состав и принцип действия синтетических моющих средств;</a:t>
            </a:r>
          </a:p>
          <a:p>
            <a:pPr lvl="0">
              <a:buFont typeface="Wingdings" pitchFamily="2" charset="2"/>
              <a:buChar char="§"/>
            </a:pPr>
            <a:r>
              <a:rPr lang="ru-RU" dirty="0" smtClean="0"/>
              <a:t>Рассмотреть понятие поверхностного натяжения;</a:t>
            </a:r>
          </a:p>
          <a:p>
            <a:pPr lvl="0">
              <a:buFont typeface="Wingdings" pitchFamily="2" charset="2"/>
              <a:buChar char="§"/>
            </a:pPr>
            <a:r>
              <a:rPr lang="ru-RU" dirty="0" smtClean="0"/>
              <a:t>Сварить мыло в домашних условиях ;</a:t>
            </a:r>
          </a:p>
          <a:p>
            <a:pPr lvl="0">
              <a:buFont typeface="Wingdings" pitchFamily="2" charset="2"/>
              <a:buChar char="§"/>
            </a:pPr>
            <a:r>
              <a:rPr lang="ru-RU" dirty="0" smtClean="0"/>
              <a:t>Провести опыты и измерить поверхностное натяжение различных синтетических моющих средств полученных в промышленности и в домашних условиях;</a:t>
            </a:r>
          </a:p>
          <a:p>
            <a:endParaRPr lang="ru-RU" dirty="0"/>
          </a:p>
        </p:txBody>
      </p:sp>
      <p:sp>
        <p:nvSpPr>
          <p:cNvPr id="7" name="Прямоугольник 6"/>
          <p:cNvSpPr/>
          <p:nvPr/>
        </p:nvSpPr>
        <p:spPr>
          <a:xfrm>
            <a:off x="214282" y="357166"/>
            <a:ext cx="3786214" cy="4401205"/>
          </a:xfrm>
          <a:prstGeom prst="rect">
            <a:avLst/>
          </a:prstGeom>
        </p:spPr>
        <p:txBody>
          <a:bodyPr wrap="square">
            <a:spAutoFit/>
          </a:bodyPr>
          <a:lstStyle/>
          <a:p>
            <a:r>
              <a:rPr lang="ru-RU" sz="2800" b="1" dirty="0" smtClean="0"/>
              <a:t>Цель моей работы: </a:t>
            </a:r>
            <a:br>
              <a:rPr lang="ru-RU" sz="2800" b="1" dirty="0" smtClean="0"/>
            </a:br>
            <a:r>
              <a:rPr lang="ru-RU" sz="2800" dirty="0" smtClean="0"/>
              <a:t>       изучить физические  свойства </a:t>
            </a:r>
            <a:r>
              <a:rPr lang="ru-RU" sz="2800" dirty="0" err="1" smtClean="0"/>
              <a:t>мылообразующего</a:t>
            </a:r>
            <a:r>
              <a:rPr lang="ru-RU" sz="2800" dirty="0" smtClean="0"/>
              <a:t> вещества , провести их сравнительный анализ на промышленных и самостоятельно изготовленном образцах</a:t>
            </a:r>
            <a:endParaRPr lang="ru-RU"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dirty="0" smtClean="0"/>
              <a:t>Методы работы </a:t>
            </a:r>
            <a:endParaRPr lang="ru-RU" dirty="0"/>
          </a:p>
        </p:txBody>
      </p:sp>
      <p:sp>
        <p:nvSpPr>
          <p:cNvPr id="7" name="Содержимое 6"/>
          <p:cNvSpPr>
            <a:spLocks noGrp="1"/>
          </p:cNvSpPr>
          <p:nvPr>
            <p:ph idx="1"/>
          </p:nvPr>
        </p:nvSpPr>
        <p:spPr>
          <a:xfrm>
            <a:off x="457200" y="1142984"/>
            <a:ext cx="8229600" cy="4983179"/>
          </a:xfrm>
        </p:spPr>
        <p:txBody>
          <a:bodyPr/>
          <a:lstStyle/>
          <a:p>
            <a:r>
              <a:rPr lang="ru-RU" dirty="0" smtClean="0"/>
              <a:t>анализ  источников информации, изготовление своих образцов (мыла),  проведение эксперимента, составление таблиц и диаграмм</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История создания мыла</a:t>
            </a:r>
            <a:endParaRPr lang="ru-RU" dirty="0"/>
          </a:p>
        </p:txBody>
      </p:sp>
      <p:sp>
        <p:nvSpPr>
          <p:cNvPr id="6" name="Содержимое 5"/>
          <p:cNvSpPr>
            <a:spLocks noGrp="1"/>
          </p:cNvSpPr>
          <p:nvPr>
            <p:ph sz="half" idx="2"/>
          </p:nvPr>
        </p:nvSpPr>
        <p:spPr/>
        <p:txBody>
          <a:bodyPr>
            <a:normAutofit fontScale="55000" lnSpcReduction="20000"/>
          </a:bodyPr>
          <a:lstStyle/>
          <a:p>
            <a:r>
              <a:rPr lang="ru-RU" b="1" dirty="0" smtClean="0"/>
              <a:t>Слово «</a:t>
            </a:r>
            <a:r>
              <a:rPr lang="ru-RU" b="1" dirty="0" err="1" smtClean="0"/>
              <a:t>soap</a:t>
            </a:r>
            <a:r>
              <a:rPr lang="ru-RU" b="1" dirty="0" smtClean="0"/>
              <a:t>» (мыло) произошло от названия древнеримской горы </a:t>
            </a:r>
            <a:r>
              <a:rPr lang="ru-RU" b="1" dirty="0" err="1" smtClean="0"/>
              <a:t>Sapo</a:t>
            </a:r>
            <a:r>
              <a:rPr lang="ru-RU" b="1" dirty="0" smtClean="0"/>
              <a:t>.</a:t>
            </a:r>
            <a:r>
              <a:rPr lang="ru-RU" dirty="0" smtClean="0"/>
              <a:t> Согласно легенде на этой горе совершались жертвоприношения богам. Зола костра смешивалась с сожженным животным жиром и дождями смывалась в реку Тибр. Женщины, стиравшие белье на берегу, обратили внимание на то, что использование этой смесь, лучше отстирывает одежду. Позже ее стали использовать и для мытья тела. Со временем слово «</a:t>
            </a:r>
            <a:r>
              <a:rPr lang="ru-RU" dirty="0" err="1" smtClean="0"/>
              <a:t>sapo</a:t>
            </a:r>
            <a:r>
              <a:rPr lang="ru-RU" dirty="0" smtClean="0"/>
              <a:t>» перешло в другие языки: из него образовались итальянское «</a:t>
            </a:r>
            <a:r>
              <a:rPr lang="ru-RU" dirty="0" err="1" smtClean="0"/>
              <a:t>sapone</a:t>
            </a:r>
            <a:r>
              <a:rPr lang="ru-RU" dirty="0" smtClean="0"/>
              <a:t>», французское «</a:t>
            </a:r>
            <a:r>
              <a:rPr lang="ru-RU" dirty="0" err="1" smtClean="0"/>
              <a:t>savon</a:t>
            </a:r>
            <a:r>
              <a:rPr lang="ru-RU" dirty="0" smtClean="0"/>
              <a:t>» и английское «</a:t>
            </a:r>
            <a:r>
              <a:rPr lang="ru-RU" dirty="0" err="1" smtClean="0"/>
              <a:t>soap</a:t>
            </a:r>
            <a:r>
              <a:rPr lang="ru-RU" dirty="0" smtClean="0"/>
              <a:t>».</a:t>
            </a:r>
            <a:br>
              <a:rPr lang="ru-RU" dirty="0" smtClean="0"/>
            </a:br>
            <a:r>
              <a:rPr lang="ru-RU" dirty="0" smtClean="0"/>
              <a:t>Производство мыла получило широкое распространение в Риме. Во время раскопок Помпеи археологи нашли мыловарню с кусками готового мыла. Но это не помешало еще долгое время использовать глину, щелок, бамбуковую муку, ячменную закваску, </a:t>
            </a:r>
            <a:r>
              <a:rPr lang="ru-RU" dirty="0" err="1" smtClean="0"/>
              <a:t>пензу</a:t>
            </a:r>
            <a:r>
              <a:rPr lang="ru-RU" dirty="0" smtClean="0"/>
              <a:t>.</a:t>
            </a:r>
            <a:endParaRPr lang="ru-RU" dirty="0"/>
          </a:p>
        </p:txBody>
      </p:sp>
      <p:pic>
        <p:nvPicPr>
          <p:cNvPr id="5122" name="Picture 2" descr="C:\Users\Главбух\Downloads\Kopiya-6bef4b4ccbf0.jpg"/>
          <p:cNvPicPr>
            <a:picLocks noGrp="1" noChangeAspect="1" noChangeArrowheads="1"/>
          </p:cNvPicPr>
          <p:nvPr>
            <p:ph sz="half" idx="1"/>
          </p:nvPr>
        </p:nvPicPr>
        <p:blipFill>
          <a:blip r:embed="rId2"/>
          <a:srcRect/>
          <a:stretch>
            <a:fillRect/>
          </a:stretch>
        </p:blipFill>
        <p:spPr bwMode="auto">
          <a:xfrm>
            <a:off x="1071538" y="1854175"/>
            <a:ext cx="3286148" cy="469898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u="sng" dirty="0" smtClean="0"/>
              <a:t>Состав и принцип действия синтетических моющих средств</a:t>
            </a:r>
            <a:r>
              <a:rPr lang="ru-RU" dirty="0" smtClean="0"/>
              <a:t/>
            </a:r>
            <a:br>
              <a:rPr lang="ru-RU" dirty="0" smtClean="0"/>
            </a:br>
            <a:endParaRPr lang="ru-RU" dirty="0"/>
          </a:p>
        </p:txBody>
      </p:sp>
      <p:sp>
        <p:nvSpPr>
          <p:cNvPr id="6" name="Содержимое 5"/>
          <p:cNvSpPr>
            <a:spLocks noGrp="1"/>
          </p:cNvSpPr>
          <p:nvPr>
            <p:ph sz="half" idx="1"/>
          </p:nvPr>
        </p:nvSpPr>
        <p:spPr/>
        <p:txBody>
          <a:bodyPr>
            <a:normAutofit fontScale="85000" lnSpcReduction="20000"/>
          </a:bodyPr>
          <a:lstStyle/>
          <a:p>
            <a:r>
              <a:rPr lang="ru-RU" dirty="0" smtClean="0"/>
              <a:t>Любое моющее средство должно обладать двойной функцией: способностью взаимодействовать с загрязняющим веществом (чаще всего жиром) и переводить его в воду или водный раствор. Для этого молекула моющего средства должна иметь гидрофобную (водоотталкивающую) и гидрофильную (любящую удерживать воду) части.</a:t>
            </a:r>
          </a:p>
          <a:p>
            <a:endParaRPr lang="ru-RU" dirty="0"/>
          </a:p>
        </p:txBody>
      </p:sp>
      <p:pic>
        <p:nvPicPr>
          <p:cNvPr id="6146" name="Picture 2" descr="C:\Users\Главбух\Downloads\milo.jpg"/>
          <p:cNvPicPr>
            <a:picLocks noGrp="1" noChangeAspect="1" noChangeArrowheads="1"/>
          </p:cNvPicPr>
          <p:nvPr>
            <p:ph sz="half" idx="2"/>
          </p:nvPr>
        </p:nvPicPr>
        <p:blipFill>
          <a:blip r:embed="rId2"/>
          <a:srcRect/>
          <a:stretch>
            <a:fillRect/>
          </a:stretch>
        </p:blipFill>
        <p:spPr bwMode="auto">
          <a:xfrm>
            <a:off x="4661903" y="1600200"/>
            <a:ext cx="4011193" cy="45259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25470"/>
          </a:xfrm>
        </p:spPr>
        <p:txBody>
          <a:bodyPr>
            <a:normAutofit fontScale="90000"/>
          </a:bodyPr>
          <a:lstStyle/>
          <a:p>
            <a:r>
              <a:rPr lang="ru-RU" u="sng" dirty="0" smtClean="0"/>
              <a:t>Поверхностное натяжение</a:t>
            </a:r>
            <a:r>
              <a:rPr lang="ru-RU" dirty="0" smtClean="0"/>
              <a:t/>
            </a:r>
            <a:br>
              <a:rPr lang="ru-RU" dirty="0" smtClean="0"/>
            </a:br>
            <a:endParaRPr lang="ru-RU" dirty="0"/>
          </a:p>
        </p:txBody>
      </p:sp>
      <p:sp>
        <p:nvSpPr>
          <p:cNvPr id="3" name="Содержимое 2"/>
          <p:cNvSpPr>
            <a:spLocks noGrp="1"/>
          </p:cNvSpPr>
          <p:nvPr>
            <p:ph sz="half" idx="1"/>
          </p:nvPr>
        </p:nvSpPr>
        <p:spPr/>
        <p:txBody>
          <a:bodyPr>
            <a:normAutofit fontScale="70000" lnSpcReduction="20000"/>
          </a:bodyPr>
          <a:lstStyle/>
          <a:p>
            <a:r>
              <a:rPr lang="ru-RU" dirty="0" smtClean="0"/>
              <a:t>Молекулы жидкости, например воды, удерживаются вместе силами притяжения. Эти силы тянут верхние молекулы внутрь, и поверхность жидкости изгибается. Этот эффект называемый поверхностным натяжением</a:t>
            </a:r>
            <a:endParaRPr lang="ru-RU" dirty="0"/>
          </a:p>
        </p:txBody>
      </p:sp>
      <p:sp>
        <p:nvSpPr>
          <p:cNvPr id="4" name="Содержимое 3"/>
          <p:cNvSpPr>
            <a:spLocks noGrp="1"/>
          </p:cNvSpPr>
          <p:nvPr>
            <p:ph sz="half" idx="2"/>
          </p:nvPr>
        </p:nvSpPr>
        <p:spPr/>
        <p:txBody>
          <a:bodyPr>
            <a:normAutofit fontScale="70000" lnSpcReduction="20000"/>
          </a:bodyPr>
          <a:lstStyle/>
          <a:p>
            <a:r>
              <a:rPr lang="ru-RU" b="1" dirty="0" err="1" smtClean="0"/>
              <a:t>Пове́рхностное</a:t>
            </a:r>
            <a:r>
              <a:rPr lang="ru-RU" b="1" dirty="0" smtClean="0"/>
              <a:t> </a:t>
            </a:r>
            <a:r>
              <a:rPr lang="ru-RU" b="1" dirty="0" err="1" smtClean="0"/>
              <a:t>натяже́ние</a:t>
            </a:r>
            <a:r>
              <a:rPr lang="ru-RU" dirty="0" smtClean="0"/>
              <a:t> — </a:t>
            </a:r>
            <a:r>
              <a:rPr lang="ru-RU" dirty="0" smtClean="0">
                <a:hlinkClick r:id="rId2" tooltip="Термодинамика"/>
              </a:rPr>
              <a:t>термодинамическая</a:t>
            </a:r>
            <a:r>
              <a:rPr lang="ru-RU" dirty="0" smtClean="0"/>
              <a:t> характеристика поверхности раздела двух находящихся в равновесии </a:t>
            </a:r>
            <a:r>
              <a:rPr lang="ru-RU" dirty="0" smtClean="0">
                <a:hlinkClick r:id="rId3" tooltip="Термодинамическая фаза"/>
              </a:rPr>
              <a:t>фаз</a:t>
            </a:r>
            <a:r>
              <a:rPr lang="ru-RU" dirty="0" smtClean="0"/>
              <a:t>, определяемая работой обратимого </a:t>
            </a:r>
            <a:r>
              <a:rPr lang="ru-RU" dirty="0" err="1" smtClean="0"/>
              <a:t>изотермокинетического</a:t>
            </a:r>
            <a:r>
              <a:rPr lang="ru-RU" dirty="0" smtClean="0"/>
              <a:t> образования единицы площади этой поверхности раздела при условии, что температура, объём системы и </a:t>
            </a:r>
            <a:r>
              <a:rPr lang="ru-RU" dirty="0" smtClean="0">
                <a:hlinkClick r:id="rId4" tooltip="Химический потенциал"/>
              </a:rPr>
              <a:t>химические потенциалы</a:t>
            </a:r>
            <a:r>
              <a:rPr lang="ru-RU" dirty="0" smtClean="0"/>
              <a:t> всех компонентов в обеих фазах остаются постоянными</a:t>
            </a:r>
            <a:endParaRPr lang="ru-RU" dirty="0"/>
          </a:p>
        </p:txBody>
      </p:sp>
      <p:pic>
        <p:nvPicPr>
          <p:cNvPr id="7170" name="Picture 2" descr="0003"/>
          <p:cNvPicPr>
            <a:picLocks noChangeAspect="1" noChangeArrowheads="1"/>
          </p:cNvPicPr>
          <p:nvPr/>
        </p:nvPicPr>
        <p:blipFill>
          <a:blip r:embed="rId5"/>
          <a:srcRect/>
          <a:stretch>
            <a:fillRect/>
          </a:stretch>
        </p:blipFill>
        <p:spPr bwMode="auto">
          <a:xfrm>
            <a:off x="857224" y="3714752"/>
            <a:ext cx="2643206" cy="2161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Поверхностное натяжение имеет двойной физический смысл </a:t>
            </a:r>
            <a:endParaRPr lang="ru-RU" dirty="0"/>
          </a:p>
        </p:txBody>
      </p:sp>
      <p:sp>
        <p:nvSpPr>
          <p:cNvPr id="3" name="Содержимое 2"/>
          <p:cNvSpPr>
            <a:spLocks noGrp="1"/>
          </p:cNvSpPr>
          <p:nvPr>
            <p:ph sz="half" idx="1"/>
          </p:nvPr>
        </p:nvSpPr>
        <p:spPr/>
        <p:txBody>
          <a:bodyPr>
            <a:normAutofit lnSpcReduction="10000"/>
          </a:bodyPr>
          <a:lstStyle/>
          <a:p>
            <a:r>
              <a:rPr lang="ru-RU" dirty="0" smtClean="0"/>
              <a:t>Энергетическое (термодинамическое) определение: поверхностное натяжение — это удельная работа увеличения поверхности при её растяжении при условии постоянства температуры. </a:t>
            </a:r>
            <a:endParaRPr lang="ru-RU" dirty="0"/>
          </a:p>
        </p:txBody>
      </p:sp>
      <p:sp>
        <p:nvSpPr>
          <p:cNvPr id="4" name="Содержимое 3"/>
          <p:cNvSpPr>
            <a:spLocks noGrp="1"/>
          </p:cNvSpPr>
          <p:nvPr>
            <p:ph sz="half" idx="2"/>
          </p:nvPr>
        </p:nvSpPr>
        <p:spPr/>
        <p:txBody>
          <a:bodyPr>
            <a:normAutofit lnSpcReduction="10000"/>
          </a:bodyPr>
          <a:lstStyle/>
          <a:p>
            <a:r>
              <a:rPr lang="ru-RU" dirty="0" smtClean="0"/>
              <a:t>Силовое (механическое) определение: поверхностное натяжение — это сила, действующая на единицу длины линии, которая ограничивает поверхность жидкости.</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Изготовление мыла</a:t>
            </a:r>
            <a:endParaRPr lang="ru-RU" dirty="0"/>
          </a:p>
        </p:txBody>
      </p:sp>
      <p:sp>
        <p:nvSpPr>
          <p:cNvPr id="4" name="Содержимое 3"/>
          <p:cNvSpPr>
            <a:spLocks noGrp="1"/>
          </p:cNvSpPr>
          <p:nvPr>
            <p:ph sz="half" idx="2"/>
          </p:nvPr>
        </p:nvSpPr>
        <p:spPr/>
        <p:txBody>
          <a:bodyPr>
            <a:normAutofit fontScale="85000" lnSpcReduction="10000"/>
          </a:bodyPr>
          <a:lstStyle/>
          <a:p>
            <a:r>
              <a:rPr lang="ru-RU" dirty="0" smtClean="0"/>
              <a:t>Нальем в чашку растительного масла, насыпаем немного соды и нагреем смесь на спиртовке так, чтобы масло закипело. Продолжая нагрев, понемногу добавляем еще соды. Примерно через час (в течение нескольких минут) приливаем к смеси по каплям сильно соленую воду</a:t>
            </a:r>
            <a:endParaRPr lang="ru-RU" dirty="0"/>
          </a:p>
        </p:txBody>
      </p:sp>
      <p:pic>
        <p:nvPicPr>
          <p:cNvPr id="8194" name="Picture 2" descr="C:\Users\Главбух\Desktop\конференция 2013\P1040609.JPG"/>
          <p:cNvPicPr>
            <a:picLocks noGrp="1" noChangeAspect="1" noChangeArrowheads="1"/>
          </p:cNvPicPr>
          <p:nvPr>
            <p:ph sz="half" idx="1"/>
          </p:nvPr>
        </p:nvPicPr>
        <p:blipFill>
          <a:blip r:embed="rId2" cstate="print"/>
          <a:srcRect/>
          <a:stretch>
            <a:fillRect/>
          </a:stretch>
        </p:blipFill>
        <p:spPr bwMode="auto">
          <a:xfrm>
            <a:off x="357158" y="1428736"/>
            <a:ext cx="4583664" cy="4152128"/>
          </a:xfrm>
          <a:prstGeom prst="rect">
            <a:avLst/>
          </a:prstGeom>
          <a:noFill/>
        </p:spPr>
      </p:pic>
      <p:sp>
        <p:nvSpPr>
          <p:cNvPr id="7" name="Прямоугольник 6"/>
          <p:cNvSpPr/>
          <p:nvPr/>
        </p:nvSpPr>
        <p:spPr>
          <a:xfrm>
            <a:off x="571472" y="5786454"/>
            <a:ext cx="4242508" cy="646331"/>
          </a:xfrm>
          <a:prstGeom prst="rect">
            <a:avLst/>
          </a:prstGeom>
        </p:spPr>
        <p:txBody>
          <a:bodyPr wrap="square">
            <a:spAutoFit/>
          </a:bodyPr>
          <a:lstStyle/>
          <a:p>
            <a:pPr algn="ctr"/>
            <a:r>
              <a:rPr lang="ru-RU" dirty="0" smtClean="0"/>
              <a:t>Измерение массы </a:t>
            </a:r>
          </a:p>
          <a:p>
            <a:pPr algn="ctr"/>
            <a:r>
              <a:rPr lang="ru-RU" dirty="0" smtClean="0"/>
              <a:t>изготовленного мыла «</a:t>
            </a:r>
            <a:r>
              <a:rPr lang="en-US" dirty="0" smtClean="0"/>
              <a:t>Anna</a:t>
            </a:r>
            <a:r>
              <a:rPr lang="ru-RU" dirty="0" smtClean="0"/>
              <a:t>»</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934</Words>
  <PresentationFormat>Экран (4:3)</PresentationFormat>
  <Paragraphs>138</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МБОУ Лестранхозовская СОШ</vt:lpstr>
      <vt:lpstr>Актуальность</vt:lpstr>
      <vt:lpstr>. </vt:lpstr>
      <vt:lpstr>Методы работы </vt:lpstr>
      <vt:lpstr>История создания мыла</vt:lpstr>
      <vt:lpstr>Состав и принцип действия синтетических моющих средств </vt:lpstr>
      <vt:lpstr>Поверхностное натяжение </vt:lpstr>
      <vt:lpstr>Поверхностное натяжение имеет двойной физический смысл </vt:lpstr>
      <vt:lpstr>Изготовление мыла</vt:lpstr>
      <vt:lpstr>Измерение коэффициента поверхностного натяжения методом отрыва  капель</vt:lpstr>
      <vt:lpstr>Слайд 11</vt:lpstr>
      <vt:lpstr>Результаты исследования</vt:lpstr>
      <vt:lpstr>Вывод:</vt:lpstr>
      <vt:lpstr>Исследование кислотно-щелочного баланса мыльного раствора </vt:lpstr>
      <vt:lpstr>Слайд 15</vt:lpstr>
      <vt:lpstr>«Исследовав физическую тайну мыла»  узнала физические   свойства, которые позволят оценить эффект его использования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Лестранхозовская СОШ</dc:title>
  <dc:creator>Щекочихина А.А.</dc:creator>
  <cp:lastModifiedBy>Педагог</cp:lastModifiedBy>
  <cp:revision>12</cp:revision>
  <dcterms:created xsi:type="dcterms:W3CDTF">2013-10-08T13:58:45Z</dcterms:created>
  <dcterms:modified xsi:type="dcterms:W3CDTF">2018-01-17T03:43:38Z</dcterms:modified>
</cp:coreProperties>
</file>