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  <p:sldId id="265" r:id="rId6"/>
    <p:sldId id="257" r:id="rId7"/>
    <p:sldId id="259" r:id="rId8"/>
    <p:sldId id="258" r:id="rId9"/>
    <p:sldId id="262" r:id="rId10"/>
    <p:sldId id="260" r:id="rId11"/>
    <p:sldId id="266" r:id="rId12"/>
    <p:sldId id="267" r:id="rId13"/>
    <p:sldId id="268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3" r:id="rId24"/>
    <p:sldId id="281" r:id="rId25"/>
    <p:sldId id="286" r:id="rId26"/>
    <p:sldId id="282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PowerPoint &quot;Книги&quot;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62068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Муниципальное бюджетное общеобразовательное учреждение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«Средняя школа №4»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1844824"/>
            <a:ext cx="59766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Проект по русскому языку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 Интересная фразеология</a:t>
            </a:r>
            <a:endParaRPr lang="ru-RU" sz="4400" b="1" dirty="0">
              <a:solidFill>
                <a:srgbClr val="00B0F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4581128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Ушакова Алена Алексеевна, обучающаяся 6 класса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Сачкова Ирина Викторовна,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PowerPoint &quot;Книги&quot;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54868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Значение и этимология фразеологизмов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59838c1a1dd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052736"/>
            <a:ext cx="3167956" cy="237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1052736"/>
            <a:ext cx="45365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Попасть впросак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Просаком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назывался специальный  станок для плетения канатов и верёвок. Попадание в него одежды, волос, бороды могло стоить человеку жизни. От подобных случаев и произошло это выражение, что означает оказаться в неловком положении.</a:t>
            </a:r>
          </a:p>
        </p:txBody>
      </p:sp>
      <p:pic>
        <p:nvPicPr>
          <p:cNvPr id="6" name="Picture 6" descr="4cca40ae7d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1" y="3501008"/>
            <a:ext cx="3175989" cy="232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355976" y="3501008"/>
            <a:ext cx="4248472" cy="2995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Не мытьём, так катаньем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 старину женщины после стирки «катали» бельё с помощью специальной скалки. Хорошо прокатанное белье оказывалось выжатым, выглаженным и чистым, даже если стирка была не очень качественной.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PowerPoint &quot;Книги&quot;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7" descr="23b04a0919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2620615" cy="262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131840" y="908720"/>
            <a:ext cx="5184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Дойти до ручки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Калачи на Руси нередко ели прямо на улице, держа за дужку-ручку. Ее в пищу не употребляли,     а бросали собакам или отдавали нищим. Про них говорили: дошёл    до ручки, то есть совсем опустился, потерял человеческий облик.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3428999"/>
            <a:ext cx="381642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Всыпать по первое число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 старые времена учеников часто пороли. Если ученику доставалось особенно сильно, его могли освободить от дальнейших порок в текущем месяце, вплоть до первого числа следующего месяца.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PowerPoint &quot;Книги&quot;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a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80728"/>
            <a:ext cx="707068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55776" y="40466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Античная мифология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PowerPoint &quot;Книги&quot;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03-10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8682837" cy="566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83768" y="404664"/>
            <a:ext cx="3816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Античная мифология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PowerPoint &quot;Книги&quot;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a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8609761" cy="549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627784" y="476672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Античная мифология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PowerPoint &quot;Книги&quot;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a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8692485" cy="565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43808" y="404664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Античная мифология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PowerPoint &quot;Книги&quot;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11760" y="54868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Библейская фразеология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340768"/>
            <a:ext cx="6120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сеет ветер, пожнет бурю.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Око за око, зуб за зуб.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Отделить зерна от плевел.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судите, да не судимы будете.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 минует меня чаша сия.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хлебом единым жив человек.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умываю руки.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Нести свой крест (на Голгофу).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не работает, тот не ест.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Поднявший меч от меча и погибнет.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PowerPoint &quot;Книги&quot;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4967287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27584" y="414908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У.Хант «Козёл отпущения»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412776"/>
            <a:ext cx="350043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92080" y="62068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Рембрандт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«Валаамова ослица»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PowerPoint &quot;Книги&quot;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47667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Фразеологизмы в названиях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558924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А.Н.Островский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124744"/>
            <a:ext cx="7344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«Свои люди – сочтемся»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«Бедность не порок»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«Не все коту масленица»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«Правда хорошо, а счастье лучше»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«Не было ни гроша, да вдруг алтын»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«Не в свои сани не садись»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«На всякого мудреца довольно простоты»</a:t>
            </a:r>
          </a:p>
        </p:txBody>
      </p:sp>
      <p:pic>
        <p:nvPicPr>
          <p:cNvPr id="9218" name="Picture 2" descr="фразеологический оборот"/>
          <p:cNvPicPr>
            <a:picLocks noChangeAspect="1" noChangeArrowheads="1"/>
          </p:cNvPicPr>
          <p:nvPr/>
        </p:nvPicPr>
        <p:blipFill>
          <a:blip r:embed="rId3" cstate="print"/>
          <a:srcRect b="2829"/>
          <a:stretch>
            <a:fillRect/>
          </a:stretch>
        </p:blipFill>
        <p:spPr bwMode="auto">
          <a:xfrm>
            <a:off x="4211960" y="3789040"/>
            <a:ext cx="4643180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PowerPoint &quot;Книги&quot;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404664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Крылатые фразы из литературных произведений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522920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И.А.Крылов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340768"/>
            <a:ext cx="56886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воз и ныне там.  («Обоз»)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Васька слушает да ест. («Кот и Повар»)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вы, друзья, как ни садитесь… («Квартет»)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Слона-то я и не приметил. («Любопытный»)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сильного всегда  бессильный виноват.  («Волк и Ягненок»)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 кумушек считать трудиться,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лучше ль на себя, кума, оборотиться. («Зеркало и Обезьяна»)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Кукушка хвалит Петуха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то, что хвалит он Кукушку. («Кукушка и Петух»)</a:t>
            </a:r>
          </a:p>
          <a:p>
            <a:pPr algn="just">
              <a:lnSpc>
                <a:spcPct val="80000"/>
              </a:lnSpc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PowerPoint &quot;Книги&quot;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27784" y="62068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Проблемные вопросы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340768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Что такое фразеология?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Что такое фразеологизм?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Какую роль играют фразеологизмы в речи?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900igr.net/datas/russkij-jazyk/Slova-frazeologizmy/0011-011-Podobrat-slova-sinonimy-k-frazeologizmam.jpg"/>
          <p:cNvPicPr>
            <a:picLocks noChangeAspect="1" noChangeArrowheads="1"/>
          </p:cNvPicPr>
          <p:nvPr/>
        </p:nvPicPr>
        <p:blipFill>
          <a:blip r:embed="rId3" cstate="print"/>
          <a:srcRect l="74637" t="61820" r="1615" b="3500"/>
          <a:stretch>
            <a:fillRect/>
          </a:stretch>
        </p:blipFill>
        <p:spPr bwMode="auto">
          <a:xfrm>
            <a:off x="6516216" y="980728"/>
            <a:ext cx="1872208" cy="2050514"/>
          </a:xfrm>
          <a:prstGeom prst="rect">
            <a:avLst/>
          </a:prstGeom>
          <a:noFill/>
        </p:spPr>
      </p:pic>
      <p:pic>
        <p:nvPicPr>
          <p:cNvPr id="27652" name="Picture 4" descr="http://lib2.podelise.ru/tw_files2/urls_3/85/d-84280/img17.jpg"/>
          <p:cNvPicPr>
            <a:picLocks noChangeAspect="1" noChangeArrowheads="1"/>
          </p:cNvPicPr>
          <p:nvPr/>
        </p:nvPicPr>
        <p:blipFill>
          <a:blip r:embed="rId4" cstate="print"/>
          <a:srcRect l="6615" t="41579" r="52751" b="9281"/>
          <a:stretch>
            <a:fillRect/>
          </a:stretch>
        </p:blipFill>
        <p:spPr bwMode="auto">
          <a:xfrm>
            <a:off x="683568" y="2564904"/>
            <a:ext cx="2304256" cy="2089907"/>
          </a:xfrm>
          <a:prstGeom prst="rect">
            <a:avLst/>
          </a:prstGeom>
          <a:noFill/>
        </p:spPr>
      </p:pic>
      <p:pic>
        <p:nvPicPr>
          <p:cNvPr id="27654" name="Picture 6" descr="http://slidesharo.com/u/storage/ppt_7770/1688d-1392843842-13.jpg"/>
          <p:cNvPicPr>
            <a:picLocks noChangeAspect="1" noChangeArrowheads="1"/>
          </p:cNvPicPr>
          <p:nvPr/>
        </p:nvPicPr>
        <p:blipFill>
          <a:blip r:embed="rId5" cstate="print"/>
          <a:srcRect l="3146" t="18421" r="53385" b="17320"/>
          <a:stretch>
            <a:fillRect/>
          </a:stretch>
        </p:blipFill>
        <p:spPr bwMode="auto">
          <a:xfrm>
            <a:off x="3059832" y="3227064"/>
            <a:ext cx="2520280" cy="2794224"/>
          </a:xfrm>
          <a:prstGeom prst="rect">
            <a:avLst/>
          </a:prstGeom>
          <a:noFill/>
        </p:spPr>
      </p:pic>
      <p:pic>
        <p:nvPicPr>
          <p:cNvPr id="27656" name="Picture 8" descr="http://www.metod-kopilka.ru/images/doc/24/18568/img11.jpg"/>
          <p:cNvPicPr>
            <a:picLocks noChangeAspect="1" noChangeArrowheads="1"/>
          </p:cNvPicPr>
          <p:nvPr/>
        </p:nvPicPr>
        <p:blipFill>
          <a:blip r:embed="rId6" cstate="print"/>
          <a:srcRect l="50399" t="27300" r="8651" b="20201"/>
          <a:stretch>
            <a:fillRect/>
          </a:stretch>
        </p:blipFill>
        <p:spPr bwMode="auto">
          <a:xfrm>
            <a:off x="5796136" y="3429000"/>
            <a:ext cx="2845756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PowerPoint &quot;Книги&quot;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8233382" cy="568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PowerPoint &quot;Книги&quot;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8531045" cy="56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PowerPoint &quot;Книги&quot;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47667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Что я люблю или не люблю?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124744"/>
            <a:ext cx="33843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Бить баклуши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Точить лясы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Считать ворон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Витать в облаках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Задирать нос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Жить на широкую ногу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Плясать под чужую дудку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Метать громы и молнии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Доводить до белого коленья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Ломать голову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Лезть на рожон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1196752"/>
            <a:ext cx="3312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Вставлять палки в колёса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Раздувать из мухи слона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Работать засучив рукава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Держать язык за зубами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Выводить на чистую воду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Расхлёбывать кашу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rpp.nashaucheba.ru/pars_docs/refs/78/77996/img2.jpg"/>
          <p:cNvPicPr>
            <a:picLocks noChangeAspect="1" noChangeArrowheads="1"/>
          </p:cNvPicPr>
          <p:nvPr/>
        </p:nvPicPr>
        <p:blipFill>
          <a:blip r:embed="rId3" cstate="print"/>
          <a:srcRect l="20790" t="27240" r="26291" b="11020"/>
          <a:stretch>
            <a:fillRect/>
          </a:stretch>
        </p:blipFill>
        <p:spPr bwMode="auto">
          <a:xfrm>
            <a:off x="2699792" y="4077072"/>
            <a:ext cx="2736304" cy="2394266"/>
          </a:xfrm>
          <a:prstGeom prst="rect">
            <a:avLst/>
          </a:prstGeom>
          <a:noFill/>
        </p:spPr>
      </p:pic>
      <p:pic>
        <p:nvPicPr>
          <p:cNvPr id="15" name="Picture 4" descr="Водить за но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284984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PowerPoint &quot;Книги&quot;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3808" y="47667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Узнай фразеологизм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Верста коломенск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2875334" cy="2875334"/>
          </a:xfrm>
          <a:prstGeom prst="rect">
            <a:avLst/>
          </a:prstGeom>
          <a:noFill/>
        </p:spPr>
      </p:pic>
      <p:pic>
        <p:nvPicPr>
          <p:cNvPr id="1030" name="Picture 6" descr="Дело в шляп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124744"/>
            <a:ext cx="2669282" cy="2669282"/>
          </a:xfrm>
          <a:prstGeom prst="rect">
            <a:avLst/>
          </a:prstGeom>
          <a:noFill/>
        </p:spPr>
      </p:pic>
      <p:pic>
        <p:nvPicPr>
          <p:cNvPr id="1032" name="Picture 8" descr="Дым коромысло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005064"/>
            <a:ext cx="2525266" cy="2525266"/>
          </a:xfrm>
          <a:prstGeom prst="rect">
            <a:avLst/>
          </a:prstGeom>
          <a:noFill/>
        </p:spPr>
      </p:pic>
      <p:pic>
        <p:nvPicPr>
          <p:cNvPr id="1034" name="Picture 10" descr="Зарубить на нос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052736"/>
            <a:ext cx="2597274" cy="2597274"/>
          </a:xfrm>
          <a:prstGeom prst="rect">
            <a:avLst/>
          </a:prstGeom>
          <a:noFill/>
        </p:spPr>
      </p:pic>
      <p:pic>
        <p:nvPicPr>
          <p:cNvPr id="12" name="Picture 2" descr="http://mediasubs.ru/group/uploads/to/tolko-deti/image/1422946048-647992-4923.jpg"/>
          <p:cNvPicPr>
            <a:picLocks noChangeAspect="1" noChangeArrowheads="1"/>
          </p:cNvPicPr>
          <p:nvPr/>
        </p:nvPicPr>
        <p:blipFill>
          <a:blip r:embed="rId7" cstate="print"/>
          <a:srcRect l="44719"/>
          <a:stretch>
            <a:fillRect/>
          </a:stretch>
        </p:blipFill>
        <p:spPr bwMode="auto">
          <a:xfrm>
            <a:off x="2483768" y="4077072"/>
            <a:ext cx="2304256" cy="2344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PowerPoint &quot;Книги&quot;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Shape 16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491880" y="2060848"/>
            <a:ext cx="5112568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71800" y="40466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Решите кроссворд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48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1.Он неверующий.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2.Только и видели.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3.Чуть свет.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4.Намотать на ус.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5.В час по чайной ложке.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6.Шиворот-навыворот.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7.Рукой подать.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8.С гулькин нос.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9.Тьма тьмущая.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10.Показать, где раки зимуют.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11.Откуда ни возьмись.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12.Хоть глаз выколи.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PowerPoint &quot;Книги&quot;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40466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Доскажите словечко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2016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Прикусить…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Морочить…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Клевать…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Хлопать…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Умывать…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Считать…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Бить…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4149080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Фразеологическое лото «Собери фразеологизмы»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5157192"/>
            <a:ext cx="60486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носу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повесить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нос           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задирать</a:t>
            </a: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совать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водить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зарубить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носом     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оставить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нос</a:t>
            </a:r>
          </a:p>
          <a:p>
            <a:endParaRPr lang="ru-RU" dirty="0"/>
          </a:p>
        </p:txBody>
      </p:sp>
      <p:pic>
        <p:nvPicPr>
          <p:cNvPr id="43010" name="Picture 2" descr="http://www.maam.ru/upload/blogs/27d41ec988f73d55d6923607200bdb34.jpg.jpg"/>
          <p:cNvPicPr>
            <a:picLocks noChangeAspect="1" noChangeArrowheads="1"/>
          </p:cNvPicPr>
          <p:nvPr/>
        </p:nvPicPr>
        <p:blipFill>
          <a:blip r:embed="rId3" cstate="print"/>
          <a:srcRect t="18086" r="40281" b="16805"/>
          <a:stretch>
            <a:fillRect/>
          </a:stretch>
        </p:blipFill>
        <p:spPr bwMode="auto">
          <a:xfrm>
            <a:off x="5868144" y="620688"/>
            <a:ext cx="2912324" cy="2382810"/>
          </a:xfrm>
          <a:prstGeom prst="rect">
            <a:avLst/>
          </a:prstGeom>
          <a:noFill/>
        </p:spPr>
      </p:pic>
      <p:pic>
        <p:nvPicPr>
          <p:cNvPr id="43012" name="Picture 4" descr="http://fs00.infourok.ru/images/doc/280/286077/640/img8.jpg"/>
          <p:cNvPicPr>
            <a:picLocks noChangeAspect="1" noChangeArrowheads="1"/>
          </p:cNvPicPr>
          <p:nvPr/>
        </p:nvPicPr>
        <p:blipFill>
          <a:blip r:embed="rId4" cstate="print"/>
          <a:srcRect l="12993" t="29925" r="22039" b="5501"/>
          <a:stretch>
            <a:fillRect/>
          </a:stretch>
        </p:blipFill>
        <p:spPr bwMode="auto">
          <a:xfrm>
            <a:off x="2411760" y="1556792"/>
            <a:ext cx="3240360" cy="2415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PowerPoint &quot;Книги&quot;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27784" y="47667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Результаты исследования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124744"/>
            <a:ext cx="78488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Фразеологизмы чаще используют в разговорной речи и в художественных произведениях.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Фразеологизмы оживляют речь, делают её эмоциональной, выразительной, приводят к повышению культуры речи.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2050" name="Picture 2" descr="http://img1.labirint.ru/books/416589/scrn_big_1.jpg"/>
          <p:cNvPicPr>
            <a:picLocks noChangeAspect="1" noChangeArrowheads="1"/>
          </p:cNvPicPr>
          <p:nvPr/>
        </p:nvPicPr>
        <p:blipFill>
          <a:blip r:embed="rId3" cstate="print"/>
          <a:srcRect t="47766" r="51360" b="5665"/>
          <a:stretch>
            <a:fillRect/>
          </a:stretch>
        </p:blipFill>
        <p:spPr bwMode="auto">
          <a:xfrm>
            <a:off x="5580111" y="4653136"/>
            <a:ext cx="2984599" cy="20609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19672" y="256490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212976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Используйте в своей речи фразеологизмы, пословицы, поговорки, крылатые выражения и тогда наша речь станет более яркой, выразительной, живой и образной.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img1.labirint.ru/books/416589/scrn_big_1.jpg"/>
          <p:cNvPicPr>
            <a:picLocks noChangeAspect="1" noChangeArrowheads="1"/>
          </p:cNvPicPr>
          <p:nvPr/>
        </p:nvPicPr>
        <p:blipFill>
          <a:blip r:embed="rId3" cstate="print"/>
          <a:srcRect l="52868" t="3931" b="51442"/>
          <a:stretch>
            <a:fillRect/>
          </a:stretch>
        </p:blipFill>
        <p:spPr bwMode="auto">
          <a:xfrm>
            <a:off x="2339752" y="4581128"/>
            <a:ext cx="2952328" cy="2016224"/>
          </a:xfrm>
          <a:prstGeom prst="rect">
            <a:avLst/>
          </a:prstGeom>
          <a:noFill/>
        </p:spPr>
      </p:pic>
      <p:pic>
        <p:nvPicPr>
          <p:cNvPr id="10" name="Picture 2" descr="http://img1.labirint.ru/books/416589/scrn_big_1.jpg"/>
          <p:cNvPicPr>
            <a:picLocks noChangeAspect="1" noChangeArrowheads="1"/>
          </p:cNvPicPr>
          <p:nvPr/>
        </p:nvPicPr>
        <p:blipFill>
          <a:blip r:embed="rId3" cstate="print"/>
          <a:srcRect l="52868" t="46096" b="5665"/>
          <a:stretch>
            <a:fillRect/>
          </a:stretch>
        </p:blipFill>
        <p:spPr bwMode="auto">
          <a:xfrm>
            <a:off x="5580112" y="2420888"/>
            <a:ext cx="2887492" cy="2131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PowerPoint &quot;Книги&quot;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47667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Литература о фразеологизмах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1" descr="11903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67714">
            <a:off x="351613" y="435207"/>
            <a:ext cx="1815349" cy="285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B5819401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124744"/>
            <a:ext cx="213677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10006102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052736"/>
            <a:ext cx="19431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1338462167_lj71bxlse4sma8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00263">
            <a:off x="6243254" y="1161585"/>
            <a:ext cx="2376264" cy="321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127123----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3933056"/>
            <a:ext cx="2006965" cy="266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1360761285_matveeva-svideteli-istorii-199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3789040"/>
            <a:ext cx="2087562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10031326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15902">
            <a:off x="6144395" y="3703511"/>
            <a:ext cx="19621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PowerPoint &quot;Книги&quot;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1760" y="47667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1052736"/>
            <a:ext cx="8064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1.Гвоздарёв Ю.А. Рассказы о русской фразеологии. – М.: Просвещение, 1998.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2.Жуков В.П. Школьный фразеологический словарь русского языка. – М.: Просвещение, 1980.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3.Розе Т.В. Большой фразеологический словарь для детей. – Олма-пресс, 2008.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4.Рыжов В.А., Рыжова С.В. О происхождении и значении некоторых фразеологизмов // Русский язык. – М.: Первое сентября, 2004.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5.Томашевская Н.В. Фразеологический словарь. – Эксмо, 2011.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6.Успенский Л.В. Культура речи. – М.: Просвещение, 1987.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7.Шанский Н.М. Школьный фразеологический словарь русского языка: значение и происхождение словосочетаний. – М.: Просвещение, 2008.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PowerPoint &quot;Книги&quot;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63888" y="62068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412776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1.Если овладеть фразеологическим богатством русского языка, то можно повысить культуру речи.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2.Если не использовать в своей речи фразеологизмы, то она утратит выразительность, эмоциональность.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festival.1september.ru/articles/653282/presentation/04.jpg"/>
          <p:cNvPicPr>
            <a:picLocks noChangeAspect="1" noChangeArrowheads="1"/>
          </p:cNvPicPr>
          <p:nvPr/>
        </p:nvPicPr>
        <p:blipFill>
          <a:blip r:embed="rId3" cstate="print"/>
          <a:srcRect l="50084" t="18420" r="776" b="941"/>
          <a:stretch>
            <a:fillRect/>
          </a:stretch>
        </p:blipFill>
        <p:spPr bwMode="auto">
          <a:xfrm>
            <a:off x="2267744" y="2852936"/>
            <a:ext cx="2983832" cy="3672408"/>
          </a:xfrm>
          <a:prstGeom prst="rect">
            <a:avLst/>
          </a:prstGeom>
          <a:noFill/>
        </p:spPr>
      </p:pic>
      <p:pic>
        <p:nvPicPr>
          <p:cNvPr id="26628" name="Picture 4" descr="http://slidesharo.com/u/storage/ppt_7770/1688d-1392843842-12.jpg"/>
          <p:cNvPicPr>
            <a:picLocks noChangeAspect="1" noChangeArrowheads="1"/>
          </p:cNvPicPr>
          <p:nvPr/>
        </p:nvPicPr>
        <p:blipFill>
          <a:blip r:embed="rId4" cstate="print"/>
          <a:srcRect l="50084" t="20160" r="4556" b="18101"/>
          <a:stretch>
            <a:fillRect/>
          </a:stretch>
        </p:blipFill>
        <p:spPr bwMode="auto">
          <a:xfrm>
            <a:off x="5364088" y="2996952"/>
            <a:ext cx="3244768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PowerPoint &quot;Книги&quot;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3848" y="5486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Цели и задачи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268760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Узнать о понятиях фразеология, фразеологизм.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Узнать о происхождении фразеологизмов.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Определить сферу употребления фразеологизмов.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Проанализировать частоту употребления фразеологизмов в речи.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Обосновать необходимость их употребления.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Выявить роль фразеологизмов в речи.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lib2.podelise.ru/tw_files2/urls_3/85/d-84280/img20.jpg"/>
          <p:cNvPicPr>
            <a:picLocks noChangeAspect="1" noChangeArrowheads="1"/>
          </p:cNvPicPr>
          <p:nvPr/>
        </p:nvPicPr>
        <p:blipFill>
          <a:blip r:embed="rId3" cstate="print"/>
          <a:srcRect l="3780" t="32760" r="50861" b="9281"/>
          <a:stretch>
            <a:fillRect/>
          </a:stretch>
        </p:blipFill>
        <p:spPr bwMode="auto">
          <a:xfrm>
            <a:off x="2123728" y="3284984"/>
            <a:ext cx="3456384" cy="3312368"/>
          </a:xfrm>
          <a:prstGeom prst="rect">
            <a:avLst/>
          </a:prstGeom>
          <a:noFill/>
        </p:spPr>
      </p:pic>
      <p:pic>
        <p:nvPicPr>
          <p:cNvPr id="25604" name="Picture 4" descr="http://5klass.net/datas/russkij-jazyk/Frazeologizmy-russkogo-jazyka/0014-014-Derzhi-karman-shire.jpg"/>
          <p:cNvPicPr>
            <a:picLocks noChangeAspect="1" noChangeArrowheads="1"/>
          </p:cNvPicPr>
          <p:nvPr/>
        </p:nvPicPr>
        <p:blipFill>
          <a:blip r:embed="rId4" cstate="print"/>
          <a:srcRect l="51187" t="23100" r="9439" b="8651"/>
          <a:stretch>
            <a:fillRect/>
          </a:stretch>
        </p:blipFill>
        <p:spPr bwMode="auto">
          <a:xfrm>
            <a:off x="5796136" y="2924944"/>
            <a:ext cx="2808312" cy="3650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PowerPoint &quot;Книги&quot;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15816" y="54868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Ход исследования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196752"/>
            <a:ext cx="7272808" cy="201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1.Выбор темы.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2.Сбор материала.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3.Чтение информационной литературы и работа с ней.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4.Определение источников происхождения фразеологизмов.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5.Определение сферы употребления фразеологизмов.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6.Делаем выводы.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3474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212976"/>
            <a:ext cx="2304256" cy="339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22571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924944"/>
            <a:ext cx="2565474" cy="372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PowerPoint &quot;Книги&quot;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62068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96752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Фраза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единица речи, выражающая законченную мысль.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Фразеология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phrásis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/гр./ – выражение)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раздел языкознания, изучающий фразеологический состав языка всего современном состоянии и историческом развитии.</a:t>
            </a:r>
          </a:p>
          <a:p>
            <a:pPr algn="just">
              <a:lnSpc>
                <a:spcPct val="80000"/>
              </a:lnSpc>
              <a:buClr>
                <a:srgbClr val="0033CC"/>
              </a:buClr>
              <a:defRPr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Фразеологизм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устойчивое словосочетание, значение которого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невыводимо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 значений составляющих его компонентов.  </a:t>
            </a:r>
          </a:p>
          <a:p>
            <a:pPr algn="just">
              <a:lnSpc>
                <a:spcPct val="80000"/>
              </a:lnSpc>
              <a:buClr>
                <a:srgbClr val="0033CC"/>
              </a:buClr>
              <a:defRPr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Поговорка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меткий, выразительный образ, оборот речи. </a:t>
            </a:r>
          </a:p>
          <a:p>
            <a:pPr algn="just">
              <a:lnSpc>
                <a:spcPct val="80000"/>
              </a:lnSpc>
              <a:buClr>
                <a:srgbClr val="0033CC"/>
              </a:buClr>
              <a:defRPr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Пословица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коротенькая притча, имеет поучительный смысл.</a:t>
            </a:r>
          </a:p>
          <a:p>
            <a:pPr algn="just">
              <a:lnSpc>
                <a:spcPct val="80000"/>
              </a:lnSpc>
              <a:buClr>
                <a:srgbClr val="0033CC"/>
              </a:buClr>
              <a:defRPr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Крылатые слова и выражения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(афоризмы) – это образные цитаты из литературных произведений.</a:t>
            </a:r>
          </a:p>
        </p:txBody>
      </p:sp>
      <p:pic>
        <p:nvPicPr>
          <p:cNvPr id="6" name="Picture 6" descr="3001282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861048"/>
            <a:ext cx="2022252" cy="273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3474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573016"/>
            <a:ext cx="2078931" cy="306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22571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573016"/>
            <a:ext cx="2132831" cy="309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PowerPoint &quot;Книги&quot;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75656" y="548680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Классификация фразеологизмов </a:t>
            </a:r>
          </a:p>
          <a:p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(по академику В.В.Виноградову)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0001-001-Frazeologiz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356992"/>
            <a:ext cx="1763688" cy="332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267744" y="1844824"/>
            <a:ext cx="540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Фразеологические сращения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неразложимы по смыслу, значение не мотивируется составляющими (съесть собаку).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Фразеологические единства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устойчивые обороты, мотивация на базе переосмысления   (плыть по течению).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Фразеологические сочетания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включают компоненты со свободным и связанным     значениями (заклятый враг).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Фразеологические выражения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         пословицы, поговорки, крылатые фразы,         цитаты.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PowerPoint &quot;Книги&quot;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54868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Свойства фразеологизмов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98884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Picture 4" descr="Ca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20688"/>
            <a:ext cx="2339752" cy="177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1124744"/>
            <a:ext cx="8064896" cy="293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Синонимия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тёртый калач – стреляный воробей</a:t>
            </a: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Антонимия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семи пядей во лбу – дубовая голова</a:t>
            </a: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Омонимия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пустить петуха</a:t>
            </a: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Многозначность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собраться с силами</a:t>
            </a: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Оценочность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золотые руки, набить карманы</a:t>
            </a: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Происхождение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исконно русские и заимствованные, профессиональные и диалектные, архаизмы и историзмы</a:t>
            </a: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Сфера употребления, стиль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литературные, просторечные, публицистика, канцеляризмы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mypresentation.ru/documents/7c8d5988b17bc592e4a137b0a3f62f4e/img5.jpg"/>
          <p:cNvPicPr>
            <a:picLocks noChangeAspect="1" noChangeArrowheads="1"/>
          </p:cNvPicPr>
          <p:nvPr/>
        </p:nvPicPr>
        <p:blipFill>
          <a:blip r:embed="rId4" cstate="print"/>
          <a:srcRect l="9613" t="21971" r="16234" b="6621"/>
          <a:stretch>
            <a:fillRect/>
          </a:stretch>
        </p:blipFill>
        <p:spPr bwMode="auto">
          <a:xfrm>
            <a:off x="2339752" y="4221088"/>
            <a:ext cx="3024336" cy="2184243"/>
          </a:xfrm>
          <a:prstGeom prst="rect">
            <a:avLst/>
          </a:prstGeom>
          <a:noFill/>
        </p:spPr>
      </p:pic>
      <p:pic>
        <p:nvPicPr>
          <p:cNvPr id="22532" name="Picture 4" descr="http://malenkayastrana.ucoz.com/na-krylyah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717032"/>
            <a:ext cx="2223542" cy="2802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PowerPoint &quot;Книги&quot;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47667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Источники фразеологии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1052736"/>
            <a:ext cx="48245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1.Народное творчество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по щучьему веленью, искать жар-птицу, за тридевять земель</a:t>
            </a: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2.Античная мифология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нить Ариадны, ахиллесова пята, кануть в лету, Троянский конь</a:t>
            </a: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3.Библейская мифология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козёл отпущения, блудный сын</a:t>
            </a: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4.Художественная литература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злые языки, мартышкин труд</a:t>
            </a: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5.Профессиональная лексика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тянуть канитель, играть первую скрипку, на два фронта, взять на мушку, войти в роль</a:t>
            </a: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6.Реальные исторические факты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держать порох сухим, во всю Ивановскую, перейти Рубикон</a:t>
            </a: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7.Традиции, обычаи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очертя голову, носить на руках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school-vb.do.am/frazeologizmy_v_kartink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26747"/>
            <a:ext cx="3312368" cy="2842613"/>
          </a:xfrm>
          <a:prstGeom prst="rect">
            <a:avLst/>
          </a:prstGeom>
          <a:noFill/>
        </p:spPr>
      </p:pic>
      <p:pic>
        <p:nvPicPr>
          <p:cNvPr id="21508" name="Picture 4" descr="http://cs416130.vk.me/v416130544/ce93/JuR8uNLQwUs.jpg"/>
          <p:cNvPicPr>
            <a:picLocks noChangeAspect="1" noChangeArrowheads="1"/>
          </p:cNvPicPr>
          <p:nvPr/>
        </p:nvPicPr>
        <p:blipFill>
          <a:blip r:embed="rId4" cstate="print"/>
          <a:srcRect t="11594" b="11594"/>
          <a:stretch>
            <a:fillRect/>
          </a:stretch>
        </p:blipFill>
        <p:spPr bwMode="auto">
          <a:xfrm>
            <a:off x="467544" y="980728"/>
            <a:ext cx="2664296" cy="2719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1207</Words>
  <Application>Microsoft Office PowerPoint</Application>
  <PresentationFormat>Экран (4:3)</PresentationFormat>
  <Paragraphs>165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37</cp:revision>
  <dcterms:created xsi:type="dcterms:W3CDTF">2016-04-13T11:41:37Z</dcterms:created>
  <dcterms:modified xsi:type="dcterms:W3CDTF">2018-01-25T13:56:32Z</dcterms:modified>
</cp:coreProperties>
</file>