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2"/>
  </p:notesMasterIdLst>
  <p:sldIdLst>
    <p:sldId id="256" r:id="rId2"/>
    <p:sldId id="263" r:id="rId3"/>
    <p:sldId id="257" r:id="rId4"/>
    <p:sldId id="258" r:id="rId5"/>
    <p:sldId id="259" r:id="rId6"/>
    <p:sldId id="260" r:id="rId7"/>
    <p:sldId id="261" r:id="rId8"/>
    <p:sldId id="264" r:id="rId9"/>
    <p:sldId id="265" r:id="rId10"/>
    <p:sldId id="262"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7C224E2-014E-4CE1-A247-414C46D96251}" type="datetimeFigureOut">
              <a:rPr lang="ru-RU" smtClean="0"/>
              <a:t>30.01.2018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F874E2-6A1F-4704-A18C-705564645F14}" type="slidenum">
              <a:rPr lang="ru-RU" smtClean="0"/>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3" name="Прямоугольник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Прямоугольник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Прямоугольник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Прямоугольник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Прямоугольник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Скругленный прямоугольник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Скругленный прямоугольник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Прямоугольник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6705600" y="4206240"/>
            <a:ext cx="960120" cy="457200"/>
          </a:xfrm>
        </p:spPr>
        <p:txBody>
          <a:bodyPr/>
          <a:lstStyle/>
          <a:p>
            <a:fld id="{5D1163AE-0251-44D5-BE8C-86D94F50FFCD}" type="datetime1">
              <a:rPr lang="ru-RU" smtClean="0"/>
              <a:t>30.01.2018</a:t>
            </a:fld>
            <a:endParaRPr lang="ru-RU"/>
          </a:p>
        </p:txBody>
      </p:sp>
      <p:sp>
        <p:nvSpPr>
          <p:cNvPr id="17" name="Нижний колонтитул 16"/>
          <p:cNvSpPr>
            <a:spLocks noGrp="1"/>
          </p:cNvSpPr>
          <p:nvPr>
            <p:ph type="ftr" sz="quarter" idx="11"/>
          </p:nvPr>
        </p:nvSpPr>
        <p:spPr>
          <a:xfrm>
            <a:off x="5410200" y="4205288"/>
            <a:ext cx="1295400" cy="457200"/>
          </a:xfrm>
        </p:spPr>
        <p:txBody>
          <a:bodyPr/>
          <a:lstStyle/>
          <a:p>
            <a:endParaRPr lang="ru-RU"/>
          </a:p>
        </p:txBody>
      </p:sp>
      <p:sp>
        <p:nvSpPr>
          <p:cNvPr id="29" name="Номер слайда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6049394-720F-4C89-9582-F6E1EB4C6FAD}" type="datetime1">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81800" y="1143000"/>
            <a:ext cx="1905000" cy="5486400"/>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143000"/>
            <a:ext cx="6248400" cy="5486400"/>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03E10B-D9D2-4E56-9DDC-3027F084C8EF}" type="datetime1">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A052B78-0A95-47AB-A2B7-A12FFCA5BA23}" type="datetime1">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20B8CD7-44C8-4487-9C55-4731B9B46AC5}" type="datetime1">
              <a:rPr lang="ru-RU" smtClean="0"/>
              <a:t>30.01.2018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14D87C85-1ADC-46DF-8236-1E8EC8424712}" type="datetime1">
              <a:rPr lang="ru-RU" smtClean="0"/>
              <a:t>30.01.2018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81000" y="1143000"/>
            <a:ext cx="8382000" cy="1069848"/>
          </a:xfrm>
        </p:spPr>
        <p:txBody>
          <a:bodyPr anchor="ctr"/>
          <a:lstStyle>
            <a:lvl1pPr>
              <a:defRPr sz="4000" b="0" i="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Дата 25"/>
          <p:cNvSpPr>
            <a:spLocks noGrp="1"/>
          </p:cNvSpPr>
          <p:nvPr>
            <p:ph type="dt" sz="half" idx="10"/>
          </p:nvPr>
        </p:nvSpPr>
        <p:spPr/>
        <p:txBody>
          <a:bodyPr rtlCol="0"/>
          <a:lstStyle/>
          <a:p>
            <a:fld id="{C0DD93B5-AF74-4778-8D16-5F77321A4523}" type="datetime1">
              <a:rPr lang="ru-RU" smtClean="0"/>
              <a:t>30.01.2018</a:t>
            </a:fld>
            <a:endParaRPr lang="ru-RU"/>
          </a:p>
        </p:txBody>
      </p:sp>
      <p:sp>
        <p:nvSpPr>
          <p:cNvPr id="27" name="Номер слайда 26"/>
          <p:cNvSpPr>
            <a:spLocks noGrp="1"/>
          </p:cNvSpPr>
          <p:nvPr>
            <p:ph type="sldNum" sz="quarter" idx="11"/>
          </p:nvPr>
        </p:nvSpPr>
        <p:spPr/>
        <p:txBody>
          <a:bodyPr rtlCol="0"/>
          <a:lstStyle/>
          <a:p>
            <a:fld id="{B19B0651-EE4F-4900-A07F-96A6BFA9D0F0}" type="slidenum">
              <a:rPr lang="ru-RU" smtClean="0"/>
              <a:pPr/>
              <a:t>‹#›</a:t>
            </a:fld>
            <a:endParaRPr lang="ru-RU"/>
          </a:p>
        </p:txBody>
      </p:sp>
      <p:sp>
        <p:nvSpPr>
          <p:cNvPr id="28" name="Нижний колонтитул 27"/>
          <p:cNvSpPr>
            <a:spLocks noGrp="1"/>
          </p:cNvSpPr>
          <p:nvPr>
            <p:ph type="ftr" sz="quarter" idx="12"/>
          </p:nvPr>
        </p:nvSpPr>
        <p:spPr/>
        <p:txBody>
          <a:bodyPr rtlCol="0"/>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ru-RU" smtClean="0"/>
              <a:t>Образец заголовка</a:t>
            </a:r>
            <a:endParaRPr kumimoji="0" lang="en-US"/>
          </a:p>
        </p:txBody>
      </p:sp>
      <p:sp>
        <p:nvSpPr>
          <p:cNvPr id="3" name="Дата 2"/>
          <p:cNvSpPr>
            <a:spLocks noGrp="1"/>
          </p:cNvSpPr>
          <p:nvPr>
            <p:ph type="dt" sz="half" idx="10"/>
          </p:nvPr>
        </p:nvSpPr>
        <p:spPr>
          <a:xfrm>
            <a:off x="6583680" y="612648"/>
            <a:ext cx="957264" cy="457200"/>
          </a:xfrm>
        </p:spPr>
        <p:txBody>
          <a:bodyPr/>
          <a:lstStyle/>
          <a:p>
            <a:fld id="{638166DD-3A16-4B2F-B243-41061A6C6514}" type="datetime1">
              <a:rPr lang="ru-RU" smtClean="0"/>
              <a:t>30.01.2018</a:t>
            </a:fld>
            <a:endParaRPr lang="ru-RU"/>
          </a:p>
        </p:txBody>
      </p:sp>
      <p:sp>
        <p:nvSpPr>
          <p:cNvPr id="4" name="Нижний колонтитул 3"/>
          <p:cNvSpPr>
            <a:spLocks noGrp="1"/>
          </p:cNvSpPr>
          <p:nvPr>
            <p:ph type="ftr" sz="quarter" idx="11"/>
          </p:nvPr>
        </p:nvSpPr>
        <p:spPr>
          <a:xfrm>
            <a:off x="5257800" y="612648"/>
            <a:ext cx="1325880" cy="457200"/>
          </a:xfrm>
        </p:spPr>
        <p:txBody>
          <a:bodyPr/>
          <a:lstStyle/>
          <a:p>
            <a:endParaRPr lang="ru-RU"/>
          </a:p>
        </p:txBody>
      </p:sp>
      <p:sp>
        <p:nvSpPr>
          <p:cNvPr id="5" name="Номер слайда 4"/>
          <p:cNvSpPr>
            <a:spLocks noGrp="1"/>
          </p:cNvSpPr>
          <p:nvPr>
            <p:ph type="sldNum" sz="quarter" idx="12"/>
          </p:nvPr>
        </p:nvSpPr>
        <p:spPr>
          <a:xfrm>
            <a:off x="8174736" y="2272"/>
            <a:ext cx="762000" cy="365760"/>
          </a:xfrm>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1DFE9B7-D289-4E93-B5EB-40A7B512FCDB}" type="datetime1">
              <a:rPr lang="ru-RU" smtClean="0"/>
              <a:t>30.01.2018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53496" y="1101970"/>
            <a:ext cx="3383280" cy="877824"/>
          </a:xfrm>
        </p:spPr>
        <p:txBody>
          <a:bodyPr anchor="b"/>
          <a:lstStyle>
            <a:lvl1pPr algn="l">
              <a:buNone/>
              <a:defRPr sz="1800" b="1"/>
            </a:lvl1pPr>
          </a:lstStyle>
          <a:p>
            <a:r>
              <a:rPr kumimoji="0" lang="ru-RU" smtClean="0"/>
              <a:t>Образец заголовка</a:t>
            </a:r>
            <a:endParaRPr kumimoji="0" lang="en-US"/>
          </a:p>
        </p:txBody>
      </p:sp>
      <p:sp>
        <p:nvSpPr>
          <p:cNvPr id="3" name="Текст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2091742D-4105-462C-9543-2A493572CBEB}" type="datetime1">
              <a:rPr lang="ru-RU" smtClean="0"/>
              <a:t>30.01.2018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1A0E7927-DAD4-445D-A0AC-FE42B2AB33CA}" type="datetime1">
              <a:rPr lang="ru-RU" smtClean="0"/>
              <a:t>30.01.2018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Прямоугольник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Прямоугольник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Прямоугольник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Прямоугольник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Прямоугольник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Скругленный прямоугольник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Скругленный прямоугольник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Прямоугольник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Прямоугольник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Прямоугольник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Прямоугольник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Прямоугольник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Прямоугольник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Заголовок 21"/>
          <p:cNvSpPr>
            <a:spLocks noGrp="1"/>
          </p:cNvSpPr>
          <p:nvPr>
            <p:ph type="title"/>
          </p:nvPr>
        </p:nvSpPr>
        <p:spPr>
          <a:xfrm>
            <a:off x="457200" y="1143000"/>
            <a:ext cx="8229600" cy="10668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72FEFDA3-7157-41A9-922C-22DD5F9A3525}" type="datetime1">
              <a:rPr lang="ru-RU" smtClean="0"/>
              <a:t>30.01.2018</a:t>
            </a:fld>
            <a:endParaRPr lang="ru-RU"/>
          </a:p>
        </p:txBody>
      </p:sp>
      <p:sp>
        <p:nvSpPr>
          <p:cNvPr id="3" name="Нижний колонтитул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ru-RU"/>
          </a:p>
        </p:txBody>
      </p:sp>
      <p:sp>
        <p:nvSpPr>
          <p:cNvPr id="23" name="Номер слайда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052736"/>
            <a:ext cx="7772400" cy="1899642"/>
          </a:xfrm>
        </p:spPr>
        <p:txBody>
          <a:bodyPr>
            <a:normAutofit fontScale="90000"/>
          </a:bodyPr>
          <a:lstStyle/>
          <a:p>
            <a:r>
              <a:rPr lang="ru-RU" dirty="0" smtClean="0"/>
              <a:t>Проект </a:t>
            </a:r>
            <a:br>
              <a:rPr lang="ru-RU" dirty="0" smtClean="0"/>
            </a:br>
            <a:r>
              <a:rPr lang="ru-RU" dirty="0" smtClean="0"/>
              <a:t>Исследование идеальной модели математического маятника</a:t>
            </a:r>
            <a:endParaRPr lang="ru-RU" dirty="0"/>
          </a:p>
        </p:txBody>
      </p:sp>
      <p:sp>
        <p:nvSpPr>
          <p:cNvPr id="3" name="Подзаголовок 2"/>
          <p:cNvSpPr>
            <a:spLocks noGrp="1"/>
          </p:cNvSpPr>
          <p:nvPr>
            <p:ph type="subTitle" idx="1"/>
          </p:nvPr>
        </p:nvSpPr>
        <p:spPr/>
        <p:txBody>
          <a:bodyPr/>
          <a:lstStyle/>
          <a:p>
            <a:r>
              <a:rPr lang="ru-RU" dirty="0" smtClean="0">
                <a:solidFill>
                  <a:schemeClr val="tx1"/>
                </a:solidFill>
              </a:rPr>
              <a:t>Сергеевой Александры</a:t>
            </a:r>
          </a:p>
          <a:p>
            <a:r>
              <a:rPr lang="ru-RU" dirty="0" smtClean="0">
                <a:solidFill>
                  <a:schemeClr val="tx1"/>
                </a:solidFill>
              </a:rPr>
              <a:t>Ученицы 11 а </a:t>
            </a:r>
            <a:r>
              <a:rPr lang="ru-RU" dirty="0" smtClean="0">
                <a:solidFill>
                  <a:schemeClr val="tx1"/>
                </a:solidFill>
              </a:rPr>
              <a:t>класса</a:t>
            </a:r>
          </a:p>
          <a:p>
            <a:r>
              <a:rPr lang="ru-RU" dirty="0" smtClean="0">
                <a:solidFill>
                  <a:schemeClr val="tx1"/>
                </a:solidFill>
              </a:rPr>
              <a:t>МБОУ «СОШ №13» г.Обнинска</a:t>
            </a:r>
            <a:endParaRPr lang="ru-RU" dirty="0">
              <a:solidFill>
                <a:schemeClr val="tx1"/>
              </a:solidFill>
            </a:endParaRPr>
          </a:p>
        </p:txBody>
      </p:sp>
      <p:sp>
        <p:nvSpPr>
          <p:cNvPr id="4" name="TextBox 3"/>
          <p:cNvSpPr txBox="1"/>
          <p:nvPr/>
        </p:nvSpPr>
        <p:spPr>
          <a:xfrm>
            <a:off x="3779912" y="6021288"/>
            <a:ext cx="1656184" cy="369332"/>
          </a:xfrm>
          <a:prstGeom prst="rect">
            <a:avLst/>
          </a:prstGeom>
          <a:noFill/>
        </p:spPr>
        <p:txBody>
          <a:bodyPr wrap="square" rtlCol="0">
            <a:spAutoFit/>
          </a:bodyPr>
          <a:lstStyle/>
          <a:p>
            <a:r>
              <a:rPr lang="ru-RU" dirty="0" smtClean="0"/>
              <a:t>2018</a:t>
            </a:r>
            <a:endParaRPr lang="ru-RU" dirty="0"/>
          </a:p>
        </p:txBody>
      </p:sp>
    </p:spTree>
    <p:extLst>
      <p:ext uri="{BB962C8B-B14F-4D97-AF65-F5344CB8AC3E}">
        <p14:creationId xmlns:p14="http://schemas.microsoft.com/office/powerpoint/2010/main" xmlns="" val="3246418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060848"/>
            <a:ext cx="8229600" cy="1069848"/>
          </a:xfrm>
        </p:spPr>
        <p:txBody>
          <a:bodyPr>
            <a:noAutofit/>
          </a:bodyPr>
          <a:lstStyle/>
          <a:p>
            <a:pPr indent="539750"/>
            <a:r>
              <a:rPr lang="ru-RU" sz="2000" b="1" dirty="0" smtClean="0">
                <a:solidFill>
                  <a:schemeClr val="tx1"/>
                </a:solidFill>
                <a:latin typeface="Times New Roman" pitchFamily="18" charset="0"/>
                <a:cs typeface="Times New Roman" pitchFamily="18" charset="0"/>
              </a:rPr>
              <a:t/>
            </a:r>
            <a:br>
              <a:rPr lang="ru-RU" sz="2000" b="1" dirty="0" smtClean="0">
                <a:solidFill>
                  <a:schemeClr val="tx1"/>
                </a:solidFill>
                <a:latin typeface="Times New Roman" pitchFamily="18" charset="0"/>
                <a:cs typeface="Times New Roman" pitchFamily="18" charset="0"/>
              </a:rPr>
            </a:br>
            <a:r>
              <a:rPr lang="ru-RU" sz="2000" b="1" dirty="0" smtClean="0">
                <a:solidFill>
                  <a:schemeClr val="tx1"/>
                </a:solidFill>
                <a:latin typeface="Times New Roman" pitchFamily="18" charset="0"/>
                <a:cs typeface="Times New Roman" pitchFamily="18" charset="0"/>
              </a:rPr>
              <a:t>Практическое </a:t>
            </a:r>
            <a:r>
              <a:rPr lang="ru-RU" sz="2000" b="1" dirty="0">
                <a:solidFill>
                  <a:schemeClr val="tx1"/>
                </a:solidFill>
                <a:latin typeface="Times New Roman" pitchFamily="18" charset="0"/>
                <a:cs typeface="Times New Roman" pitchFamily="18" charset="0"/>
              </a:rPr>
              <a:t>использование колебаний </a:t>
            </a:r>
            <a:r>
              <a:rPr lang="ru-RU" sz="2000" b="1" dirty="0" smtClean="0">
                <a:solidFill>
                  <a:schemeClr val="tx1"/>
                </a:solidFill>
                <a:latin typeface="Times New Roman" pitchFamily="18" charset="0"/>
                <a:cs typeface="Times New Roman" pitchFamily="18" charset="0"/>
              </a:rPr>
              <a:t>маятника  </a:t>
            </a: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
            </a:r>
            <a:br>
              <a:rPr lang="ru-RU" sz="2000" dirty="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Математический маятник для различных исследований используют физики, астрономы, геодезисты и другие научные работники. С помощью такого маятника занимаются поиском полезных ископаемых</a:t>
            </a:r>
            <a:r>
              <a:rPr lang="ru-RU" sz="2000" dirty="0" smtClean="0">
                <a:solidFill>
                  <a:schemeClr val="tx1"/>
                </a:solidFill>
                <a:latin typeface="Times New Roman" pitchFamily="18" charset="0"/>
                <a:cs typeface="Times New Roman" pitchFamily="18" charset="0"/>
              </a:rPr>
              <a:t>.</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t>
            </a:r>
            <a:r>
              <a:rPr lang="ru-RU" sz="2000" dirty="0">
                <a:solidFill>
                  <a:schemeClr val="tx1"/>
                </a:solidFill>
                <a:latin typeface="Times New Roman" pitchFamily="18" charset="0"/>
                <a:cs typeface="Times New Roman" pitchFamily="18" charset="0"/>
              </a:rPr>
              <a:t>Наблюдая за ускорением математического маятника и подсчитав число его колебаний можно найти залежи каменного угля и руды в недрах нашей Земли.</a:t>
            </a:r>
            <a:br>
              <a:rPr lang="ru-RU" sz="2000" dirty="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К. </a:t>
            </a:r>
            <a:r>
              <a:rPr lang="ru-RU" sz="2000" dirty="0" err="1">
                <a:solidFill>
                  <a:schemeClr val="tx1"/>
                </a:solidFill>
                <a:latin typeface="Times New Roman" pitchFamily="18" charset="0"/>
                <a:cs typeface="Times New Roman" pitchFamily="18" charset="0"/>
              </a:rPr>
              <a:t>Фламмарион</a:t>
            </a:r>
            <a:r>
              <a:rPr lang="ru-RU" sz="2000" dirty="0">
                <a:solidFill>
                  <a:schemeClr val="tx1"/>
                </a:solidFill>
                <a:latin typeface="Times New Roman" pitchFamily="18" charset="0"/>
                <a:cs typeface="Times New Roman" pitchFamily="18" charset="0"/>
              </a:rPr>
              <a:t>, знаменитый французский астроном и естествоиспытатель, утверждал, что с помощью математического маятника ему удалось совершить много важных открытий, среди которых появление Тунгусского метеорита и открытие новой планеты.</a:t>
            </a:r>
            <a:br>
              <a:rPr lang="ru-RU" sz="2000" dirty="0">
                <a:solidFill>
                  <a:schemeClr val="tx1"/>
                </a:solidFill>
                <a:latin typeface="Times New Roman" pitchFamily="18" charset="0"/>
                <a:cs typeface="Times New Roman" pitchFamily="18" charset="0"/>
              </a:rPr>
            </a:br>
            <a:r>
              <a:rPr lang="ru-RU" sz="2000" dirty="0">
                <a:solidFill>
                  <a:schemeClr val="tx1"/>
                </a:solidFill>
                <a:latin typeface="Times New Roman" pitchFamily="18" charset="0"/>
                <a:cs typeface="Times New Roman" pitchFamily="18" charset="0"/>
              </a:rPr>
              <a:t>В наше время многие экстрасенсы и оккультисты используют такую механическую систему для поиска пропавших людей и пророческих предсказаний.</a:t>
            </a:r>
            <a:br>
              <a:rPr lang="ru-RU" sz="2000" dirty="0">
                <a:solidFill>
                  <a:schemeClr val="tx1"/>
                </a:solidFill>
                <a:latin typeface="Times New Roman" pitchFamily="18" charset="0"/>
                <a:cs typeface="Times New Roman" pitchFamily="18" charset="0"/>
              </a:rPr>
            </a:br>
            <a:endParaRPr lang="ru-RU" sz="2000" dirty="0">
              <a:solidFill>
                <a:schemeClr val="tx1"/>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19B0651-EE4F-4900-A07F-96A6BFA9D0F0}" type="slidenum">
              <a:rPr lang="ru-RU" smtClean="0"/>
              <a:pPr/>
              <a:t>10</a:t>
            </a:fld>
            <a:endParaRPr lang="ru-RU"/>
          </a:p>
        </p:txBody>
      </p:sp>
    </p:spTree>
    <p:extLst>
      <p:ext uri="{BB962C8B-B14F-4D97-AF65-F5344CB8AC3E}">
        <p14:creationId xmlns:p14="http://schemas.microsoft.com/office/powerpoint/2010/main" xmlns="" val="37219895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Содержание работы</a:t>
            </a:r>
            <a:endParaRPr lang="ru-RU" dirty="0"/>
          </a:p>
        </p:txBody>
      </p:sp>
      <p:sp>
        <p:nvSpPr>
          <p:cNvPr id="3" name="Содержимое 2"/>
          <p:cNvSpPr>
            <a:spLocks noGrp="1"/>
          </p:cNvSpPr>
          <p:nvPr>
            <p:ph idx="1"/>
          </p:nvPr>
        </p:nvSpPr>
        <p:spPr/>
        <p:txBody>
          <a:bodyPr/>
          <a:lstStyle/>
          <a:p>
            <a:r>
              <a:rPr lang="ru-RU" dirty="0" smtClean="0"/>
              <a:t>Постановка задачи</a:t>
            </a:r>
          </a:p>
          <a:p>
            <a:r>
              <a:rPr lang="ru-RU" dirty="0" smtClean="0"/>
              <a:t>Введение переменных</a:t>
            </a:r>
          </a:p>
          <a:p>
            <a:r>
              <a:rPr lang="ru-RU" dirty="0" smtClean="0"/>
              <a:t>Код программы на языка Паскаль</a:t>
            </a:r>
          </a:p>
          <a:p>
            <a:r>
              <a:rPr lang="ru-RU" smtClean="0"/>
              <a:t>Результаты работы</a:t>
            </a:r>
            <a:endParaRPr lang="ru-RU" dirty="0" smtClean="0"/>
          </a:p>
          <a:p>
            <a:r>
              <a:rPr lang="ru-RU" dirty="0" smtClean="0"/>
              <a:t>Практическое использование колебаний маятника</a:t>
            </a:r>
          </a:p>
          <a:p>
            <a:endParaRPr lang="ru-RU" dirty="0" smtClean="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pPr/>
              <a:t>2</a:t>
            </a:fld>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395536" y="2420888"/>
            <a:ext cx="8229600" cy="1069848"/>
          </a:xfrm>
        </p:spPr>
        <p:txBody>
          <a:bodyPr>
            <a:normAutofit fontScale="90000"/>
          </a:bodyPr>
          <a:lstStyle/>
          <a:p>
            <a:r>
              <a:rPr lang="ru-RU" sz="2200" b="1" dirty="0" smtClean="0">
                <a:solidFill>
                  <a:schemeClr val="tx1"/>
                </a:solidFill>
                <a:latin typeface="Times New Roman" pitchFamily="18" charset="0"/>
                <a:cs typeface="Times New Roman" pitchFamily="18" charset="0"/>
              </a:rPr>
              <a:t>Задача </a:t>
            </a:r>
            <a:r>
              <a:rPr lang="en-US" sz="2200" b="1" dirty="0" smtClean="0">
                <a:solidFill>
                  <a:schemeClr val="tx1"/>
                </a:solidFill>
                <a:latin typeface="Times New Roman" pitchFamily="18" charset="0"/>
                <a:cs typeface="Times New Roman" pitchFamily="18" charset="0"/>
              </a:rPr>
              <a:t>:</a:t>
            </a:r>
            <a:r>
              <a:rPr lang="en-US" sz="2200" dirty="0" smtClean="0">
                <a:solidFill>
                  <a:schemeClr val="tx1"/>
                </a:solidFill>
                <a:latin typeface="Times New Roman" pitchFamily="18" charset="0"/>
                <a:cs typeface="Times New Roman" pitchFamily="18" charset="0"/>
              </a:rPr>
              <a:t/>
            </a:r>
            <a:br>
              <a:rPr lang="en-US" sz="2200" dirty="0" smtClean="0">
                <a:solidFill>
                  <a:schemeClr val="tx1"/>
                </a:solidFill>
                <a:latin typeface="Times New Roman" pitchFamily="18" charset="0"/>
                <a:cs typeface="Times New Roman" pitchFamily="18" charset="0"/>
              </a:rPr>
            </a:br>
            <a:r>
              <a:rPr lang="ru-RU" sz="2200" dirty="0" smtClean="0">
                <a:solidFill>
                  <a:schemeClr val="tx1"/>
                </a:solidFill>
                <a:latin typeface="Times New Roman" pitchFamily="18" charset="0"/>
                <a:cs typeface="Times New Roman" pitchFamily="18" charset="0"/>
              </a:rPr>
              <a:t>Задан </a:t>
            </a:r>
            <a:r>
              <a:rPr lang="ru-RU" sz="2200" dirty="0">
                <a:solidFill>
                  <a:schemeClr val="tx1"/>
                </a:solidFill>
                <a:latin typeface="Times New Roman" pitchFamily="18" charset="0"/>
                <a:cs typeface="Times New Roman" pitchFamily="18" charset="0"/>
              </a:rPr>
              <a:t>математический маятник с </a:t>
            </a:r>
            <a:r>
              <a:rPr lang="ru-RU" sz="2200" dirty="0" smtClean="0">
                <a:solidFill>
                  <a:schemeClr val="tx1"/>
                </a:solidFill>
                <a:latin typeface="Times New Roman" pitchFamily="18" charset="0"/>
                <a:cs typeface="Times New Roman" pitchFamily="18" charset="0"/>
              </a:rPr>
              <a:t>извес</a:t>
            </a:r>
            <a:r>
              <a:rPr lang="ru-RU" sz="2200" dirty="0">
                <a:solidFill>
                  <a:schemeClr val="tx1"/>
                </a:solidFill>
                <a:latin typeface="Times New Roman" pitchFamily="18" charset="0"/>
                <a:cs typeface="Times New Roman" pitchFamily="18" charset="0"/>
              </a:rPr>
              <a:t>т</a:t>
            </a:r>
            <a:r>
              <a:rPr lang="ru-RU" sz="2200" dirty="0" smtClean="0">
                <a:solidFill>
                  <a:schemeClr val="tx1"/>
                </a:solidFill>
                <a:latin typeface="Times New Roman" pitchFamily="18" charset="0"/>
                <a:cs typeface="Times New Roman" pitchFamily="18" charset="0"/>
              </a:rPr>
              <a:t>ными </a:t>
            </a:r>
            <a:r>
              <a:rPr lang="ru-RU" sz="2200" dirty="0">
                <a:solidFill>
                  <a:schemeClr val="tx1"/>
                </a:solidFill>
                <a:latin typeface="Times New Roman" pitchFamily="18" charset="0"/>
                <a:cs typeface="Times New Roman" pitchFamily="18" charset="0"/>
              </a:rPr>
              <a:t>характеристиками : длина нити, масса маятника </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Заданы начальные условия : амплитуда  и начальная фаза.</a:t>
            </a:r>
            <a:br>
              <a:rPr lang="ru-RU" sz="2200" dirty="0">
                <a:solidFill>
                  <a:schemeClr val="tx1"/>
                </a:solidFill>
                <a:latin typeface="Times New Roman" pitchFamily="18" charset="0"/>
                <a:cs typeface="Times New Roman" pitchFamily="18" charset="0"/>
              </a:rPr>
            </a:br>
            <a:r>
              <a:rPr lang="ru-RU" sz="2200" b="1" dirty="0">
                <a:solidFill>
                  <a:schemeClr val="tx1"/>
                </a:solidFill>
                <a:latin typeface="Times New Roman" pitchFamily="18" charset="0"/>
                <a:cs typeface="Times New Roman" pitchFamily="18" charset="0"/>
              </a:rPr>
              <a:t>По известным данным определить </a:t>
            </a:r>
            <a:r>
              <a:rPr lang="ru-RU" sz="2200" dirty="0">
                <a:solidFill>
                  <a:schemeClr val="tx1"/>
                </a:solidFill>
                <a:latin typeface="Times New Roman" pitchFamily="18" charset="0"/>
                <a:cs typeface="Times New Roman" pitchFamily="18" charset="0"/>
              </a:rPr>
              <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1) период колебаний мат. Маятника</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2) циклическую частоту колебаний</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a:t>
            </a:r>
            <a:r>
              <a:rPr lang="ru-RU" sz="2200" dirty="0" smtClean="0">
                <a:solidFill>
                  <a:schemeClr val="tx1"/>
                </a:solidFill>
                <a:latin typeface="Times New Roman" pitchFamily="18" charset="0"/>
                <a:cs typeface="Times New Roman" pitchFamily="18" charset="0"/>
              </a:rPr>
              <a:t>3</a:t>
            </a:r>
            <a:r>
              <a:rPr lang="ru-RU" sz="2200" dirty="0">
                <a:solidFill>
                  <a:schemeClr val="tx1"/>
                </a:solidFill>
                <a:latin typeface="Times New Roman" pitchFamily="18" charset="0"/>
                <a:cs typeface="Times New Roman" pitchFamily="18" charset="0"/>
              </a:rPr>
              <a:t>) полную механическую энергию математического маятника</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a:t>
            </a:r>
            <a:r>
              <a:rPr lang="ru-RU" sz="2200" dirty="0" smtClean="0">
                <a:solidFill>
                  <a:schemeClr val="tx1"/>
                </a:solidFill>
                <a:latin typeface="Times New Roman" pitchFamily="18" charset="0"/>
                <a:cs typeface="Times New Roman" pitchFamily="18" charset="0"/>
              </a:rPr>
              <a:t>4</a:t>
            </a:r>
            <a:r>
              <a:rPr lang="ru-RU" sz="2200" dirty="0">
                <a:solidFill>
                  <a:schemeClr val="tx1"/>
                </a:solidFill>
                <a:latin typeface="Times New Roman" pitchFamily="18" charset="0"/>
                <a:cs typeface="Times New Roman" pitchFamily="18" charset="0"/>
              </a:rPr>
              <a:t>) исследовать зависимость координаты отклонения от положения равновесия от времени</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a:t>
            </a:r>
            <a:r>
              <a:rPr lang="ru-RU" sz="2200" dirty="0" smtClean="0">
                <a:solidFill>
                  <a:schemeClr val="tx1"/>
                </a:solidFill>
                <a:latin typeface="Times New Roman" pitchFamily="18" charset="0"/>
                <a:cs typeface="Times New Roman" pitchFamily="18" charset="0"/>
              </a:rPr>
              <a:t>5</a:t>
            </a:r>
            <a:r>
              <a:rPr lang="ru-RU" sz="2200" dirty="0">
                <a:solidFill>
                  <a:schemeClr val="tx1"/>
                </a:solidFill>
                <a:latin typeface="Times New Roman" pitchFamily="18" charset="0"/>
                <a:cs typeface="Times New Roman" pitchFamily="18" charset="0"/>
              </a:rPr>
              <a:t>) исследовать зависимость кинетической энергии математического  маятника от времени</a:t>
            </a:r>
            <a:br>
              <a:rPr lang="ru-RU" sz="2200" dirty="0">
                <a:solidFill>
                  <a:schemeClr val="tx1"/>
                </a:solidFill>
                <a:latin typeface="Times New Roman" pitchFamily="18" charset="0"/>
                <a:cs typeface="Times New Roman" pitchFamily="18" charset="0"/>
              </a:rPr>
            </a:br>
            <a:r>
              <a:rPr lang="ru-RU" sz="2200" dirty="0">
                <a:solidFill>
                  <a:schemeClr val="tx1"/>
                </a:solidFill>
                <a:latin typeface="Times New Roman" pitchFamily="18" charset="0"/>
                <a:cs typeface="Times New Roman" pitchFamily="18" charset="0"/>
              </a:rPr>
              <a:t>         </a:t>
            </a:r>
            <a:r>
              <a:rPr lang="ru-RU" sz="2200" dirty="0" smtClean="0">
                <a:solidFill>
                  <a:schemeClr val="tx1"/>
                </a:solidFill>
                <a:latin typeface="Times New Roman" pitchFamily="18" charset="0"/>
                <a:cs typeface="Times New Roman" pitchFamily="18" charset="0"/>
              </a:rPr>
              <a:t>6)исследовать </a:t>
            </a:r>
            <a:r>
              <a:rPr lang="ru-RU" sz="2200" dirty="0">
                <a:solidFill>
                  <a:schemeClr val="tx1"/>
                </a:solidFill>
                <a:latin typeface="Times New Roman" pitchFamily="18" charset="0"/>
                <a:cs typeface="Times New Roman" pitchFamily="18" charset="0"/>
              </a:rPr>
              <a:t>зависимость потенциальной энергии математического маятника от времени</a:t>
            </a:r>
            <a:r>
              <a:rPr lang="ru-RU" sz="1000" dirty="0"/>
              <a:t/>
            </a:r>
            <a:br>
              <a:rPr lang="ru-RU" sz="1000" dirty="0"/>
            </a:br>
            <a:endParaRPr lang="ru-RU" sz="1000"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3</a:t>
            </a:fld>
            <a:endParaRPr lang="ru-RU"/>
          </a:p>
        </p:txBody>
      </p:sp>
    </p:spTree>
    <p:extLst>
      <p:ext uri="{BB962C8B-B14F-4D97-AF65-F5344CB8AC3E}">
        <p14:creationId xmlns:p14="http://schemas.microsoft.com/office/powerpoint/2010/main" xmlns="" val="2896150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836712"/>
            <a:ext cx="8229600" cy="4590256"/>
          </a:xfrm>
        </p:spPr>
        <p:txBody>
          <a:bodyPr>
            <a:noAutofit/>
          </a:bodyPr>
          <a:lstStyle/>
          <a:p>
            <a:r>
              <a:rPr lang="ru-RU" sz="2000" b="1" dirty="0" smtClean="0">
                <a:solidFill>
                  <a:schemeClr val="tx1"/>
                </a:solidFill>
                <a:latin typeface="Times New Roman" pitchFamily="18" charset="0"/>
                <a:cs typeface="Times New Roman" pitchFamily="18" charset="0"/>
              </a:rPr>
              <a:t>Переменные</a:t>
            </a:r>
            <a:r>
              <a:rPr lang="en-US" sz="2000" b="1" dirty="0" smtClean="0">
                <a:solidFill>
                  <a:schemeClr val="tx1"/>
                </a:solidFill>
                <a:latin typeface="Times New Roman" pitchFamily="18" charset="0"/>
                <a:cs typeface="Times New Roman" pitchFamily="18" charset="0"/>
              </a:rPr>
              <a:t>:</a:t>
            </a: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L</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Длина математического маятника</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M</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Масса груза</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A </a:t>
            </a:r>
            <a:r>
              <a:rPr lang="en-US" sz="2000" dirty="0" smtClean="0">
                <a:solidFill>
                  <a:schemeClr val="tx1"/>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Амплитуда </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W</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Циклическая частота</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T</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Момент времени</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AL</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Начальная фаза</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P</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Период</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WM</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Полная механическая энергия</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WK</a:t>
            </a:r>
            <a:r>
              <a:rPr lang="en-US" sz="2000" dirty="0" smtClean="0">
                <a:solidFill>
                  <a:schemeClr val="tx1"/>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 Кинетическая энергия</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WP</a:t>
            </a:r>
            <a:r>
              <a:rPr lang="en-US" sz="2000" dirty="0" smtClean="0">
                <a:solidFill>
                  <a:schemeClr val="tx1"/>
                </a:solidFill>
                <a:latin typeface="Times New Roman" pitchFamily="18" charset="0"/>
                <a:cs typeface="Times New Roman" pitchFamily="18" charset="0"/>
              </a:rPr>
              <a:t> – </a:t>
            </a:r>
            <a:r>
              <a:rPr lang="ru-RU" sz="2000" dirty="0" smtClean="0">
                <a:solidFill>
                  <a:schemeClr val="tx1"/>
                </a:solidFill>
                <a:latin typeface="Times New Roman" pitchFamily="18" charset="0"/>
                <a:cs typeface="Times New Roman" pitchFamily="18" charset="0"/>
              </a:rPr>
              <a:t>Потенциальная энергия</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X </a:t>
            </a:r>
            <a:r>
              <a:rPr lang="en-US" sz="2000" dirty="0" smtClean="0">
                <a:solidFill>
                  <a:schemeClr val="tx1"/>
                </a:solidFill>
                <a:latin typeface="Times New Roman" pitchFamily="18" charset="0"/>
                <a:cs typeface="Times New Roman" pitchFamily="18" charset="0"/>
              </a:rPr>
              <a:t>– </a:t>
            </a:r>
            <a:r>
              <a:rPr lang="ru-RU" sz="2000" dirty="0" smtClean="0">
                <a:solidFill>
                  <a:schemeClr val="tx1"/>
                </a:solidFill>
                <a:latin typeface="Times New Roman" pitchFamily="18" charset="0"/>
                <a:cs typeface="Times New Roman" pitchFamily="18" charset="0"/>
              </a:rPr>
              <a:t>Переменная</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T0 </a:t>
            </a:r>
            <a:r>
              <a:rPr lang="en-US" sz="2000" dirty="0" smtClean="0">
                <a:solidFill>
                  <a:schemeClr val="tx1"/>
                </a:solidFill>
                <a:latin typeface="Times New Roman" pitchFamily="18" charset="0"/>
                <a:cs typeface="Times New Roman" pitchFamily="18" charset="0"/>
              </a:rPr>
              <a:t>–</a:t>
            </a:r>
            <a:r>
              <a:rPr lang="ru-RU" sz="2000" dirty="0" smtClean="0">
                <a:solidFill>
                  <a:schemeClr val="tx1"/>
                </a:solidFill>
                <a:latin typeface="Times New Roman" pitchFamily="18" charset="0"/>
                <a:cs typeface="Times New Roman" pitchFamily="18" charset="0"/>
              </a:rPr>
              <a:t> Начальное время интервала</a:t>
            </a:r>
            <a:br>
              <a:rPr lang="ru-RU" sz="2000" dirty="0" smtClean="0">
                <a:solidFill>
                  <a:schemeClr val="tx1"/>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T</a:t>
            </a:r>
            <a:r>
              <a:rPr lang="ru-RU" sz="2000" b="1" dirty="0">
                <a:solidFill>
                  <a:srgbClr val="002060"/>
                </a:solidFill>
                <a:latin typeface="Times New Roman" pitchFamily="18" charset="0"/>
                <a:cs typeface="Times New Roman" pitchFamily="18" charset="0"/>
              </a:rPr>
              <a:t>1</a:t>
            </a:r>
            <a:r>
              <a:rPr lang="en-US" sz="2000" b="1" dirty="0" smtClean="0">
                <a:solidFill>
                  <a:srgbClr val="002060"/>
                </a:solidFill>
                <a:latin typeface="Times New Roman" pitchFamily="18" charset="0"/>
                <a:cs typeface="Times New Roman" pitchFamily="18" charset="0"/>
              </a:rPr>
              <a:t> </a:t>
            </a:r>
            <a:r>
              <a:rPr lang="en-US" sz="2000" dirty="0" smtClean="0">
                <a:solidFill>
                  <a:schemeClr val="tx1"/>
                </a:solidFill>
                <a:latin typeface="Times New Roman" pitchFamily="18" charset="0"/>
                <a:cs typeface="Times New Roman" pitchFamily="18" charset="0"/>
              </a:rPr>
              <a:t>–</a:t>
            </a:r>
            <a:r>
              <a:rPr lang="ru-RU" sz="2000" dirty="0" smtClean="0">
                <a:solidFill>
                  <a:schemeClr val="tx1"/>
                </a:solidFill>
                <a:latin typeface="Times New Roman" pitchFamily="18" charset="0"/>
                <a:cs typeface="Times New Roman" pitchFamily="18" charset="0"/>
              </a:rPr>
              <a:t> Конечное время интервала</a:t>
            </a:r>
            <a:br>
              <a:rPr lang="ru-RU" sz="2000" dirty="0" smtClean="0">
                <a:solidFill>
                  <a:schemeClr val="tx1"/>
                </a:solidFill>
                <a:latin typeface="Times New Roman" pitchFamily="18" charset="0"/>
                <a:cs typeface="Times New Roman" pitchFamily="18" charset="0"/>
              </a:rPr>
            </a:br>
            <a:r>
              <a:rPr lang="ru-RU" sz="2000" b="1" dirty="0" smtClean="0">
                <a:solidFill>
                  <a:srgbClr val="002060"/>
                </a:solidFill>
                <a:latin typeface="Times New Roman" pitchFamily="18" charset="0"/>
                <a:cs typeface="Times New Roman" pitchFamily="18" charset="0"/>
              </a:rPr>
              <a:t>Н</a:t>
            </a:r>
            <a:r>
              <a:rPr lang="ru-RU" sz="2000" dirty="0" smtClean="0">
                <a:solidFill>
                  <a:schemeClr val="tx1"/>
                </a:solidFill>
                <a:latin typeface="Times New Roman" pitchFamily="18" charset="0"/>
                <a:cs typeface="Times New Roman" pitchFamily="18" charset="0"/>
              </a:rPr>
              <a:t> – Шаг по времени </a:t>
            </a:r>
            <a:endParaRPr lang="ru-RU" sz="2000" dirty="0">
              <a:solidFill>
                <a:schemeClr val="tx1"/>
              </a:solidFill>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19B0651-EE4F-4900-A07F-96A6BFA9D0F0}" type="slidenum">
              <a:rPr lang="ru-RU" smtClean="0"/>
              <a:pPr/>
              <a:t>4</a:t>
            </a:fld>
            <a:endParaRPr lang="ru-RU"/>
          </a:p>
        </p:txBody>
      </p:sp>
    </p:spTree>
    <p:extLst>
      <p:ext uri="{BB962C8B-B14F-4D97-AF65-F5344CB8AC3E}">
        <p14:creationId xmlns:p14="http://schemas.microsoft.com/office/powerpoint/2010/main" xmlns="" val="3757725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2996952"/>
            <a:ext cx="7560840" cy="1080120"/>
          </a:xfrm>
        </p:spPr>
        <p:txBody>
          <a:bodyPr>
            <a:noAutofit/>
          </a:bodyPr>
          <a:lstStyle/>
          <a:p>
            <a:r>
              <a:rPr lang="ru-RU" sz="1600" b="1" dirty="0" smtClean="0"/>
              <a:t> </a:t>
            </a:r>
            <a:r>
              <a:rPr lang="ru-RU" sz="2000" b="1" u="sng" dirty="0" smtClean="0">
                <a:solidFill>
                  <a:srgbClr val="002060"/>
                </a:solidFill>
                <a:latin typeface="Times New Roman" pitchFamily="18" charset="0"/>
                <a:cs typeface="Times New Roman" pitchFamily="18" charset="0"/>
              </a:rPr>
              <a:t>код программы</a:t>
            </a:r>
            <a:r>
              <a:rPr lang="en-US" sz="2000" b="1" u="sng" dirty="0" smtClean="0">
                <a:solidFill>
                  <a:srgbClr val="002060"/>
                </a:solidFill>
                <a:latin typeface="Times New Roman" pitchFamily="18" charset="0"/>
                <a:cs typeface="Times New Roman" pitchFamily="18" charset="0"/>
              </a:rPr>
              <a:t>: </a:t>
            </a:r>
            <a:r>
              <a:rPr lang="en-US" sz="1600" b="1" dirty="0" smtClean="0"/>
              <a:t/>
            </a:r>
            <a:br>
              <a:rPr lang="en-US" sz="1600" b="1" dirty="0" smtClean="0"/>
            </a:br>
            <a:r>
              <a:rPr lang="en-US" sz="1600" b="1" dirty="0" smtClean="0"/>
              <a:t>program </a:t>
            </a:r>
            <a:r>
              <a:rPr lang="en-US" sz="1600" dirty="0" err="1"/>
              <a:t>maiatnic</a:t>
            </a:r>
            <a:r>
              <a:rPr lang="en-US" sz="1600" dirty="0"/>
              <a:t>;</a:t>
            </a:r>
            <a:br>
              <a:rPr lang="en-US" sz="1600" dirty="0"/>
            </a:br>
            <a:r>
              <a:rPr lang="en-US" sz="1600" b="1" dirty="0" err="1"/>
              <a:t>const</a:t>
            </a:r>
            <a:r>
              <a:rPr lang="en-US" sz="1600" b="1" dirty="0"/>
              <a:t> </a:t>
            </a:r>
            <a:r>
              <a:rPr lang="en-US" sz="1600" dirty="0"/>
              <a:t>pi=3.14 ;</a:t>
            </a:r>
            <a:br>
              <a:rPr lang="en-US" sz="1600" dirty="0"/>
            </a:br>
            <a:r>
              <a:rPr lang="en-US" sz="1600" dirty="0"/>
              <a:t>      g=9.8;</a:t>
            </a:r>
            <a:br>
              <a:rPr lang="en-US" sz="1600" dirty="0"/>
            </a:br>
            <a:r>
              <a:rPr lang="en-US" sz="1600" b="1" dirty="0" err="1"/>
              <a:t>var</a:t>
            </a:r>
            <a:r>
              <a:rPr lang="en-US" sz="1600" b="1" dirty="0"/>
              <a:t> </a:t>
            </a:r>
            <a:r>
              <a:rPr lang="en-US" sz="1600" dirty="0"/>
              <a:t>L,M,A,W,T,AL,P,WM,WK,WP,X,T0,T1,H:real;</a:t>
            </a:r>
            <a:br>
              <a:rPr lang="en-US" sz="1600" dirty="0"/>
            </a:br>
            <a:r>
              <a:rPr lang="en-US" sz="1600" dirty="0"/>
              <a:t>IND1, IND2, IND3 :integer;</a:t>
            </a:r>
            <a:br>
              <a:rPr lang="en-US" sz="1600" dirty="0"/>
            </a:br>
            <a:r>
              <a:rPr lang="en-US" sz="1600" b="1" dirty="0"/>
              <a:t>begin</a:t>
            </a:r>
            <a:br>
              <a:rPr lang="en-US" sz="1600" b="1" dirty="0"/>
            </a:br>
            <a:r>
              <a:rPr lang="en-US" sz="1600" dirty="0"/>
              <a:t>IND1:=1;</a:t>
            </a:r>
            <a:br>
              <a:rPr lang="en-US" sz="1600" dirty="0"/>
            </a:br>
            <a:r>
              <a:rPr lang="en-US" sz="1600" b="1" dirty="0"/>
              <a:t>while </a:t>
            </a:r>
            <a:r>
              <a:rPr lang="en-US" sz="1600" dirty="0"/>
              <a:t>IND1=1 </a:t>
            </a:r>
            <a:r>
              <a:rPr lang="en-US" sz="1600" b="1" dirty="0"/>
              <a:t>do</a:t>
            </a:r>
            <a:br>
              <a:rPr lang="en-US" sz="1600" b="1" dirty="0"/>
            </a:br>
            <a:r>
              <a:rPr lang="en-US" sz="1600" b="1" dirty="0"/>
              <a:t>begin</a:t>
            </a:r>
            <a:br>
              <a:rPr lang="en-US" sz="1600" b="1" dirty="0"/>
            </a:br>
            <a:r>
              <a:rPr lang="ru-RU" sz="1600" b="1" dirty="0"/>
              <a:t>     </a:t>
            </a:r>
            <a:r>
              <a:rPr lang="ru-RU" sz="1600" dirty="0" err="1"/>
              <a:t>writeln</a:t>
            </a:r>
            <a:r>
              <a:rPr lang="ru-RU" sz="1600" dirty="0"/>
              <a:t> ('Задайте величины характеризующие математический маятник');</a:t>
            </a:r>
            <a:br>
              <a:rPr lang="ru-RU" sz="1600" dirty="0"/>
            </a:br>
            <a:r>
              <a:rPr lang="ru-RU" sz="1600" dirty="0"/>
              <a:t>     </a:t>
            </a:r>
            <a:r>
              <a:rPr lang="ru-RU" sz="1600" dirty="0" err="1"/>
              <a:t>writeln</a:t>
            </a:r>
            <a:r>
              <a:rPr lang="ru-RU" sz="1600" dirty="0"/>
              <a:t>('Задайте длину нити маятника в </a:t>
            </a:r>
            <a:r>
              <a:rPr lang="ru-RU" sz="1600" dirty="0" err="1"/>
              <a:t>сантимерах</a:t>
            </a:r>
            <a:r>
              <a:rPr lang="ru-RU" sz="1600" dirty="0"/>
              <a:t>');</a:t>
            </a:r>
            <a:br>
              <a:rPr lang="ru-RU" sz="1600" dirty="0"/>
            </a:br>
            <a:r>
              <a:rPr lang="en-US" sz="1600" dirty="0"/>
              <a:t>     </a:t>
            </a:r>
            <a:r>
              <a:rPr lang="en-US" sz="1600" dirty="0" err="1"/>
              <a:t>readln</a:t>
            </a:r>
            <a:r>
              <a:rPr lang="en-US" sz="1600" dirty="0"/>
              <a:t>(L);</a:t>
            </a:r>
            <a:br>
              <a:rPr lang="en-US" sz="1600" dirty="0"/>
            </a:br>
            <a:r>
              <a:rPr lang="ru-RU" sz="1600" dirty="0"/>
              <a:t>     </a:t>
            </a:r>
            <a:r>
              <a:rPr lang="ru-RU" sz="1600" dirty="0" err="1"/>
              <a:t>writeln</a:t>
            </a:r>
            <a:r>
              <a:rPr lang="ru-RU" sz="1600" dirty="0"/>
              <a:t>('Задайте массу математического маятника в граммах');</a:t>
            </a:r>
            <a:br>
              <a:rPr lang="ru-RU" sz="1600" dirty="0"/>
            </a:br>
            <a:r>
              <a:rPr lang="en-US" sz="1600" dirty="0"/>
              <a:t>     </a:t>
            </a:r>
            <a:r>
              <a:rPr lang="en-US" sz="1600" dirty="0" err="1"/>
              <a:t>readln</a:t>
            </a:r>
            <a:r>
              <a:rPr lang="en-US" sz="1600" dirty="0"/>
              <a:t>(M);</a:t>
            </a:r>
            <a:br>
              <a:rPr lang="en-US" sz="1600" dirty="0"/>
            </a:br>
            <a:r>
              <a:rPr lang="ru-RU" sz="1600" dirty="0"/>
              <a:t>     </a:t>
            </a:r>
            <a:r>
              <a:rPr lang="ru-RU" sz="1600" dirty="0" err="1"/>
              <a:t>writeln</a:t>
            </a:r>
            <a:r>
              <a:rPr lang="ru-RU" sz="1600" dirty="0"/>
              <a:t>('Период </a:t>
            </a:r>
            <a:r>
              <a:rPr lang="ru-RU" sz="1600" dirty="0" err="1"/>
              <a:t>калебаний</a:t>
            </a:r>
            <a:r>
              <a:rPr lang="ru-RU" sz="1600" dirty="0"/>
              <a:t>, заданного математического маятника равен');</a:t>
            </a:r>
            <a:br>
              <a:rPr lang="ru-RU" sz="1600" dirty="0"/>
            </a:br>
            <a:r>
              <a:rPr lang="en-US" sz="1600" dirty="0"/>
              <a:t>     P:=2*pi*SQRT(L*0.01/g);</a:t>
            </a:r>
            <a:br>
              <a:rPr lang="en-US" sz="1600" dirty="0"/>
            </a:br>
            <a:r>
              <a:rPr lang="en-US" sz="1600" dirty="0"/>
              <a:t>     </a:t>
            </a:r>
            <a:r>
              <a:rPr lang="en-US" sz="1600" dirty="0" err="1"/>
              <a:t>writeln</a:t>
            </a:r>
            <a:r>
              <a:rPr lang="en-US" sz="1600" dirty="0"/>
              <a:t>(P:10:1, 'c');</a:t>
            </a:r>
            <a:br>
              <a:rPr lang="en-US" sz="1600" dirty="0"/>
            </a:br>
            <a:r>
              <a:rPr lang="ru-RU" sz="1600" dirty="0"/>
              <a:t>     </a:t>
            </a:r>
            <a:r>
              <a:rPr lang="ru-RU" sz="1600" dirty="0" err="1"/>
              <a:t>writeln</a:t>
            </a:r>
            <a:r>
              <a:rPr lang="ru-RU" sz="1600" dirty="0"/>
              <a:t>('Циклическая частота колебаний математического маятника равна');</a:t>
            </a:r>
            <a:br>
              <a:rPr lang="ru-RU" sz="1600" dirty="0"/>
            </a:br>
            <a:r>
              <a:rPr lang="en-US" sz="1600" dirty="0"/>
              <a:t>     W:=SQRT(g/(L*0.01));</a:t>
            </a:r>
            <a:br>
              <a:rPr lang="en-US" sz="1600" dirty="0"/>
            </a:br>
            <a:r>
              <a:rPr lang="en-US" sz="1600" dirty="0"/>
              <a:t>     </a:t>
            </a:r>
            <a:r>
              <a:rPr lang="en-US" sz="1600" dirty="0" err="1"/>
              <a:t>writeln</a:t>
            </a:r>
            <a:r>
              <a:rPr lang="en-US" sz="1600" dirty="0"/>
              <a:t>(W:10:1, ' 1/c');</a:t>
            </a:r>
            <a:br>
              <a:rPr lang="en-US" sz="1600" dirty="0"/>
            </a:br>
            <a:r>
              <a:rPr lang="en-US" sz="1600" dirty="0"/>
              <a:t>     IND2:=1;</a:t>
            </a:r>
            <a:br>
              <a:rPr lang="en-US" sz="1600" dirty="0"/>
            </a:br>
            <a:r>
              <a:rPr lang="en-US" sz="1600" dirty="0"/>
              <a:t>     </a:t>
            </a:r>
            <a:r>
              <a:rPr lang="en-US" sz="1600" b="1" dirty="0"/>
              <a:t>while </a:t>
            </a:r>
            <a:r>
              <a:rPr lang="en-US" sz="1600" dirty="0"/>
              <a:t>IND2=1 </a:t>
            </a:r>
            <a:r>
              <a:rPr lang="en-US" sz="1600" b="1" dirty="0"/>
              <a:t>do</a:t>
            </a:r>
            <a:br>
              <a:rPr lang="en-US" sz="1600" b="1" dirty="0"/>
            </a:br>
            <a:r>
              <a:rPr lang="en-US" sz="1600" b="1" dirty="0"/>
              <a:t>     </a:t>
            </a:r>
            <a:endParaRPr lang="ru-RU" sz="1600"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5</a:t>
            </a:fld>
            <a:endParaRPr lang="ru-RU"/>
          </a:p>
        </p:txBody>
      </p:sp>
    </p:spTree>
    <p:extLst>
      <p:ext uri="{BB962C8B-B14F-4D97-AF65-F5344CB8AC3E}">
        <p14:creationId xmlns:p14="http://schemas.microsoft.com/office/powerpoint/2010/main" xmlns="" val="36898225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996952"/>
            <a:ext cx="8229600" cy="1069848"/>
          </a:xfrm>
        </p:spPr>
        <p:txBody>
          <a:bodyPr>
            <a:normAutofit fontScale="90000"/>
          </a:bodyPr>
          <a:lstStyle/>
          <a:p>
            <a:r>
              <a:rPr lang="en-US" sz="1800" b="1" dirty="0"/>
              <a:t>begin</a:t>
            </a:r>
            <a:br>
              <a:rPr lang="en-US" sz="1800" b="1" dirty="0"/>
            </a:br>
            <a:r>
              <a:rPr lang="en-US" sz="1800" b="1" dirty="0"/>
              <a:t>          </a:t>
            </a:r>
            <a:r>
              <a:rPr lang="en-US" sz="1800" dirty="0" err="1"/>
              <a:t>writeln</a:t>
            </a:r>
            <a:r>
              <a:rPr lang="en-US" sz="1800" dirty="0"/>
              <a:t>('</a:t>
            </a:r>
            <a:r>
              <a:rPr lang="ru-RU" sz="1800" dirty="0"/>
              <a:t>Задайте начальные условия');</a:t>
            </a:r>
            <a:br>
              <a:rPr lang="ru-RU" sz="1800" dirty="0"/>
            </a:br>
            <a:r>
              <a:rPr lang="ru-RU" sz="1800" dirty="0"/>
              <a:t>          </a:t>
            </a:r>
            <a:r>
              <a:rPr lang="ru-RU" sz="1800" dirty="0" err="1"/>
              <a:t>writeln</a:t>
            </a:r>
            <a:r>
              <a:rPr lang="ru-RU" sz="1800" dirty="0"/>
              <a:t>('Амплитуда колебаний в сантиметрах равна');</a:t>
            </a:r>
            <a:br>
              <a:rPr lang="ru-RU" sz="1800" dirty="0"/>
            </a:br>
            <a:r>
              <a:rPr lang="en-US" sz="1800" dirty="0"/>
              <a:t>          </a:t>
            </a:r>
            <a:r>
              <a:rPr lang="en-US" sz="1800" dirty="0" err="1"/>
              <a:t>readln</a:t>
            </a:r>
            <a:r>
              <a:rPr lang="en-US" sz="1800" dirty="0"/>
              <a:t>(A);</a:t>
            </a:r>
            <a:br>
              <a:rPr lang="en-US" sz="1800" dirty="0"/>
            </a:br>
            <a:r>
              <a:rPr lang="ru-RU" sz="1800" dirty="0"/>
              <a:t>          </a:t>
            </a:r>
            <a:r>
              <a:rPr lang="ru-RU" sz="1800" dirty="0" err="1"/>
              <a:t>writeln</a:t>
            </a:r>
            <a:r>
              <a:rPr lang="ru-RU" sz="1800" dirty="0"/>
              <a:t>('Начальная фаза колебаний в радианах равна');</a:t>
            </a:r>
            <a:br>
              <a:rPr lang="ru-RU" sz="1800" dirty="0"/>
            </a:br>
            <a:r>
              <a:rPr lang="en-US" sz="1800" dirty="0"/>
              <a:t>          </a:t>
            </a:r>
            <a:r>
              <a:rPr lang="en-US" sz="1800" dirty="0" err="1"/>
              <a:t>readln</a:t>
            </a:r>
            <a:r>
              <a:rPr lang="en-US" sz="1800" dirty="0"/>
              <a:t>(AL);</a:t>
            </a:r>
            <a:br>
              <a:rPr lang="en-US" sz="1800" dirty="0"/>
            </a:br>
            <a:r>
              <a:rPr lang="ru-RU" sz="1800" dirty="0"/>
              <a:t>          </a:t>
            </a:r>
            <a:r>
              <a:rPr lang="ru-RU" sz="1800" dirty="0" err="1"/>
              <a:t>writeln</a:t>
            </a:r>
            <a:r>
              <a:rPr lang="ru-RU" sz="1800" dirty="0"/>
              <a:t>('При заданных начальных условиях, полная механическая энергия математического маятника равна');</a:t>
            </a:r>
            <a:br>
              <a:rPr lang="ru-RU" sz="1800" dirty="0"/>
            </a:br>
            <a:r>
              <a:rPr lang="en-US" sz="1800" dirty="0"/>
              <a:t>          WM:=M*0.001*SQR(A*0.01*W)/2*1000;</a:t>
            </a:r>
            <a:br>
              <a:rPr lang="en-US" sz="1800" dirty="0"/>
            </a:br>
            <a:r>
              <a:rPr lang="en-US" sz="1800" dirty="0"/>
              <a:t>          </a:t>
            </a:r>
            <a:r>
              <a:rPr lang="en-US" sz="1800" dirty="0" err="1"/>
              <a:t>writeln</a:t>
            </a:r>
            <a:r>
              <a:rPr lang="en-US" sz="1800" dirty="0"/>
              <a:t>(WM:10:2, '</a:t>
            </a:r>
            <a:r>
              <a:rPr lang="ru-RU" sz="1800" dirty="0"/>
              <a:t>мДж');</a:t>
            </a:r>
            <a:br>
              <a:rPr lang="ru-RU" sz="1800" dirty="0"/>
            </a:br>
            <a:r>
              <a:rPr lang="en-US" sz="1800" dirty="0"/>
              <a:t>          IND3:=1;</a:t>
            </a:r>
            <a:br>
              <a:rPr lang="en-US" sz="1800" dirty="0"/>
            </a:br>
            <a:r>
              <a:rPr lang="en-US" sz="1800" dirty="0"/>
              <a:t>          </a:t>
            </a:r>
            <a:r>
              <a:rPr lang="en-US" sz="1800" b="1" dirty="0"/>
              <a:t>while </a:t>
            </a:r>
            <a:r>
              <a:rPr lang="en-US" sz="1800" dirty="0"/>
              <a:t>IND3=1 </a:t>
            </a:r>
            <a:r>
              <a:rPr lang="en-US" sz="1800" b="1" dirty="0"/>
              <a:t>do</a:t>
            </a:r>
            <a:br>
              <a:rPr lang="en-US" sz="1800" b="1" dirty="0"/>
            </a:br>
            <a:r>
              <a:rPr lang="en-US" sz="1800" b="1" dirty="0"/>
              <a:t>          begin</a:t>
            </a:r>
            <a:br>
              <a:rPr lang="en-US" sz="1800" b="1" dirty="0"/>
            </a:br>
            <a:r>
              <a:rPr lang="en-US" sz="1800" b="1" dirty="0"/>
              <a:t>               </a:t>
            </a:r>
            <a:r>
              <a:rPr lang="en-US" sz="1800" dirty="0" err="1"/>
              <a:t>writeln</a:t>
            </a:r>
            <a:r>
              <a:rPr lang="en-US" sz="1800" dirty="0"/>
              <a:t>('</a:t>
            </a:r>
            <a:r>
              <a:rPr lang="ru-RU" sz="1800" dirty="0"/>
              <a:t>Задайте интервал времени');</a:t>
            </a:r>
            <a:br>
              <a:rPr lang="ru-RU" sz="1800" dirty="0"/>
            </a:br>
            <a:r>
              <a:rPr lang="en-US" sz="1800" dirty="0"/>
              <a:t>               </a:t>
            </a:r>
            <a:r>
              <a:rPr lang="en-US" sz="1800" dirty="0" err="1"/>
              <a:t>writeln</a:t>
            </a:r>
            <a:r>
              <a:rPr lang="en-US" sz="1800" dirty="0"/>
              <a:t>('</a:t>
            </a:r>
            <a:r>
              <a:rPr lang="ru-RU" sz="1800" dirty="0"/>
              <a:t>Задайте начальное значение');</a:t>
            </a:r>
            <a:br>
              <a:rPr lang="ru-RU" sz="1800" dirty="0"/>
            </a:br>
            <a:r>
              <a:rPr lang="en-US" sz="1800" dirty="0"/>
              <a:t>               </a:t>
            </a:r>
            <a:r>
              <a:rPr lang="en-US" sz="1800" dirty="0" err="1"/>
              <a:t>readln</a:t>
            </a:r>
            <a:r>
              <a:rPr lang="en-US" sz="1800" dirty="0"/>
              <a:t>(T0);</a:t>
            </a:r>
            <a:br>
              <a:rPr lang="en-US" sz="1800" dirty="0"/>
            </a:br>
            <a:r>
              <a:rPr lang="en-US" sz="1800" dirty="0"/>
              <a:t>               </a:t>
            </a:r>
            <a:r>
              <a:rPr lang="en-US" sz="1800" dirty="0" err="1"/>
              <a:t>writeln</a:t>
            </a:r>
            <a:r>
              <a:rPr lang="en-US" sz="1800" dirty="0"/>
              <a:t>('</a:t>
            </a:r>
            <a:r>
              <a:rPr lang="ru-RU" sz="1800" dirty="0"/>
              <a:t>Задайте конечное значение');</a:t>
            </a:r>
            <a:br>
              <a:rPr lang="ru-RU" sz="1800" dirty="0"/>
            </a:br>
            <a:r>
              <a:rPr lang="en-US" sz="1800" dirty="0"/>
              <a:t>               </a:t>
            </a:r>
            <a:r>
              <a:rPr lang="en-US" sz="1800" dirty="0" err="1"/>
              <a:t>readln</a:t>
            </a:r>
            <a:r>
              <a:rPr lang="en-US" sz="1800" dirty="0"/>
              <a:t>(T1);</a:t>
            </a:r>
            <a:br>
              <a:rPr lang="en-US" sz="1800" dirty="0"/>
            </a:br>
            <a:r>
              <a:rPr lang="en-US" sz="1800" dirty="0"/>
              <a:t>               </a:t>
            </a:r>
            <a:r>
              <a:rPr lang="en-US" sz="1800" dirty="0" err="1"/>
              <a:t>writeln</a:t>
            </a:r>
            <a:r>
              <a:rPr lang="en-US" sz="1800" dirty="0"/>
              <a:t>('</a:t>
            </a:r>
            <a:r>
              <a:rPr lang="ru-RU" sz="1800" dirty="0"/>
              <a:t>Задайте шаг');</a:t>
            </a:r>
            <a:br>
              <a:rPr lang="ru-RU" sz="1800" dirty="0"/>
            </a:br>
            <a:r>
              <a:rPr lang="en-US" sz="1800" dirty="0"/>
              <a:t>               </a:t>
            </a:r>
            <a:r>
              <a:rPr lang="en-US" sz="1800" dirty="0" err="1"/>
              <a:t>readln</a:t>
            </a:r>
            <a:r>
              <a:rPr lang="en-US" sz="1800" dirty="0"/>
              <a:t>(H);</a:t>
            </a:r>
            <a:br>
              <a:rPr lang="en-US" sz="1800" dirty="0"/>
            </a:br>
            <a:r>
              <a:rPr lang="en-US" sz="1800" dirty="0"/>
              <a:t>               T:=T0;</a:t>
            </a:r>
            <a:br>
              <a:rPr lang="en-US" sz="1800" dirty="0"/>
            </a:br>
            <a:r>
              <a:rPr lang="ru-RU" sz="1800" dirty="0"/>
              <a:t>               </a:t>
            </a:r>
            <a:r>
              <a:rPr lang="ru-RU" sz="1800" dirty="0" err="1"/>
              <a:t>writeln</a:t>
            </a:r>
            <a:r>
              <a:rPr lang="ru-RU" sz="1800" dirty="0"/>
              <a:t>('Момент времени (c)      Отклонение (</a:t>
            </a:r>
            <a:r>
              <a:rPr lang="ru-RU" sz="1800" dirty="0" err="1"/>
              <a:t>cм</a:t>
            </a:r>
            <a:r>
              <a:rPr lang="ru-RU" sz="1800" dirty="0"/>
              <a:t>)     </a:t>
            </a:r>
            <a:r>
              <a:rPr lang="ru-RU" sz="1800" dirty="0" err="1"/>
              <a:t>Кинетичекая</a:t>
            </a:r>
            <a:r>
              <a:rPr lang="ru-RU" sz="1800" dirty="0"/>
              <a:t> энергия (мДж)     Потенциальная энергия (мДж)');</a:t>
            </a:r>
            <a:br>
              <a:rPr lang="ru-RU" sz="1800" dirty="0"/>
            </a:br>
            <a:r>
              <a:rPr lang="en-US" sz="1800" dirty="0"/>
              <a:t>               </a:t>
            </a:r>
            <a:r>
              <a:rPr lang="en-US" sz="1800" b="1" dirty="0"/>
              <a:t>while </a:t>
            </a:r>
            <a:r>
              <a:rPr lang="en-US" sz="1800" dirty="0"/>
              <a:t>T&lt;T1 </a:t>
            </a:r>
            <a:r>
              <a:rPr lang="en-US" sz="1800" b="1" dirty="0"/>
              <a:t>do</a:t>
            </a:r>
            <a:r>
              <a:rPr lang="en-US" sz="1000" b="1" dirty="0"/>
              <a:t/>
            </a:r>
            <a:br>
              <a:rPr lang="en-US" sz="1000" b="1" dirty="0"/>
            </a:br>
            <a:endParaRPr lang="ru-RU" sz="1000"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6</a:t>
            </a:fld>
            <a:endParaRPr lang="ru-RU"/>
          </a:p>
        </p:txBody>
      </p:sp>
    </p:spTree>
    <p:extLst>
      <p:ext uri="{BB962C8B-B14F-4D97-AF65-F5344CB8AC3E}">
        <p14:creationId xmlns:p14="http://schemas.microsoft.com/office/powerpoint/2010/main" xmlns="" val="1973535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08920"/>
            <a:ext cx="8229600" cy="936104"/>
          </a:xfrm>
        </p:spPr>
        <p:txBody>
          <a:bodyPr>
            <a:normAutofit fontScale="90000"/>
          </a:bodyPr>
          <a:lstStyle/>
          <a:p>
            <a:r>
              <a:rPr lang="en-US" sz="1600" b="1" dirty="0"/>
              <a:t> </a:t>
            </a:r>
            <a:r>
              <a:rPr lang="en-US" sz="1800" b="1" dirty="0"/>
              <a:t>begin</a:t>
            </a:r>
            <a:br>
              <a:rPr lang="en-US" sz="1800" b="1" dirty="0"/>
            </a:br>
            <a:r>
              <a:rPr lang="en-US" sz="1800" b="1" dirty="0"/>
              <a:t>                    </a:t>
            </a:r>
            <a:r>
              <a:rPr lang="en-US" sz="1800" dirty="0"/>
              <a:t>write(T:14:2);</a:t>
            </a:r>
            <a:br>
              <a:rPr lang="en-US" sz="1800" dirty="0"/>
            </a:br>
            <a:r>
              <a:rPr lang="en-US" sz="1800" dirty="0"/>
              <a:t>                    X:=A*sin(W*T+AL);</a:t>
            </a:r>
            <a:br>
              <a:rPr lang="en-US" sz="1800" dirty="0"/>
            </a:br>
            <a:r>
              <a:rPr lang="en-US" sz="1800" dirty="0"/>
              <a:t>                    write(X:16:1);               </a:t>
            </a:r>
            <a:br>
              <a:rPr lang="en-US" sz="1800" dirty="0"/>
            </a:br>
            <a:r>
              <a:rPr lang="en-US" sz="1800" dirty="0"/>
              <a:t>                    WK:=M*0.001*SQR(A*0.01*W*</a:t>
            </a:r>
            <a:r>
              <a:rPr lang="en-US" sz="1800" dirty="0" err="1"/>
              <a:t>cos</a:t>
            </a:r>
            <a:r>
              <a:rPr lang="en-US" sz="1800" dirty="0"/>
              <a:t>(W*T+AL))/2*1000;</a:t>
            </a:r>
            <a:br>
              <a:rPr lang="en-US" sz="1800" dirty="0"/>
            </a:br>
            <a:r>
              <a:rPr lang="en-US" sz="1800" dirty="0"/>
              <a:t>                    write(WK:25:2);               </a:t>
            </a:r>
            <a:br>
              <a:rPr lang="en-US" sz="1800" dirty="0"/>
            </a:br>
            <a:r>
              <a:rPr lang="en-US" sz="1800" dirty="0"/>
              <a:t>                    WP:=WM-WK;</a:t>
            </a:r>
            <a:br>
              <a:rPr lang="en-US" sz="1800" dirty="0"/>
            </a:br>
            <a:r>
              <a:rPr lang="en-US" sz="1800" dirty="0"/>
              <a:t>                    </a:t>
            </a:r>
            <a:r>
              <a:rPr lang="en-US" sz="1800" dirty="0" err="1"/>
              <a:t>writeln</a:t>
            </a:r>
            <a:r>
              <a:rPr lang="en-US" sz="1800" dirty="0"/>
              <a:t>(WP:27:2);</a:t>
            </a:r>
            <a:br>
              <a:rPr lang="en-US" sz="1800" dirty="0"/>
            </a:br>
            <a:r>
              <a:rPr lang="en-US" sz="1800" dirty="0"/>
              <a:t>                    T:=T+H;</a:t>
            </a:r>
            <a:br>
              <a:rPr lang="en-US" sz="1800" dirty="0"/>
            </a:br>
            <a:r>
              <a:rPr lang="en-US" sz="1800" dirty="0"/>
              <a:t>               </a:t>
            </a:r>
            <a:r>
              <a:rPr lang="en-US" sz="1800" b="1" dirty="0"/>
              <a:t>end</a:t>
            </a:r>
            <a:r>
              <a:rPr lang="en-US" sz="1800" dirty="0"/>
              <a:t>;                    </a:t>
            </a:r>
            <a:br>
              <a:rPr lang="en-US" sz="1800" dirty="0"/>
            </a:br>
            <a:r>
              <a:rPr lang="ru-RU" sz="1800" dirty="0"/>
              <a:t>               </a:t>
            </a:r>
            <a:r>
              <a:rPr lang="ru-RU" sz="1800" dirty="0" err="1"/>
              <a:t>writeln</a:t>
            </a:r>
            <a:r>
              <a:rPr lang="ru-RU" sz="1800" dirty="0"/>
              <a:t>('Для задания другого интервала времени введите 1, для окончания - 0');</a:t>
            </a:r>
            <a:br>
              <a:rPr lang="ru-RU" sz="1800" dirty="0"/>
            </a:br>
            <a:r>
              <a:rPr lang="en-US" sz="1800" dirty="0"/>
              <a:t>               </a:t>
            </a:r>
            <a:r>
              <a:rPr lang="en-US" sz="1800" dirty="0" err="1"/>
              <a:t>readln</a:t>
            </a:r>
            <a:r>
              <a:rPr lang="en-US" sz="1800" dirty="0"/>
              <a:t>(IND3)             </a:t>
            </a:r>
            <a:br>
              <a:rPr lang="en-US" sz="1800" dirty="0"/>
            </a:br>
            <a:r>
              <a:rPr lang="en-US" sz="1800" dirty="0"/>
              <a:t>           </a:t>
            </a:r>
            <a:r>
              <a:rPr lang="en-US" sz="1800" b="1" dirty="0"/>
              <a:t>end</a:t>
            </a:r>
            <a:r>
              <a:rPr lang="en-US" sz="1800" dirty="0"/>
              <a:t>; </a:t>
            </a:r>
            <a:br>
              <a:rPr lang="en-US" sz="1800" dirty="0"/>
            </a:br>
            <a:r>
              <a:rPr lang="ru-RU" sz="1800" dirty="0"/>
              <a:t>           </a:t>
            </a:r>
            <a:r>
              <a:rPr lang="ru-RU" sz="1800" dirty="0" err="1"/>
              <a:t>writeln</a:t>
            </a:r>
            <a:r>
              <a:rPr lang="ru-RU" sz="1800" dirty="0"/>
              <a:t>('Для задания новых начальных условий введите 1, иначе - 0');</a:t>
            </a:r>
            <a:br>
              <a:rPr lang="ru-RU" sz="1800" dirty="0"/>
            </a:br>
            <a:r>
              <a:rPr lang="en-US" sz="1800" dirty="0"/>
              <a:t>           </a:t>
            </a:r>
            <a:r>
              <a:rPr lang="en-US" sz="1800" dirty="0" err="1"/>
              <a:t>readln</a:t>
            </a:r>
            <a:r>
              <a:rPr lang="en-US" sz="1800" dirty="0"/>
              <a:t>(IND2)</a:t>
            </a:r>
            <a:br>
              <a:rPr lang="en-US" sz="1800" dirty="0"/>
            </a:br>
            <a:r>
              <a:rPr lang="en-US" sz="1800" dirty="0"/>
              <a:t>     </a:t>
            </a:r>
            <a:r>
              <a:rPr lang="en-US" sz="1800" b="1" dirty="0"/>
              <a:t>end</a:t>
            </a:r>
            <a:r>
              <a:rPr lang="en-US" sz="1800" dirty="0"/>
              <a:t>;  </a:t>
            </a:r>
            <a:br>
              <a:rPr lang="en-US" sz="1800" dirty="0"/>
            </a:br>
            <a:r>
              <a:rPr lang="ru-RU" sz="1800" dirty="0"/>
              <a:t>     </a:t>
            </a:r>
            <a:r>
              <a:rPr lang="ru-RU" sz="1800" dirty="0" err="1"/>
              <a:t>writeln</a:t>
            </a:r>
            <a:r>
              <a:rPr lang="ru-RU" sz="1800" dirty="0"/>
              <a:t>('Для задания нового математического маятника введите 1, иначе - 0');</a:t>
            </a:r>
            <a:br>
              <a:rPr lang="ru-RU" sz="1800" dirty="0"/>
            </a:br>
            <a:r>
              <a:rPr lang="en-US" sz="1800" dirty="0"/>
              <a:t>     </a:t>
            </a:r>
            <a:r>
              <a:rPr lang="en-US" sz="1800" dirty="0" err="1"/>
              <a:t>readln</a:t>
            </a:r>
            <a:r>
              <a:rPr lang="en-US" sz="1800" dirty="0"/>
              <a:t>(IND1)</a:t>
            </a:r>
            <a:br>
              <a:rPr lang="en-US" sz="1800" dirty="0"/>
            </a:br>
            <a:r>
              <a:rPr lang="en-US" sz="1800" b="1" dirty="0"/>
              <a:t>end</a:t>
            </a:r>
            <a:r>
              <a:rPr lang="en-US" sz="1800" dirty="0"/>
              <a:t>; </a:t>
            </a:r>
            <a:br>
              <a:rPr lang="en-US" sz="1800" dirty="0"/>
            </a:br>
            <a:r>
              <a:rPr lang="ru-RU" sz="1800" dirty="0" err="1"/>
              <a:t>writeln</a:t>
            </a:r>
            <a:r>
              <a:rPr lang="ru-RU" sz="1800" dirty="0"/>
              <a:t>('Исследование математического маятника завершено.')    </a:t>
            </a:r>
            <a:br>
              <a:rPr lang="ru-RU" sz="1800" dirty="0"/>
            </a:br>
            <a:r>
              <a:rPr lang="en-US" sz="1800" b="1" dirty="0"/>
              <a:t>end</a:t>
            </a:r>
            <a:r>
              <a:rPr lang="en-US" sz="1800" dirty="0"/>
              <a:t>.</a:t>
            </a:r>
            <a:endParaRPr lang="ru-RU" sz="1800"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7</a:t>
            </a:fld>
            <a:endParaRPr lang="ru-RU"/>
          </a:p>
        </p:txBody>
      </p:sp>
    </p:spTree>
    <p:extLst>
      <p:ext uri="{BB962C8B-B14F-4D97-AF65-F5344CB8AC3E}">
        <p14:creationId xmlns:p14="http://schemas.microsoft.com/office/powerpoint/2010/main" xmlns="" val="2969550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Результаты работы</a:t>
            </a:r>
            <a:endParaRPr lang="ru-RU"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8</a:t>
            </a:fld>
            <a:endParaRPr lang="ru-RU"/>
          </a:p>
        </p:txBody>
      </p:sp>
      <p:pic>
        <p:nvPicPr>
          <p:cNvPr id="1026" name="Picture 2"/>
          <p:cNvPicPr>
            <a:picLocks noChangeAspect="1" noChangeArrowheads="1"/>
          </p:cNvPicPr>
          <p:nvPr/>
        </p:nvPicPr>
        <p:blipFill>
          <a:blip r:embed="rId2" cstate="print"/>
          <a:srcRect/>
          <a:stretch>
            <a:fillRect/>
          </a:stretch>
        </p:blipFill>
        <p:spPr bwMode="auto">
          <a:xfrm>
            <a:off x="251520" y="2276872"/>
            <a:ext cx="9227976" cy="3168352"/>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Результаты работы</a:t>
            </a:r>
            <a:endParaRPr lang="ru-RU" dirty="0"/>
          </a:p>
        </p:txBody>
      </p:sp>
      <p:sp>
        <p:nvSpPr>
          <p:cNvPr id="3" name="Номер слайда 2"/>
          <p:cNvSpPr>
            <a:spLocks noGrp="1"/>
          </p:cNvSpPr>
          <p:nvPr>
            <p:ph type="sldNum" sz="quarter" idx="12"/>
          </p:nvPr>
        </p:nvSpPr>
        <p:spPr/>
        <p:txBody>
          <a:bodyPr/>
          <a:lstStyle/>
          <a:p>
            <a:fld id="{B19B0651-EE4F-4900-A07F-96A6BFA9D0F0}" type="slidenum">
              <a:rPr lang="ru-RU" smtClean="0"/>
              <a:pPr/>
              <a:t>9</a:t>
            </a:fld>
            <a:endParaRPr lang="ru-RU"/>
          </a:p>
        </p:txBody>
      </p:sp>
      <p:pic>
        <p:nvPicPr>
          <p:cNvPr id="2050" name="Picture 2"/>
          <p:cNvPicPr>
            <a:picLocks noChangeAspect="1" noChangeArrowheads="1"/>
          </p:cNvPicPr>
          <p:nvPr/>
        </p:nvPicPr>
        <p:blipFill>
          <a:blip r:embed="rId2" cstate="print"/>
          <a:srcRect/>
          <a:stretch>
            <a:fillRect/>
          </a:stretch>
        </p:blipFill>
        <p:spPr bwMode="auto">
          <a:xfrm>
            <a:off x="228478" y="2132856"/>
            <a:ext cx="8915522" cy="3260973"/>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Городская">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Городская">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Городская">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29</TotalTime>
  <Words>56</Words>
  <Application>Microsoft Office PowerPoint</Application>
  <PresentationFormat>Экран (4:3)</PresentationFormat>
  <Paragraphs>28</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Городская</vt:lpstr>
      <vt:lpstr>Проект  Исследование идеальной модели математического маятника</vt:lpstr>
      <vt:lpstr>Содержание работы</vt:lpstr>
      <vt:lpstr>Задача : Задан математический маятник с известными характеристиками : длина нити, масса маятника  Заданы начальные условия : амплитуда  и начальная фаза. По известным данным определить           1) период колебаний мат. Маятника          2) циклическую частоту колебаний          3) полную механическую энергию математического маятника          4) исследовать зависимость координаты отклонения от положения равновесия от времени          5) исследовать зависимость кинетической энергии математического  маятника от времени          6)исследовать зависимость потенциальной энергии математического маятника от времени </vt:lpstr>
      <vt:lpstr>Переменные: L – Длина математического маятника M - Масса груза A – Амплитуда  W – Циклическая частота T – Момент времени AL – Начальная фаза P – Период WM – Полная механическая энергия WK – Кинетическая энергия WP – Потенциальная энергия X – Переменная T0 – Начальное время интервала T1 – Конечное время интервала Н – Шаг по времени </vt:lpstr>
      <vt:lpstr> код программы:  program maiatnic; const pi=3.14 ;       g=9.8; var L,M,A,W,T,AL,P,WM,WK,WP,X,T0,T1,H:real; IND1, IND2, IND3 :integer; begin IND1:=1; while IND1=1 do begin      writeln ('Задайте величины характеризующие математический маятник');      writeln('Задайте длину нити маятника в сантимерах');      readln(L);      writeln('Задайте массу математического маятника в граммах');      readln(M);      writeln('Период калебаний, заданного математического маятника равен');      P:=2*pi*SQRT(L*0.01/g);      writeln(P:10:1, 'c');      writeln('Циклическая частота колебаний математического маятника равна');      W:=SQRT(g/(L*0.01));      writeln(W:10:1, ' 1/c');      IND2:=1;      while IND2=1 do      </vt:lpstr>
      <vt:lpstr>begin           writeln('Задайте начальные условия');           writeln('Амплитуда колебаний в сантиметрах равна');           readln(A);           writeln('Начальная фаза колебаний в радианах равна');           readln(AL);           writeln('При заданных начальных условиях, полная механическая энергия математического маятника равна');           WM:=M*0.001*SQR(A*0.01*W)/2*1000;           writeln(WM:10:2, 'мДж');           IND3:=1;           while IND3=1 do           begin                writeln('Задайте интервал времени');                writeln('Задайте начальное значение');                readln(T0);                writeln('Задайте конечное значение');                readln(T1);                writeln('Задайте шаг');                readln(H);                T:=T0;                writeln('Момент времени (c)      Отклонение (cм)     Кинетичекая энергия (мДж)     Потенциальная энергия (мДж)');                while T&lt;T1 do </vt:lpstr>
      <vt:lpstr> begin                     write(T:14:2);                     X:=A*sin(W*T+AL);                     write(X:16:1);                                    WK:=M*0.001*SQR(A*0.01*W*cos(W*T+AL))/2*1000;                     write(WK:25:2);                                    WP:=WM-WK;                     writeln(WP:27:2);                     T:=T+H;                end;                                    writeln('Для задания другого интервала времени введите 1, для окончания - 0');                readln(IND3)                         end;             writeln('Для задания новых начальных условий введите 1, иначе - 0');            readln(IND2)      end;        writeln('Для задания нового математического маятника введите 1, иначе - 0');      readln(IND1) end;  writeln('Исследование математического маятника завершено.')     end.</vt:lpstr>
      <vt:lpstr>Результаты работы</vt:lpstr>
      <vt:lpstr>Результаты работы</vt:lpstr>
      <vt:lpstr> Практическое использование колебаний маятника    Математический маятник для различных исследований используют физики, астрономы, геодезисты и другие научные работники. С помощью такого маятника занимаются поиском полезных ископаемых.  Наблюдая за ускорением математического маятника и подсчитав число его колебаний можно найти залежи каменного угля и руды в недрах нашей Земли. К. Фламмарион, знаменитый французский астроном и естествоиспытатель, утверждал, что с помощью математического маятника ему удалось совершить много важных открытий, среди которых появление Тунгусского метеорита и открытие новой планеты. В наше время многие экстрасенсы и оккультисты используют такую механическую систему для поиска пропавших людей и пророческих предсказаний.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  Исследование идеальной модели математического маятника</dc:title>
  <dc:creator>Александра</dc:creator>
  <cp:lastModifiedBy>HP</cp:lastModifiedBy>
  <cp:revision>6</cp:revision>
  <dcterms:created xsi:type="dcterms:W3CDTF">2017-12-18T18:35:37Z</dcterms:created>
  <dcterms:modified xsi:type="dcterms:W3CDTF">2018-01-30T17:11:25Z</dcterms:modified>
</cp:coreProperties>
</file>