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B07B7-FA41-4A49-90EA-E8EC5ED8868E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B574A-A5D9-4DE9-B491-76AD5BF73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60C1C28-3F3A-4DA5-A096-7D12A179201A}" type="datetimeFigureOut">
              <a:rPr lang="ru-RU" smtClean="0"/>
              <a:pPr/>
              <a:t>01.12.2017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DD7F69-E6B5-4FC4-B6F5-7256E48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358246" cy="3429024"/>
          </a:xfrm>
        </p:spPr>
        <p:txBody>
          <a:bodyPr>
            <a:normAutofit/>
          </a:bodyPr>
          <a:lstStyle/>
          <a:p>
            <a:r>
              <a:rPr lang="ru-RU" dirty="0" smtClean="0"/>
              <a:t>Решение различных задач на применение производной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5357826"/>
            <a:ext cx="7772400" cy="85725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8186766" cy="5768997"/>
          </a:xfrm>
        </p:spPr>
        <p:txBody>
          <a:bodyPr/>
          <a:lstStyle/>
          <a:p>
            <a:r>
              <a:rPr lang="ru-RU" dirty="0" smtClean="0"/>
              <a:t>№2. -3</a:t>
            </a:r>
          </a:p>
          <a:p>
            <a:r>
              <a:rPr lang="ru-RU" dirty="0" smtClean="0"/>
              <a:t>№3.</a:t>
            </a:r>
          </a:p>
          <a:p>
            <a:r>
              <a:rPr lang="ru-RU" dirty="0" smtClean="0"/>
              <a:t>№4. </a:t>
            </a:r>
          </a:p>
          <a:p>
            <a:pPr>
              <a:buNone/>
            </a:pPr>
            <a:r>
              <a:rPr lang="ru-RU" b="1" i="1" dirty="0" smtClean="0"/>
              <a:t>Решение.</a:t>
            </a:r>
          </a:p>
          <a:p>
            <a:pPr>
              <a:buNone/>
            </a:pPr>
            <a:r>
              <a:rPr lang="ru-RU" dirty="0" smtClean="0"/>
              <a:t>1) </a:t>
            </a:r>
            <a:r>
              <a:rPr lang="en-US" dirty="0" smtClean="0"/>
              <a:t>y</a:t>
            </a:r>
            <a:r>
              <a:rPr lang="ru-RU" baseline="30000" dirty="0" smtClean="0"/>
              <a:t>,</a:t>
            </a:r>
            <a:r>
              <a:rPr lang="ru-RU" dirty="0" smtClean="0"/>
              <a:t>=3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-18</a:t>
            </a:r>
            <a:r>
              <a:rPr lang="en-US" dirty="0" smtClean="0"/>
              <a:t>x</a:t>
            </a:r>
            <a:r>
              <a:rPr lang="ru-RU" dirty="0" smtClean="0"/>
              <a:t>+15</a:t>
            </a:r>
          </a:p>
          <a:p>
            <a:pPr>
              <a:buNone/>
            </a:pPr>
            <a:r>
              <a:rPr lang="ru-RU" dirty="0" smtClean="0"/>
              <a:t>2) </a:t>
            </a:r>
            <a:r>
              <a:rPr lang="en-US" dirty="0" smtClean="0"/>
              <a:t>y</a:t>
            </a:r>
            <a:r>
              <a:rPr lang="ru-RU" baseline="30000" dirty="0" smtClean="0"/>
              <a:t>,</a:t>
            </a:r>
            <a:r>
              <a:rPr lang="ru-RU" dirty="0" smtClean="0"/>
              <a:t>=0 при </a:t>
            </a:r>
            <a:r>
              <a:rPr lang="en-US" dirty="0" smtClean="0"/>
              <a:t>x</a:t>
            </a:r>
            <a:r>
              <a:rPr lang="ru-RU" dirty="0" smtClean="0"/>
              <a:t>=1; </a:t>
            </a:r>
            <a:r>
              <a:rPr lang="en-US" dirty="0" smtClean="0"/>
              <a:t>x</a:t>
            </a:r>
            <a:r>
              <a:rPr lang="ru-RU" dirty="0" smtClean="0"/>
              <a:t>=5</a:t>
            </a:r>
          </a:p>
          <a:p>
            <a:pPr marL="651510" indent="-514350">
              <a:buNone/>
            </a:pPr>
            <a:r>
              <a:rPr lang="en-US" dirty="0" smtClean="0"/>
              <a:t>5  </a:t>
            </a:r>
            <a:r>
              <a:rPr lang="ru-RU" dirty="0" smtClean="0"/>
              <a:t>не принадлежит заданному отрезку</a:t>
            </a:r>
          </a:p>
          <a:p>
            <a:pPr>
              <a:buNone/>
            </a:pPr>
            <a:r>
              <a:rPr lang="ru-RU" dirty="0" smtClean="0"/>
              <a:t>3)  </a:t>
            </a:r>
            <a:r>
              <a:rPr lang="en-US" dirty="0" smtClean="0"/>
              <a:t>y(0)=-3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y(</a:t>
            </a:r>
            <a:r>
              <a:rPr lang="ru-RU" dirty="0" smtClean="0"/>
              <a:t>1</a:t>
            </a:r>
            <a:r>
              <a:rPr lang="en-US" dirty="0" smtClean="0"/>
              <a:t>)=4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y(2)=-1</a:t>
            </a:r>
            <a:endParaRPr lang="ru-RU" dirty="0" smtClean="0"/>
          </a:p>
          <a:p>
            <a:pPr marL="651510" indent="-514350">
              <a:buNone/>
            </a:pPr>
            <a:r>
              <a:rPr lang="ru-RU" dirty="0" smtClean="0"/>
              <a:t>Ответ : -3.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28"/>
            <a:ext cx="8543956" cy="5840435"/>
          </a:xfrm>
        </p:spPr>
        <p:txBody>
          <a:bodyPr>
            <a:normAutofit/>
          </a:bodyPr>
          <a:lstStyle/>
          <a:p>
            <a:pPr lvl="0"/>
            <a:r>
              <a:rPr lang="ru-RU" b="1" i="1" u="sng" dirty="0" smtClean="0">
                <a:uFill>
                  <a:solidFill>
                    <a:schemeClr val="tx1"/>
                  </a:solidFill>
                </a:uFill>
              </a:rPr>
              <a:t>Задача 1.</a:t>
            </a:r>
            <a:r>
              <a:rPr lang="ru-RU" dirty="0" smtClean="0"/>
              <a:t> Число 24 представьте в виде суммы двух положительных слагаемых так, чтобы сумма квадратов этих чисел была наименьшей.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>
              <a:buNone/>
            </a:pPr>
            <a:r>
              <a:rPr lang="ru-RU" b="1" i="1" u="sng" dirty="0" smtClean="0">
                <a:uFill>
                  <a:solidFill>
                    <a:schemeClr val="tx1"/>
                  </a:solidFill>
                </a:uFill>
              </a:rPr>
              <a:t>Задача 2.</a:t>
            </a:r>
            <a:r>
              <a:rPr lang="ru-RU" dirty="0" smtClean="0"/>
              <a:t> Площадь прямоугольника 64 квадратных сантиметра. Какую длину должны иметь его стороны, чтобы периметр был наименьшим.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Построить график функции</a:t>
            </a:r>
          </a:p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85852" y="1285860"/>
          <a:ext cx="6500858" cy="1428760"/>
        </p:xfrm>
        <a:graphic>
          <a:graphicData uri="http://schemas.openxmlformats.org/presentationml/2006/ole">
            <p:oleObj spid="_x0000_s2050" name="Формула" r:id="rId3" imgW="1257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Администратор\Рабочий стол\111 рисуно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0"/>
            <a:ext cx="75724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28"/>
            <a:ext cx="8401080" cy="5840435"/>
          </a:xfrm>
        </p:spPr>
        <p:txBody>
          <a:bodyPr/>
          <a:lstStyle/>
          <a:p>
            <a:r>
              <a:rPr lang="ru-RU" dirty="0" smtClean="0"/>
              <a:t>Домашнее задание:</a:t>
            </a:r>
          </a:p>
          <a:p>
            <a:r>
              <a:rPr lang="ru-RU" dirty="0" smtClean="0"/>
              <a:t>B12 (№ 28299), B12 (№ 28147), B12 (№ 28133), B12 (№ 41431), B8 (№ 7337), B8 (№ 7563), B8 (№ 7559), B8 (№ 7881), B8 (№ 7851), B14 (№ 3915)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/>
              <a:t>Спасибо за урок </a:t>
            </a:r>
            <a:endParaRPr lang="ru-RU" sz="80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5603" name="Picture 3" descr="I:\Documents and Settings\Admin\Рабочий стол\iCACUQQP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214544"/>
            <a:ext cx="2357454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систематизировать и расширить знания о применении аппарата математического анализа (вычисление точек экстремума, экстремумов, наибольших и наименьших значений функции) при решении задач, показать возможности применения аппарата математического анализа для построения графиков функции.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А) Найти производную функции</a:t>
            </a:r>
          </a:p>
          <a:p>
            <a:pPr algn="just">
              <a:buNone/>
            </a:pPr>
            <a:r>
              <a:rPr lang="ru-RU" dirty="0" smtClean="0"/>
              <a:t>Б) Отметить найденные  критические точки на числовой прямой</a:t>
            </a:r>
          </a:p>
          <a:p>
            <a:pPr algn="just">
              <a:buNone/>
            </a:pPr>
            <a:r>
              <a:rPr lang="ru-RU" dirty="0" smtClean="0"/>
              <a:t>В) Найти значение функции в найденных точках</a:t>
            </a:r>
          </a:p>
          <a:p>
            <a:pPr algn="just">
              <a:buNone/>
            </a:pPr>
            <a:r>
              <a:rPr lang="ru-RU" dirty="0" smtClean="0"/>
              <a:t>Г) Найти значение функции в критических точках и на концах промежутка</a:t>
            </a:r>
          </a:p>
          <a:p>
            <a:pPr algn="just">
              <a:buNone/>
            </a:pPr>
            <a:r>
              <a:rPr lang="ru-RU" dirty="0" smtClean="0"/>
              <a:t>Д) Найти область  определения функции</a:t>
            </a:r>
          </a:p>
          <a:p>
            <a:pPr algn="just">
              <a:buNone/>
            </a:pPr>
            <a:r>
              <a:rPr lang="ru-RU" dirty="0" smtClean="0"/>
              <a:t>Е) Найти критические точки (решить уравнение </a:t>
            </a:r>
            <a:r>
              <a:rPr lang="en-US" dirty="0" smtClean="0"/>
              <a:t>f’(x)=0)</a:t>
            </a:r>
            <a:r>
              <a:rPr lang="ru-RU" dirty="0" smtClean="0"/>
              <a:t>, выбрать точки, принадлежащие области определения функции или заданному промежутку</a:t>
            </a:r>
            <a:endParaRPr lang="en-US" dirty="0" smtClean="0"/>
          </a:p>
          <a:p>
            <a:pPr algn="just">
              <a:buNone/>
            </a:pPr>
            <a:r>
              <a:rPr lang="ru-RU" dirty="0" smtClean="0"/>
              <a:t>Ж</a:t>
            </a:r>
            <a:r>
              <a:rPr lang="en-US" dirty="0" smtClean="0"/>
              <a:t>) </a:t>
            </a:r>
            <a:r>
              <a:rPr lang="ru-RU" dirty="0" smtClean="0"/>
              <a:t>Отметить на числовой прямой критические точки и определить знаки производной на полученных промежутках</a:t>
            </a:r>
          </a:p>
          <a:p>
            <a:pPr algn="just">
              <a:buNone/>
            </a:pPr>
            <a:r>
              <a:rPr lang="ru-RU" dirty="0" smtClean="0"/>
              <a:t>З)  Найти точки экстремума и определить характер экстремума</a:t>
            </a:r>
          </a:p>
          <a:p>
            <a:pPr algn="just">
              <a:buNone/>
            </a:pPr>
            <a:r>
              <a:rPr lang="ru-RU" dirty="0" smtClean="0"/>
              <a:t>И) Найти наибольшее и (или) наименьшее значения функции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4038600" cy="621510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Алгоритм вычисления точек экстремума и экстремумов функции</a:t>
            </a:r>
          </a:p>
          <a:p>
            <a:pPr algn="just">
              <a:buNone/>
            </a:pPr>
            <a:endParaRPr lang="ru-RU" dirty="0" smtClean="0"/>
          </a:p>
          <a:p>
            <a:pPr marL="651510" indent="-514350" algn="just">
              <a:buNone/>
            </a:pPr>
            <a:r>
              <a:rPr lang="ru-RU" dirty="0" smtClean="0"/>
              <a:t>1) Д</a:t>
            </a:r>
          </a:p>
          <a:p>
            <a:pPr marL="651510" indent="-51435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2) А</a:t>
            </a:r>
          </a:p>
          <a:p>
            <a:pPr marL="651510" indent="-51435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3) Е</a:t>
            </a:r>
          </a:p>
          <a:p>
            <a:pPr marL="651510" indent="-51435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4) Ж</a:t>
            </a:r>
          </a:p>
          <a:p>
            <a:pPr marL="651510" indent="-51435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5) З</a:t>
            </a:r>
          </a:p>
          <a:p>
            <a:pPr marL="651510" indent="-51435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6) В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85728"/>
            <a:ext cx="4281518" cy="635798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Алгоритм вычисления наибольшего и (или) наименьшего значений функции</a:t>
            </a:r>
          </a:p>
          <a:p>
            <a:pPr marL="651510" indent="-514350" algn="just">
              <a:buNone/>
            </a:pPr>
            <a:r>
              <a:rPr lang="ru-RU" dirty="0" smtClean="0"/>
              <a:t>1) А</a:t>
            </a:r>
          </a:p>
          <a:p>
            <a:pPr marL="651510" indent="-514350" algn="just">
              <a:buNone/>
            </a:pPr>
            <a:r>
              <a:rPr lang="ru-RU" dirty="0" smtClean="0"/>
              <a:t>2) Е</a:t>
            </a:r>
          </a:p>
          <a:p>
            <a:pPr marL="651510" indent="-514350" algn="just">
              <a:buNone/>
            </a:pPr>
            <a:r>
              <a:rPr lang="ru-RU" dirty="0" smtClean="0"/>
              <a:t>3) Г</a:t>
            </a:r>
          </a:p>
          <a:p>
            <a:pPr marL="651510" indent="-514350" algn="just">
              <a:buNone/>
            </a:pPr>
            <a:r>
              <a:rPr lang="ru-RU" dirty="0" smtClean="0"/>
              <a:t>4) И</a:t>
            </a:r>
          </a:p>
          <a:p>
            <a:pPr marL="651510" indent="-514350" algn="just">
              <a:buAutoNum type="arabicParenR"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28"/>
            <a:ext cx="304323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№1. </a:t>
            </a:r>
            <a:r>
              <a:rPr lang="ru-RU" sz="3000" dirty="0" smtClean="0"/>
              <a:t>На рисунке изображен график функции , определенной на интервале . Найдите сумму точек экстремума функции 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2"/>
          </p:nvPr>
        </p:nvPicPr>
        <p:blipFill>
          <a:blip r:embed="rId2" cstate="print">
            <a:lum bright="-30000" contrast="20000"/>
          </a:blip>
          <a:srcRect/>
          <a:stretch>
            <a:fillRect/>
          </a:stretch>
        </p:blipFill>
        <p:spPr bwMode="auto">
          <a:xfrm>
            <a:off x="3571868" y="357166"/>
            <a:ext cx="557213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3643306" y="2928934"/>
            <a:ext cx="5500694" cy="1588"/>
          </a:xfrm>
          <a:prstGeom prst="straightConnector1">
            <a:avLst/>
          </a:prstGeom>
          <a:ln w="508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2679687" y="2535231"/>
            <a:ext cx="4071966" cy="158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2" cstate="print">
            <a:lum bright="-30000" contrast="20000"/>
          </a:blip>
          <a:srcRect/>
          <a:stretch>
            <a:fillRect/>
          </a:stretch>
        </p:blipFill>
        <p:spPr bwMode="auto">
          <a:xfrm>
            <a:off x="428596" y="357166"/>
            <a:ext cx="8715404" cy="614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500034" y="3643314"/>
            <a:ext cx="8358246" cy="158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714412" y="3429000"/>
            <a:ext cx="5786478" cy="7143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2107389" y="3036091"/>
            <a:ext cx="1214446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750331" y="3250405"/>
            <a:ext cx="785818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286116" y="2714620"/>
            <a:ext cx="1714512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750595" y="4393413"/>
            <a:ext cx="1714512" cy="71438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250793" y="3893347"/>
            <a:ext cx="642942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7179487" y="3964785"/>
            <a:ext cx="642942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6393669" y="4179099"/>
            <a:ext cx="1214446" cy="0"/>
          </a:xfrm>
          <a:prstGeom prst="line">
            <a:avLst/>
          </a:prstGeom>
          <a:ln w="635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14290"/>
            <a:ext cx="3328982" cy="591187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№2. На рисунке изображен график </a:t>
            </a:r>
            <a:r>
              <a:rPr lang="en-US" dirty="0" smtClean="0"/>
              <a:t>y=f ’ (x)</a:t>
            </a:r>
            <a:r>
              <a:rPr lang="ru-RU" dirty="0" smtClean="0"/>
              <a:t>  — производной функции</a:t>
            </a:r>
            <a:r>
              <a:rPr lang="en-US" dirty="0" smtClean="0"/>
              <a:t> f(x)</a:t>
            </a:r>
            <a:r>
              <a:rPr lang="ru-RU" dirty="0" smtClean="0"/>
              <a:t> , определенной на интервале </a:t>
            </a:r>
            <a:r>
              <a:rPr lang="en-US" dirty="0" smtClean="0"/>
              <a:t>(-8;3)</a:t>
            </a:r>
            <a:r>
              <a:rPr lang="ru-RU" dirty="0" smtClean="0"/>
              <a:t>. В какой точке отрезка </a:t>
            </a:r>
            <a:r>
              <a:rPr lang="en-US" dirty="0" smtClean="0"/>
              <a:t>[-3;2]</a:t>
            </a:r>
            <a:r>
              <a:rPr lang="ru-RU" dirty="0" smtClean="0"/>
              <a:t> функция  </a:t>
            </a:r>
            <a:r>
              <a:rPr lang="en-US" dirty="0" smtClean="0"/>
              <a:t>f(x) </a:t>
            </a:r>
            <a:r>
              <a:rPr lang="ru-RU" dirty="0" smtClean="0"/>
              <a:t>принимает наибольшее значение.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2"/>
          </p:nvPr>
        </p:nvPicPr>
        <p:blipFill>
          <a:blip r:embed="rId2" cstate="print">
            <a:lum bright="-24000" contrast="-5000"/>
          </a:blip>
          <a:srcRect/>
          <a:stretch>
            <a:fillRect/>
          </a:stretch>
        </p:blipFill>
        <p:spPr bwMode="auto">
          <a:xfrm>
            <a:off x="3786182" y="285728"/>
            <a:ext cx="5072097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3786182" y="3286124"/>
            <a:ext cx="4929222" cy="158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4393405" y="3178967"/>
            <a:ext cx="5357850" cy="158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28"/>
            <a:ext cx="3328982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№3. На рисунке изображен график  </a:t>
            </a:r>
            <a:r>
              <a:rPr lang="en-US" dirty="0" smtClean="0"/>
              <a:t>y = f ’ (x) </a:t>
            </a:r>
            <a:r>
              <a:rPr lang="ru-RU" dirty="0" smtClean="0"/>
              <a:t>— производной функции </a:t>
            </a:r>
            <a:r>
              <a:rPr lang="en-US" dirty="0" smtClean="0"/>
              <a:t>f (x)</a:t>
            </a:r>
            <a:r>
              <a:rPr lang="ru-RU" dirty="0" smtClean="0"/>
              <a:t>, определенной на интервале</a:t>
            </a:r>
            <a:r>
              <a:rPr lang="en-US" dirty="0" smtClean="0"/>
              <a:t> (-4;8)</a:t>
            </a:r>
            <a:r>
              <a:rPr lang="ru-RU" dirty="0" smtClean="0"/>
              <a:t> . Найдите точку экстремума функции </a:t>
            </a:r>
            <a:r>
              <a:rPr lang="en-US" dirty="0" smtClean="0"/>
              <a:t>f (x)</a:t>
            </a:r>
            <a:r>
              <a:rPr lang="ru-RU" dirty="0" smtClean="0"/>
              <a:t>, принадлежащую отрезку</a:t>
            </a:r>
            <a:r>
              <a:rPr lang="en-US" dirty="0" smtClean="0"/>
              <a:t> [-2;6]</a:t>
            </a:r>
            <a:r>
              <a:rPr lang="ru-RU" dirty="0" smtClean="0"/>
              <a:t> . </a:t>
            </a: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2"/>
          </p:nvPr>
        </p:nvPicPr>
        <p:blipFill>
          <a:blip r:embed="rId2" cstate="print">
            <a:lum bright="-19000" contrast="-13000"/>
          </a:blip>
          <a:srcRect/>
          <a:stretch>
            <a:fillRect/>
          </a:stretch>
        </p:blipFill>
        <p:spPr bwMode="auto">
          <a:xfrm>
            <a:off x="3786182" y="357166"/>
            <a:ext cx="500066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3786182" y="3357562"/>
            <a:ext cx="4857784" cy="7143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3107521" y="3107529"/>
            <a:ext cx="4929222" cy="1588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8186766" cy="60007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№4. Найдите наименьшее значение функции </a:t>
            </a:r>
          </a:p>
          <a:p>
            <a:pPr>
              <a:buNone/>
            </a:pPr>
            <a:r>
              <a:rPr lang="en-US" dirty="0" smtClean="0"/>
              <a:t>y=x</a:t>
            </a:r>
            <a:r>
              <a:rPr lang="en-US" baseline="30000" dirty="0" smtClean="0"/>
              <a:t>3</a:t>
            </a:r>
            <a:r>
              <a:rPr lang="en-US" dirty="0" smtClean="0"/>
              <a:t>-9x</a:t>
            </a:r>
            <a:r>
              <a:rPr lang="en-US" baseline="30000" dirty="0" smtClean="0"/>
              <a:t>2</a:t>
            </a:r>
            <a:r>
              <a:rPr lang="en-US" dirty="0" smtClean="0"/>
              <a:t>+15x-3 </a:t>
            </a:r>
            <a:r>
              <a:rPr lang="ru-RU" dirty="0" smtClean="0"/>
              <a:t>на отрезке </a:t>
            </a:r>
            <a:r>
              <a:rPr lang="en-US" dirty="0" smtClean="0"/>
              <a:t>[0</a:t>
            </a:r>
            <a:r>
              <a:rPr lang="ru-RU" dirty="0" smtClean="0"/>
              <a:t>;</a:t>
            </a:r>
            <a:r>
              <a:rPr lang="en-US" dirty="0" smtClean="0"/>
              <a:t>2]</a:t>
            </a:r>
            <a:endParaRPr lang="ru-RU" dirty="0" smtClean="0"/>
          </a:p>
          <a:p>
            <a:pPr>
              <a:buNone/>
            </a:pPr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247</TotalTime>
  <Words>469</Words>
  <Application>Microsoft Office PowerPoint</Application>
  <PresentationFormat>Экран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Апекс</vt:lpstr>
      <vt:lpstr>Формула</vt:lpstr>
      <vt:lpstr>Решение различных задач на применение производной</vt:lpstr>
      <vt:lpstr>Цель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Спасибо за урок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Administrator</cp:lastModifiedBy>
  <cp:revision>35</cp:revision>
  <dcterms:created xsi:type="dcterms:W3CDTF">2012-04-08T20:07:32Z</dcterms:created>
  <dcterms:modified xsi:type="dcterms:W3CDTF">2017-12-01T04:38:43Z</dcterms:modified>
</cp:coreProperties>
</file>