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EE48-FED8-49A1-8DC5-C01EB0DF9A23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861B-19B5-4A41-BCBE-FD9FEC407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A3B6-8222-4847-90F5-7C9BF154E2A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9ECD-3459-42F9-908F-605459FC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722A-02A5-4B84-BFA3-46F36A016C1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8A73-44A1-41B2-B629-D88F480A7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A26-F383-49D0-AB44-0EDC660B94FF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2F8B-7EA1-41E7-BAAB-F1D36A132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9AC0-C0F4-4E5A-9999-FBC0FFA27F46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0B1F-90E6-4D76-8FD2-FB5FAFCF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9D91-6043-4CD4-A34C-950E697EB615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9852-5117-4603-841F-82467DB55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3002-90EA-461B-95EB-EFF6695DE8A1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8DE4-BE18-4F41-84DA-1D72CA4A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984A-3456-4435-846A-212713DC843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CDB7-85FB-4120-96AC-9695002D8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2418-CFFA-4591-A83E-178DFD8E129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93EF-B8D8-4E80-82BD-52B606FEE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63AA-17A9-4D6C-83E2-AB9E340253C6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C596-C7CC-4518-82A2-E1A80287D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C970-16D4-426C-AB1F-BD03526AFCE3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9404-D254-443B-B7ED-8B721F128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852A1-5F15-4CF1-8F91-7A5944556DE4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4EAAF-9B7A-4497-8B2A-B07669A9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571480"/>
            <a:ext cx="5643570" cy="24288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 err="1" smtClean="0"/>
              <a:t>eine</a:t>
            </a:r>
            <a:r>
              <a:rPr sz="3200" dirty="0" smtClean="0"/>
              <a:t>  </a:t>
            </a:r>
            <a:r>
              <a:rPr sz="3200" dirty="0" err="1" smtClean="0"/>
              <a:t>Reise</a:t>
            </a:r>
            <a:r>
              <a:rPr sz="3200" dirty="0" smtClean="0"/>
              <a:t> ins Staatliche Museum </a:t>
            </a:r>
            <a:br>
              <a:rPr sz="3200" dirty="0" smtClean="0"/>
            </a:br>
            <a:r>
              <a:rPr sz="3200" dirty="0" smtClean="0"/>
              <a:t>der Geschichte </a:t>
            </a:r>
            <a:br>
              <a:rPr sz="3200" dirty="0" smtClean="0"/>
            </a:br>
            <a:r>
              <a:rPr sz="3200" dirty="0" smtClean="0"/>
              <a:t>der  </a:t>
            </a:r>
            <a:r>
              <a:rPr sz="3200" dirty="0" err="1" smtClean="0"/>
              <a:t>Raumschiffahrt</a:t>
            </a:r>
            <a:r>
              <a:rPr sz="3200" dirty="0" smtClean="0"/>
              <a:t> </a:t>
            </a:r>
            <a:br>
              <a:rPr sz="3200" dirty="0" smtClean="0"/>
            </a:br>
            <a:r>
              <a:rPr sz="3200" dirty="0" smtClean="0"/>
              <a:t>“K. E. </a:t>
            </a:r>
            <a:r>
              <a:rPr sz="3200" dirty="0" err="1" smtClean="0"/>
              <a:t>Ziolkowski</a:t>
            </a:r>
            <a:r>
              <a:rPr sz="3200" dirty="0" smtClean="0"/>
              <a:t>”.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/>
              <a:t>Автор :</a:t>
            </a:r>
            <a:br>
              <a:rPr lang="ru-RU" sz="1600" dirty="0" smtClean="0"/>
            </a:br>
            <a:r>
              <a:rPr lang="ru-RU" sz="1600" dirty="0" smtClean="0"/>
              <a:t>учитель немецкого и английского языков </a:t>
            </a:r>
            <a:br>
              <a:rPr lang="ru-RU" sz="1600" dirty="0" smtClean="0"/>
            </a:br>
            <a:r>
              <a:rPr lang="ru-RU" sz="1600" dirty="0" smtClean="0"/>
              <a:t>МБОУ СОШ № 15</a:t>
            </a:r>
            <a:br>
              <a:rPr lang="ru-RU" sz="1600" dirty="0" smtClean="0"/>
            </a:br>
            <a:r>
              <a:rPr lang="ru-RU" sz="1600" dirty="0" smtClean="0"/>
              <a:t>Федотова Татьяна Викторовна</a:t>
            </a:r>
            <a:endParaRPr lang="ru-RU" sz="1600" dirty="0"/>
          </a:p>
        </p:txBody>
      </p:sp>
      <p:pic>
        <p:nvPicPr>
          <p:cNvPr id="13314" name="Picture 2" descr="C:\Documents and Settings\User\Рабочий стол\музей имени К.Э.Циолковского\kalugaplanetariy_1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5450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2D050"/>
                </a:solidFill>
              </a:rPr>
              <a:t>5. </a:t>
            </a:r>
            <a:r>
              <a:rPr lang="en-US" b="1" dirty="0" err="1" smtClean="0">
                <a:solidFill>
                  <a:srgbClr val="92D050"/>
                </a:solidFill>
              </a:rPr>
              <a:t>Gedenkstätte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C:\Documents and Settings\User\Рабочий стол\музей имени К.Э.Циолковского\909358d776e3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00200"/>
            <a:ext cx="6215062" cy="3757613"/>
          </a:xfrm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57118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Das ist das Haus in der Ziolkowski- Stra</a:t>
            </a:r>
            <a:r>
              <a:rPr lang="en-US">
                <a:latin typeface="Calibri" pitchFamily="34" charset="0"/>
                <a:ea typeface="Calibri" pitchFamily="34" charset="0"/>
                <a:cs typeface="Times New Roman" pitchFamily="18" charset="0"/>
              </a:rPr>
              <a:t>ß</a:t>
            </a: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№ 79, in dem der Wissenschaftler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von 1904 bis 1933 lebte und arbeitete.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92D050"/>
                </a:solidFill>
              </a:rPr>
              <a:t>Die Fragen :</a:t>
            </a:r>
            <a:endParaRPr lang="ru-RU" smtClean="0">
              <a:solidFill>
                <a:srgbClr val="92D05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7467600" cy="4525963"/>
          </a:xfrm>
        </p:spPr>
        <p:txBody>
          <a:bodyPr/>
          <a:lstStyle/>
          <a:p>
            <a:r>
              <a:rPr lang="en-US" smtClean="0"/>
              <a:t>1)Wen nennt man den Pionier der Weltraumfahrt ? </a:t>
            </a:r>
            <a:endParaRPr lang="ru-RU" smtClean="0"/>
          </a:p>
          <a:p>
            <a:r>
              <a:rPr lang="en-US" smtClean="0"/>
              <a:t>2) Wer ist in die Geschichte als Vater der Sputniks und Luniks eingegangen ? </a:t>
            </a:r>
            <a:endParaRPr lang="ru-RU" smtClean="0"/>
          </a:p>
          <a:p>
            <a:r>
              <a:rPr lang="en-US" smtClean="0"/>
              <a:t>3)Wie heißt der erste  Raumschiff mit Juri Gagarin an Bord ? </a:t>
            </a:r>
            <a:endParaRPr lang="ru-RU" smtClean="0"/>
          </a:p>
          <a:p>
            <a:endParaRPr lang="ru-RU" smtClean="0"/>
          </a:p>
        </p:txBody>
      </p:sp>
      <p:pic>
        <p:nvPicPr>
          <p:cNvPr id="23555" name="Picture 3" descr="D:\Мои документы\Мои рисунки\Люди\Наука и професии\AN810 - коп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214813"/>
            <a:ext cx="17145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357438" y="2714625"/>
            <a:ext cx="3786187" cy="192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/>
              <a:t>Kosmonaut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893594" y="1964532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86500" y="4000500"/>
            <a:ext cx="142875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143000" y="4143375"/>
            <a:ext cx="1214438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928688" y="2143125"/>
            <a:ext cx="142875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428207" y="1785144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642519" y="5358607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6480048" cy="30003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800" smtClean="0"/>
              <a:t>Auf </a:t>
            </a:r>
            <a:r>
              <a:rPr sz="4800" err="1" smtClean="0"/>
              <a:t>Wiedersehen</a:t>
            </a:r>
            <a:r>
              <a:rPr sz="4800" smtClean="0"/>
              <a:t> !</a:t>
            </a:r>
            <a:endParaRPr lang="ru-RU" sz="4800"/>
          </a:p>
        </p:txBody>
      </p:sp>
      <p:pic>
        <p:nvPicPr>
          <p:cNvPr id="25602" name="Picture 2" descr="D:\Мои документы\Мои рисунки\Люди\Фигурки людей\J00957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357563"/>
            <a:ext cx="250031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Muster 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700" dirty="0" smtClean="0"/>
              <a:t>Auf dem ersten Bild sehe ich einen….   </a:t>
            </a:r>
            <a:br>
              <a:rPr lang="en-US" sz="2700" dirty="0" smtClean="0"/>
            </a:br>
            <a:r>
              <a:rPr lang="en-US" sz="2700" dirty="0" smtClean="0"/>
              <a:t>Der Beruf  des….. ist…..</a:t>
            </a:r>
            <a:endParaRPr lang="ru-RU" sz="2700" dirty="0"/>
          </a:p>
        </p:txBody>
      </p:sp>
      <p:pic>
        <p:nvPicPr>
          <p:cNvPr id="14338" name="Picture 2" descr="D:\Мои документы\Мои рисунки\img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000250"/>
            <a:ext cx="6070600" cy="433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714375"/>
            <a:ext cx="4357687" cy="5643563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Adobe Caslon Pro" pitchFamily="18" charset="0"/>
              </a:rPr>
              <a:t>     Am 12.April 1961 hat </a:t>
            </a:r>
            <a:r>
              <a:rPr lang="en-US" dirty="0" err="1" smtClean="0">
                <a:latin typeface="Adobe Caslon Pro" pitchFamily="18" charset="0"/>
              </a:rPr>
              <a:t>ein</a:t>
            </a:r>
            <a:r>
              <a:rPr lang="en-US" dirty="0" smtClean="0">
                <a:latin typeface="Adobe Caslon Pro" pitchFamily="18" charset="0"/>
              </a:rPr>
              <a:t> Mensch </a:t>
            </a:r>
            <a:r>
              <a:rPr lang="en-US" dirty="0" err="1" smtClean="0">
                <a:latin typeface="Adobe Caslon Pro" pitchFamily="18" charset="0"/>
              </a:rPr>
              <a:t>zum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erstenmal</a:t>
            </a:r>
            <a:r>
              <a:rPr lang="en-US" dirty="0" smtClean="0">
                <a:latin typeface="Adobe Caslon Pro" pitchFamily="18" charset="0"/>
              </a:rPr>
              <a:t> in der Geschichte den </a:t>
            </a:r>
            <a:r>
              <a:rPr lang="en-US" dirty="0" err="1" smtClean="0">
                <a:latin typeface="Adobe Caslon Pro" pitchFamily="18" charset="0"/>
              </a:rPr>
              <a:t>Weltraum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beflogen</a:t>
            </a:r>
            <a:r>
              <a:rPr lang="en-US" dirty="0" smtClean="0">
                <a:latin typeface="Adobe Caslon Pro" pitchFamily="18" charset="0"/>
              </a:rPr>
              <a:t>.  Das </a:t>
            </a:r>
            <a:r>
              <a:rPr lang="en-US" dirty="0" err="1" smtClean="0">
                <a:latin typeface="Adobe Caslon Pro" pitchFamily="18" charset="0"/>
              </a:rPr>
              <a:t>Raumschiff</a:t>
            </a:r>
            <a:r>
              <a:rPr lang="en-US" dirty="0" smtClean="0">
                <a:latin typeface="Adobe Caslon Pro" pitchFamily="18" charset="0"/>
              </a:rPr>
              <a:t>  “</a:t>
            </a:r>
            <a:r>
              <a:rPr lang="en-US" dirty="0" err="1" smtClean="0">
                <a:latin typeface="Adobe Caslon Pro" pitchFamily="18" charset="0"/>
              </a:rPr>
              <a:t>Wostok</a:t>
            </a:r>
            <a:r>
              <a:rPr lang="en-US" dirty="0" smtClean="0">
                <a:latin typeface="Adobe Caslon Pro" pitchFamily="18" charset="0"/>
              </a:rPr>
              <a:t>”  mit dem </a:t>
            </a:r>
            <a:r>
              <a:rPr lang="en-US" dirty="0" err="1" smtClean="0">
                <a:latin typeface="Adobe Caslon Pro" pitchFamily="18" charset="0"/>
              </a:rPr>
              <a:t>Kosmonauten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J.A.Gagarin</a:t>
            </a:r>
            <a:r>
              <a:rPr lang="en-US" dirty="0" smtClean="0">
                <a:latin typeface="Adobe Caslon Pro" pitchFamily="18" charset="0"/>
              </a:rPr>
              <a:t>, an </a:t>
            </a:r>
            <a:r>
              <a:rPr lang="en-US" dirty="0" err="1" smtClean="0">
                <a:latin typeface="Adobe Caslon Pro" pitchFamily="18" charset="0"/>
              </a:rPr>
              <a:t>Bord</a:t>
            </a:r>
            <a:r>
              <a:rPr lang="en-US" dirty="0" smtClean="0">
                <a:latin typeface="Adobe Caslon Pro" pitchFamily="18" charset="0"/>
              </a:rPr>
              <a:t>  </a:t>
            </a:r>
            <a:r>
              <a:rPr lang="en-US" dirty="0" err="1" smtClean="0">
                <a:latin typeface="Adobe Caslon Pro" pitchFamily="18" charset="0"/>
              </a:rPr>
              <a:t>wurde</a:t>
            </a:r>
            <a:r>
              <a:rPr lang="en-US" dirty="0" smtClean="0">
                <a:latin typeface="Adobe Caslon Pro" pitchFamily="18" charset="0"/>
              </a:rPr>
              <a:t>  auf  </a:t>
            </a:r>
            <a:r>
              <a:rPr lang="en-US" dirty="0" err="1" smtClean="0">
                <a:latin typeface="Adobe Caslon Pro" pitchFamily="18" charset="0"/>
              </a:rPr>
              <a:t>eine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Umlaufbahn</a:t>
            </a:r>
            <a:r>
              <a:rPr lang="en-US" dirty="0" smtClean="0">
                <a:latin typeface="Adobe Caslon Pro" pitchFamily="18" charset="0"/>
              </a:rPr>
              <a:t>  um die </a:t>
            </a:r>
            <a:r>
              <a:rPr lang="en-US" dirty="0" err="1" smtClean="0">
                <a:latin typeface="Adobe Caslon Pro" pitchFamily="18" charset="0"/>
              </a:rPr>
              <a:t>Erde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befördert</a:t>
            </a:r>
            <a:r>
              <a:rPr lang="en-US" dirty="0" smtClean="0">
                <a:latin typeface="Adobe Caslon Pro" pitchFamily="18" charset="0"/>
              </a:rPr>
              <a:t>. </a:t>
            </a:r>
            <a:r>
              <a:rPr lang="en-US" dirty="0" err="1" smtClean="0">
                <a:latin typeface="Adobe Caslon Pro" pitchFamily="18" charset="0"/>
              </a:rPr>
              <a:t>Aber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bevor</a:t>
            </a:r>
            <a:r>
              <a:rPr lang="en-US" dirty="0" smtClean="0">
                <a:latin typeface="Adobe Caslon Pro" pitchFamily="18" charset="0"/>
              </a:rPr>
              <a:t> war </a:t>
            </a:r>
            <a:r>
              <a:rPr lang="en-US" dirty="0" err="1" smtClean="0">
                <a:latin typeface="Adobe Caslon Pro" pitchFamily="18" charset="0"/>
              </a:rPr>
              <a:t>schwere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Arbeit</a:t>
            </a:r>
            <a:r>
              <a:rPr lang="en-US" dirty="0" smtClean="0">
                <a:latin typeface="Adobe Caslon Pro" pitchFamily="18" charset="0"/>
              </a:rPr>
              <a:t>! </a:t>
            </a:r>
            <a:r>
              <a:rPr lang="en-US" dirty="0" err="1" smtClean="0">
                <a:latin typeface="Adobe Caslon Pro" pitchFamily="18" charset="0"/>
              </a:rPr>
              <a:t>Einige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nennen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K.E.Ziolkowski</a:t>
            </a:r>
            <a:r>
              <a:rPr lang="en-US" dirty="0" smtClean="0">
                <a:latin typeface="Adobe Caslon Pro" pitchFamily="18" charset="0"/>
              </a:rPr>
              <a:t> “</a:t>
            </a:r>
            <a:r>
              <a:rPr lang="en-US" dirty="0" err="1" smtClean="0">
                <a:latin typeface="Adobe Caslon Pro" pitchFamily="18" charset="0"/>
              </a:rPr>
              <a:t>Vater</a:t>
            </a:r>
            <a:r>
              <a:rPr lang="en-US" dirty="0" smtClean="0">
                <a:latin typeface="Adobe Caslon Pro" pitchFamily="18" charset="0"/>
              </a:rPr>
              <a:t> des  </a:t>
            </a:r>
            <a:r>
              <a:rPr lang="en-US" dirty="0" err="1" smtClean="0">
                <a:latin typeface="Adobe Caslon Pro" pitchFamily="18" charset="0"/>
              </a:rPr>
              <a:t>Weltraums</a:t>
            </a:r>
            <a:r>
              <a:rPr lang="en-US" dirty="0" smtClean="0">
                <a:latin typeface="Adobe Caslon Pro" pitchFamily="18" charset="0"/>
              </a:rPr>
              <a:t>”. Das ist </a:t>
            </a:r>
            <a:r>
              <a:rPr lang="en-US" dirty="0" err="1" smtClean="0">
                <a:latin typeface="Adobe Caslon Pro" pitchFamily="18" charset="0"/>
              </a:rPr>
              <a:t>stimmt</a:t>
            </a:r>
            <a:r>
              <a:rPr lang="en-US" dirty="0" smtClean="0">
                <a:latin typeface="Adobe Caslon Pro" pitchFamily="18" charset="0"/>
              </a:rPr>
              <a:t>! </a:t>
            </a:r>
            <a:r>
              <a:rPr lang="en-US" dirty="0" err="1" smtClean="0">
                <a:latin typeface="Adobe Caslon Pro" pitchFamily="18" charset="0"/>
              </a:rPr>
              <a:t>Jetzt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schliesen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sie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ihre</a:t>
            </a:r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dirty="0" err="1" smtClean="0">
                <a:latin typeface="Adobe Caslon Pro" pitchFamily="18" charset="0"/>
              </a:rPr>
              <a:t>Augen</a:t>
            </a:r>
            <a:r>
              <a:rPr lang="en-US" dirty="0" smtClean="0">
                <a:latin typeface="Adobe Caslon Pro" pitchFamily="18" charset="0"/>
              </a:rPr>
              <a:t>! </a:t>
            </a:r>
            <a:r>
              <a:rPr lang="en-US" dirty="0" err="1" smtClean="0">
                <a:latin typeface="Adobe Caslon Pro" pitchFamily="18" charset="0"/>
              </a:rPr>
              <a:t>Fahren</a:t>
            </a:r>
            <a:r>
              <a:rPr lang="en-US" dirty="0" smtClean="0">
                <a:latin typeface="Adobe Caslon Pro" pitchFamily="18" charset="0"/>
              </a:rPr>
              <a:t> wir nach Kaluga! 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2" name="Picture 2" descr="D:\Мои документы\Мои рисунки\Планеты звёзды явления природы\13r6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785938"/>
            <a:ext cx="3571875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latin typeface="Adobe Garamond Pro" pitchFamily="18" charset="0"/>
              </a:rPr>
              <a:t>Sucht</a:t>
            </a:r>
            <a:r>
              <a:rPr lang="en-US" dirty="0" smtClean="0">
                <a:latin typeface="Adobe Garamond Pro" pitchFamily="18" charset="0"/>
              </a:rPr>
              <a:t> bitte neue Wörter!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70" cy="418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77"/>
                <a:gridCol w="818677"/>
                <a:gridCol w="818677"/>
                <a:gridCol w="818677"/>
                <a:gridCol w="818677"/>
                <a:gridCol w="818677"/>
                <a:gridCol w="818677"/>
                <a:gridCol w="818677"/>
                <a:gridCol w="818677"/>
                <a:gridCol w="818677"/>
              </a:tblGrid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2D050"/>
                </a:solidFill>
              </a:rPr>
              <a:t>Eingangshalle.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62488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en-US" smtClean="0">
                <a:latin typeface="Adobe Garamond Pro"/>
              </a:rPr>
              <a:t>Diese Halle ist den großen Gelehrten gewidmet, die wichtige Entdeckungen auf dem Wege der Erschließung der Weltallgeheimnisse durch den Menschen gemacht haben, sowie dem Thema “Russische Menschen  -  Bezwinger des Weltalls”.</a:t>
            </a:r>
            <a:endParaRPr lang="ru-RU" smtClean="0"/>
          </a:p>
        </p:txBody>
      </p:sp>
      <p:pic>
        <p:nvPicPr>
          <p:cNvPr id="5" name="Содержимое 4" descr="D:\Мои документы\Мои рисунки\img02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14500"/>
            <a:ext cx="3429000" cy="3857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92D050"/>
                </a:solidFill>
              </a:rPr>
              <a:t/>
            </a:r>
            <a:br>
              <a:rPr lang="en-US" sz="2800" b="1" smtClean="0">
                <a:solidFill>
                  <a:srgbClr val="92D050"/>
                </a:solidFill>
              </a:rPr>
            </a:br>
            <a:r>
              <a:rPr lang="en-US" sz="2800" b="1" smtClean="0">
                <a:solidFill>
                  <a:srgbClr val="92D050"/>
                </a:solidFill>
              </a:rPr>
              <a:t>2 Halle. </a:t>
            </a:r>
            <a:br>
              <a:rPr lang="en-US" sz="2800" b="1" smtClean="0">
                <a:solidFill>
                  <a:srgbClr val="92D050"/>
                </a:solidFill>
              </a:rPr>
            </a:br>
            <a:r>
              <a:rPr lang="en-US" sz="2800" b="1" smtClean="0">
                <a:solidFill>
                  <a:srgbClr val="92D050"/>
                </a:solidFill>
              </a:rPr>
              <a:t> “Wissenschaftliche Biographie K.E.Ziolkowskis”.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62488" cy="4525963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</a:t>
            </a:r>
            <a:r>
              <a:rPr lang="en-US" sz="3200" dirty="0" err="1" smtClean="0">
                <a:latin typeface="Adobe Caslon Pro" pitchFamily="18" charset="0"/>
              </a:rPr>
              <a:t>Sie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wiederspiegelt</a:t>
            </a:r>
            <a:r>
              <a:rPr lang="en-US" sz="3200" dirty="0" smtClean="0">
                <a:latin typeface="Adobe Caslon Pro" pitchFamily="18" charset="0"/>
              </a:rPr>
              <a:t> die </a:t>
            </a:r>
            <a:r>
              <a:rPr lang="en-US" sz="3200" dirty="0" err="1" smtClean="0">
                <a:latin typeface="Adobe Caslon Pro" pitchFamily="18" charset="0"/>
              </a:rPr>
              <a:t>wichtigsten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Etappen</a:t>
            </a:r>
            <a:r>
              <a:rPr lang="en-US" sz="3200" dirty="0" smtClean="0">
                <a:latin typeface="Adobe Caslon Pro" pitchFamily="18" charset="0"/>
              </a:rPr>
              <a:t> in der </a:t>
            </a:r>
            <a:r>
              <a:rPr lang="en-US" sz="3200" dirty="0" err="1" smtClean="0">
                <a:latin typeface="Adobe Caslon Pro" pitchFamily="18" charset="0"/>
              </a:rPr>
              <a:t>Entwicklung</a:t>
            </a:r>
            <a:r>
              <a:rPr lang="en-US" sz="3200" dirty="0" smtClean="0">
                <a:latin typeface="Adobe Caslon Pro" pitchFamily="18" charset="0"/>
              </a:rPr>
              <a:t> der </a:t>
            </a:r>
            <a:r>
              <a:rPr lang="en-US" sz="3200" dirty="0" err="1" smtClean="0">
                <a:latin typeface="Adobe Caslon Pro" pitchFamily="18" charset="0"/>
              </a:rPr>
              <a:t>Luftschiffahrt</a:t>
            </a:r>
            <a:r>
              <a:rPr lang="en-US" sz="3200" dirty="0" smtClean="0">
                <a:latin typeface="Adobe Caslon Pro" pitchFamily="18" charset="0"/>
              </a:rPr>
              <a:t> und </a:t>
            </a:r>
            <a:r>
              <a:rPr lang="en-US" sz="3200" dirty="0" err="1" smtClean="0">
                <a:latin typeface="Adobe Caslon Pro" pitchFamily="18" charset="0"/>
              </a:rPr>
              <a:t>Raketentachnik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vor</a:t>
            </a:r>
            <a:r>
              <a:rPr lang="en-US" sz="3200" dirty="0" smtClean="0">
                <a:latin typeface="Adobe Caslon Pro" pitchFamily="18" charset="0"/>
              </a:rPr>
              <a:t> dem </a:t>
            </a:r>
            <a:r>
              <a:rPr lang="en-US" sz="3200" dirty="0" err="1" smtClean="0">
                <a:latin typeface="Adobe Caslon Pro" pitchFamily="18" charset="0"/>
              </a:rPr>
              <a:t>Erscheinen</a:t>
            </a:r>
            <a:r>
              <a:rPr lang="en-US" sz="3200" dirty="0" smtClean="0">
                <a:latin typeface="Adobe Caslon Pro" pitchFamily="18" charset="0"/>
              </a:rPr>
              <a:t> der </a:t>
            </a:r>
            <a:r>
              <a:rPr lang="en-US" sz="3200" dirty="0" err="1" smtClean="0">
                <a:latin typeface="Adobe Caslon Pro" pitchFamily="18" charset="0"/>
              </a:rPr>
              <a:t>Arbeiten</a:t>
            </a:r>
            <a:r>
              <a:rPr lang="en-US" sz="3200" dirty="0" smtClean="0">
                <a:latin typeface="Adobe Caslon Pro" pitchFamily="18" charset="0"/>
              </a:rPr>
              <a:t> von </a:t>
            </a:r>
            <a:r>
              <a:rPr lang="en-US" sz="3200" dirty="0" err="1" smtClean="0">
                <a:latin typeface="Adobe Caslon Pro" pitchFamily="18" charset="0"/>
              </a:rPr>
              <a:t>K.E.Ziolkowski,die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wissenschaftliche</a:t>
            </a:r>
            <a:r>
              <a:rPr lang="en-US" sz="3200" dirty="0" smtClean="0">
                <a:latin typeface="Adobe Caslon Pro" pitchFamily="18" charset="0"/>
              </a:rPr>
              <a:t>  </a:t>
            </a:r>
            <a:endParaRPr lang="ru-RU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latin typeface="Adobe Caslon Pro" pitchFamily="18" charset="0"/>
              </a:rPr>
              <a:t>      </a:t>
            </a:r>
            <a:r>
              <a:rPr lang="en-US" sz="3200" dirty="0" err="1" smtClean="0">
                <a:latin typeface="Adobe Caslon Pro" pitchFamily="18" charset="0"/>
              </a:rPr>
              <a:t>Forschungstätigkeit</a:t>
            </a:r>
            <a:r>
              <a:rPr lang="en-US" sz="3200" dirty="0" smtClean="0">
                <a:latin typeface="Adobe Caslon Pro" pitchFamily="18" charset="0"/>
              </a:rPr>
              <a:t> des </a:t>
            </a:r>
            <a:r>
              <a:rPr lang="en-US" sz="3200" dirty="0" err="1" smtClean="0">
                <a:latin typeface="Adobe Caslon Pro" pitchFamily="18" charset="0"/>
              </a:rPr>
              <a:t>Gelehrten</a:t>
            </a:r>
            <a:r>
              <a:rPr lang="en-US" sz="3200" dirty="0" smtClean="0">
                <a:latin typeface="Adobe Caslon Pro" pitchFamily="18" charset="0"/>
              </a:rPr>
              <a:t> auf dem </a:t>
            </a:r>
            <a:r>
              <a:rPr lang="en-US" sz="3200" dirty="0" err="1" smtClean="0">
                <a:latin typeface="Adobe Caslon Pro" pitchFamily="18" charset="0"/>
              </a:rPr>
              <a:t>Gebieten</a:t>
            </a:r>
            <a:r>
              <a:rPr lang="en-US" sz="3200" dirty="0" smtClean="0">
                <a:latin typeface="Adobe Caslon Pro" pitchFamily="18" charset="0"/>
              </a:rPr>
              <a:t> der </a:t>
            </a:r>
            <a:r>
              <a:rPr lang="en-US" sz="3200" dirty="0" err="1" smtClean="0">
                <a:latin typeface="Adobe Caslon Pro" pitchFamily="18" charset="0"/>
              </a:rPr>
              <a:t>Aerodynamik</a:t>
            </a:r>
            <a:r>
              <a:rPr lang="en-US" sz="3200" dirty="0" smtClean="0">
                <a:latin typeface="Adobe Caslon Pro" pitchFamily="18" charset="0"/>
              </a:rPr>
              <a:t>, </a:t>
            </a:r>
            <a:r>
              <a:rPr lang="en-US" sz="3200" dirty="0" err="1" smtClean="0">
                <a:latin typeface="Adobe Caslon Pro" pitchFamily="18" charset="0"/>
              </a:rPr>
              <a:t>Luftschiffahrt</a:t>
            </a:r>
            <a:r>
              <a:rPr lang="en-US" sz="3200" dirty="0" smtClean="0">
                <a:latin typeface="Adobe Caslon Pro" pitchFamily="18" charset="0"/>
              </a:rPr>
              <a:t>,</a:t>
            </a:r>
            <a:endParaRPr lang="ru-RU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latin typeface="Adobe Caslon Pro" pitchFamily="18" charset="0"/>
              </a:rPr>
              <a:t>       </a:t>
            </a:r>
            <a:r>
              <a:rPr lang="en-US" sz="3200" dirty="0" err="1" smtClean="0">
                <a:latin typeface="Adobe Caslon Pro" pitchFamily="18" charset="0"/>
              </a:rPr>
              <a:t>Raketendynamik</a:t>
            </a:r>
            <a:r>
              <a:rPr lang="en-US" sz="3200" dirty="0" smtClean="0">
                <a:latin typeface="Adobe Caslon Pro" pitchFamily="18" charset="0"/>
              </a:rPr>
              <a:t> und </a:t>
            </a:r>
            <a:r>
              <a:rPr lang="en-US" sz="3200" dirty="0" err="1" smtClean="0">
                <a:latin typeface="Adobe Caslon Pro" pitchFamily="18" charset="0"/>
              </a:rPr>
              <a:t>Raumschiffahrt.Es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werden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Nachbildungen</a:t>
            </a:r>
            <a:r>
              <a:rPr lang="en-US" sz="3200" dirty="0" smtClean="0">
                <a:latin typeface="Adobe Caslon Pro" pitchFamily="18" charset="0"/>
              </a:rPr>
              <a:t> der </a:t>
            </a:r>
            <a:r>
              <a:rPr lang="en-US" sz="3200" dirty="0" err="1" smtClean="0">
                <a:latin typeface="Adobe Caslon Pro" pitchFamily="18" charset="0"/>
              </a:rPr>
              <a:t>wissenschaftlichen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Geräte</a:t>
            </a:r>
            <a:r>
              <a:rPr lang="en-US" sz="3200" dirty="0" smtClean="0">
                <a:latin typeface="Adobe Caslon Pro" pitchFamily="18" charset="0"/>
              </a:rPr>
              <a:t> des </a:t>
            </a:r>
            <a:r>
              <a:rPr lang="en-US" sz="3200" dirty="0" err="1" smtClean="0">
                <a:latin typeface="Adobe Caslon Pro" pitchFamily="18" charset="0"/>
              </a:rPr>
              <a:t>Gelehrten</a:t>
            </a:r>
            <a:r>
              <a:rPr lang="en-US" sz="3200" dirty="0" smtClean="0">
                <a:latin typeface="Adobe Caslon Pro" pitchFamily="18" charset="0"/>
              </a:rPr>
              <a:t> ,seine </a:t>
            </a:r>
            <a:r>
              <a:rPr lang="en-US" sz="3200" dirty="0" err="1" smtClean="0">
                <a:latin typeface="Adobe Caslon Pro" pitchFamily="18" charset="0"/>
              </a:rPr>
              <a:t>Manuskripte,Schriften</a:t>
            </a:r>
            <a:r>
              <a:rPr lang="en-US" sz="3200" dirty="0" smtClean="0">
                <a:latin typeface="Adobe Caslon Pro" pitchFamily="18" charset="0"/>
              </a:rPr>
              <a:t> in der </a:t>
            </a:r>
            <a:r>
              <a:rPr lang="en-US" sz="3200" dirty="0" err="1" smtClean="0">
                <a:latin typeface="Adobe Caslon Pro" pitchFamily="18" charset="0"/>
              </a:rPr>
              <a:t>Ausgabe</a:t>
            </a:r>
            <a:r>
              <a:rPr lang="en-US" sz="3200" dirty="0" smtClean="0">
                <a:latin typeface="Adobe Caslon Pro" pitchFamily="18" charset="0"/>
              </a:rPr>
              <a:t> des </a:t>
            </a:r>
            <a:r>
              <a:rPr lang="en-US" sz="3200" dirty="0" err="1" smtClean="0">
                <a:latin typeface="Adobe Caslon Pro" pitchFamily="18" charset="0"/>
              </a:rPr>
              <a:t>Autors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sowie</a:t>
            </a:r>
            <a:r>
              <a:rPr lang="en-US" sz="3200" dirty="0" smtClean="0">
                <a:latin typeface="Adobe Caslon Pro" pitchFamily="18" charset="0"/>
              </a:rPr>
              <a:t> in </a:t>
            </a:r>
            <a:r>
              <a:rPr lang="en-US" sz="3200" dirty="0" err="1" smtClean="0">
                <a:latin typeface="Adobe Caslon Pro" pitchFamily="18" charset="0"/>
              </a:rPr>
              <a:t>modernen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Ausgaben</a:t>
            </a:r>
            <a:r>
              <a:rPr lang="en-US" sz="3200" dirty="0" smtClean="0">
                <a:latin typeface="Adobe Caslon Pro" pitchFamily="18" charset="0"/>
              </a:rPr>
              <a:t> </a:t>
            </a:r>
            <a:r>
              <a:rPr lang="en-US" sz="3200" dirty="0" err="1" smtClean="0">
                <a:latin typeface="Adobe Caslon Pro" pitchFamily="18" charset="0"/>
              </a:rPr>
              <a:t>ausgestellt</a:t>
            </a:r>
            <a:r>
              <a:rPr lang="en-US" sz="3200" dirty="0" smtClean="0">
                <a:latin typeface="Adobe Caslon Pro" pitchFamily="18" charset="0"/>
              </a:rPr>
              <a:t>.</a:t>
            </a:r>
            <a:endParaRPr lang="ru-RU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/>
          </a:p>
        </p:txBody>
      </p:sp>
      <p:pic>
        <p:nvPicPr>
          <p:cNvPr id="18435" name="Содержимое 4" descr="D:\Мои документы\Мои рисунки\img0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785938"/>
            <a:ext cx="4500563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3157538"/>
            <a:ext cx="9061450" cy="67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1.Was wiederspiegelt  die Arbeit von K.E.Ziolkowski ?</a:t>
            </a:r>
          </a:p>
          <a:p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2.Nennen Sie die wichtigste Gebiete  der Forschungst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ä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tigkeit</a:t>
            </a:r>
            <a:r>
              <a:rPr lang="en-US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 descr="D:\Мои документы\Мои рисунки\Планеты звёзды явления природы\11b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171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Мои документы\Мои рисунки\Планеты звёзды явления природы\planets_9 - копи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00063"/>
            <a:ext cx="1228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Мои документы\Мои рисунки\Планеты звёзды явления природы\11b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0056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:\Мои документы\Мои рисунки\Планеты звёзды явления природы\13r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435768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>
                <a:solidFill>
                  <a:srgbClr val="92D050"/>
                </a:solidFill>
              </a:rPr>
              <a:t>3.Halle. </a:t>
            </a:r>
            <a:br>
              <a:rPr lang="en-US" sz="3100" b="1" dirty="0" smtClean="0">
                <a:solidFill>
                  <a:srgbClr val="92D050"/>
                </a:solidFill>
              </a:rPr>
            </a:br>
            <a:r>
              <a:rPr lang="en-US" sz="3100" b="1" dirty="0" smtClean="0">
                <a:solidFill>
                  <a:srgbClr val="92D050"/>
                </a:solidFill>
              </a:rPr>
              <a:t>“</a:t>
            </a:r>
            <a:r>
              <a:rPr lang="en-US" sz="3100" b="1" dirty="0" err="1" smtClean="0">
                <a:solidFill>
                  <a:srgbClr val="92D050"/>
                </a:solidFill>
              </a:rPr>
              <a:t>Verwirklichung</a:t>
            </a:r>
            <a:r>
              <a:rPr lang="en-US" sz="3100" b="1" dirty="0" smtClean="0">
                <a:solidFill>
                  <a:srgbClr val="92D050"/>
                </a:solidFill>
              </a:rPr>
              <a:t> der </a:t>
            </a:r>
            <a:r>
              <a:rPr lang="en-US" sz="3100" b="1" dirty="0" err="1" smtClean="0">
                <a:solidFill>
                  <a:srgbClr val="92D050"/>
                </a:solidFill>
              </a:rPr>
              <a:t>Ideen</a:t>
            </a:r>
            <a:r>
              <a:rPr lang="en-US" sz="3100" b="1" dirty="0" smtClean="0">
                <a:solidFill>
                  <a:srgbClr val="92D050"/>
                </a:solidFill>
              </a:rPr>
              <a:t> </a:t>
            </a:r>
            <a:r>
              <a:rPr lang="en-US" sz="3100" b="1" dirty="0" err="1" smtClean="0">
                <a:solidFill>
                  <a:srgbClr val="92D050"/>
                </a:solidFill>
              </a:rPr>
              <a:t>K.E.Ziolkowskis</a:t>
            </a:r>
            <a:r>
              <a:rPr lang="en-US" sz="3100" b="1" dirty="0" smtClean="0">
                <a:solidFill>
                  <a:srgbClr val="92D050"/>
                </a:solidFill>
              </a:rPr>
              <a:t>  </a:t>
            </a:r>
            <a:r>
              <a:rPr lang="en-US" sz="2700" b="1" dirty="0" err="1" smtClean="0">
                <a:solidFill>
                  <a:srgbClr val="92D050"/>
                </a:solidFill>
              </a:rPr>
              <a:t>durch</a:t>
            </a:r>
            <a:r>
              <a:rPr lang="en-US" sz="2700" b="1" dirty="0" smtClean="0">
                <a:solidFill>
                  <a:srgbClr val="92D050"/>
                </a:solidFill>
              </a:rPr>
              <a:t> </a:t>
            </a:r>
            <a:r>
              <a:rPr lang="en-US" sz="2700" b="1" dirty="0" err="1" smtClean="0">
                <a:solidFill>
                  <a:srgbClr val="92D050"/>
                </a:solidFill>
              </a:rPr>
              <a:t>sowjetische</a:t>
            </a:r>
            <a:r>
              <a:rPr lang="en-US" sz="2700" b="1" dirty="0" smtClean="0">
                <a:solidFill>
                  <a:srgbClr val="92D050"/>
                </a:solidFill>
              </a:rPr>
              <a:t> </a:t>
            </a:r>
            <a:r>
              <a:rPr lang="en-US" sz="2700" b="1" dirty="0" err="1" smtClean="0">
                <a:solidFill>
                  <a:srgbClr val="92D050"/>
                </a:solidFill>
              </a:rPr>
              <a:t>Wissenschaft</a:t>
            </a:r>
            <a:r>
              <a:rPr lang="en-US" sz="2700" b="1" dirty="0" smtClean="0">
                <a:solidFill>
                  <a:srgbClr val="92D050"/>
                </a:solidFill>
              </a:rPr>
              <a:t> und </a:t>
            </a:r>
            <a:r>
              <a:rPr lang="en-US" sz="2700" b="1" dirty="0" err="1" smtClean="0">
                <a:solidFill>
                  <a:srgbClr val="92D050"/>
                </a:solidFill>
              </a:rPr>
              <a:t>Technik</a:t>
            </a:r>
            <a:r>
              <a:rPr lang="en-US" sz="2700" b="1" dirty="0" smtClean="0">
                <a:solidFill>
                  <a:srgbClr val="92D050"/>
                </a:solidFill>
              </a:rPr>
              <a:t> ”</a:t>
            </a:r>
            <a:r>
              <a:rPr lang="ru-RU" sz="2700" dirty="0" smtClean="0">
                <a:solidFill>
                  <a:srgbClr val="92D050"/>
                </a:solidFill>
              </a:rPr>
              <a:t/>
            </a:r>
            <a:br>
              <a:rPr lang="ru-RU" sz="2700" dirty="0" smtClean="0">
                <a:solidFill>
                  <a:srgbClr val="92D050"/>
                </a:solidFill>
              </a:rPr>
            </a:br>
            <a:endParaRPr lang="ru-RU" sz="2700" dirty="0">
              <a:solidFill>
                <a:srgbClr val="92D050"/>
              </a:solidFill>
            </a:endParaRPr>
          </a:p>
        </p:txBody>
      </p:sp>
      <p:pic>
        <p:nvPicPr>
          <p:cNvPr id="20482" name="Содержимое 3" descr="D:\Мои документы\Мои рисунки\img0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8001000" cy="438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2D050"/>
                </a:solidFill>
              </a:rPr>
              <a:t>4.Planetarium.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1506" name="Содержимое 3" descr="D:\Мои документы\Мои рисунки\img0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3071813" cy="3643313"/>
          </a:xfrm>
        </p:spPr>
      </p:pic>
      <p:pic>
        <p:nvPicPr>
          <p:cNvPr id="21507" name="Рисунок 4" descr="D:\Мои документы\Мои рисунки\img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857500"/>
            <a:ext cx="2857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</TotalTime>
  <Words>311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eine  Reise ins Staatliche Museum  der Geschichte  der  Raumschiffahrt  “K. E. Ziolkowski”.       Автор : учитель немецкого и английского языков  МБОУ СОШ № 15 Федотова Татьяна Викторовна</vt:lpstr>
      <vt:lpstr>Muster :  Auf dem ersten Bild sehe ich einen….    Der Beruf  des….. ist…..</vt:lpstr>
      <vt:lpstr>Презентация PowerPoint</vt:lpstr>
      <vt:lpstr>Sucht bitte neue Wörter! </vt:lpstr>
      <vt:lpstr>Eingangshalle. </vt:lpstr>
      <vt:lpstr> 2 Halle.   “Wissenschaftliche Biographie K.E.Ziolkowskis”. </vt:lpstr>
      <vt:lpstr>Презентация PowerPoint</vt:lpstr>
      <vt:lpstr> 3.Halle.  “Verwirklichung der Ideen K.E.Ziolkowskis  durch sowjetische Wissenschaft und Technik ” </vt:lpstr>
      <vt:lpstr>4.Planetarium. </vt:lpstr>
      <vt:lpstr>5. Gedenkstätte </vt:lpstr>
      <vt:lpstr>Die Fragen :</vt:lpstr>
      <vt:lpstr>Презентация PowerPoint</vt:lpstr>
      <vt:lpstr>Auf Wiedersehen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 Reise ins Staatliche Museum  der Geschichte  der  Raumschiffahrt  “K. E. Ziolkowski”.</dc:title>
  <cp:lastModifiedBy>Ученики</cp:lastModifiedBy>
  <cp:revision>11</cp:revision>
  <dcterms:modified xsi:type="dcterms:W3CDTF">2018-01-17T10:40:55Z</dcterms:modified>
</cp:coreProperties>
</file>