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011" autoAdjust="0"/>
  </p:normalViewPr>
  <p:slideViewPr>
    <p:cSldViewPr>
      <p:cViewPr>
        <p:scale>
          <a:sx n="75" d="100"/>
          <a:sy n="75" d="100"/>
        </p:scale>
        <p:origin x="-12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72198" y="1428736"/>
            <a:ext cx="3071802" cy="164307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Традиции и ритуалы в  семейном воспитании </a:t>
            </a:r>
            <a:b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28926" y="142852"/>
            <a:ext cx="2928958" cy="6215082"/>
          </a:xfrm>
        </p:spPr>
        <p:txBody>
          <a:bodyPr>
            <a:normAutofit fontScale="32500" lnSpcReduction="20000"/>
          </a:bodyPr>
          <a:lstStyle/>
          <a:p>
            <a:r>
              <a:rPr lang="ru-RU" sz="4300" dirty="0" smtClean="0">
                <a:solidFill>
                  <a:schemeClr val="accent6">
                    <a:lumMod val="75000"/>
                  </a:schemeClr>
                </a:solidFill>
              </a:rPr>
              <a:t>Придумать </a:t>
            </a:r>
            <a:r>
              <a:rPr lang="ru-RU" sz="4300" dirty="0" smtClean="0">
                <a:solidFill>
                  <a:schemeClr val="accent6">
                    <a:lumMod val="75000"/>
                  </a:schemeClr>
                </a:solidFill>
              </a:rPr>
              <a:t>свой семейный обычай не так сложно, главное помнить о том, что это событие должно быть для ребенка ярким, позитивным, запоминающимся. Кроме того, это действо должно обязательно повторяться из раза в раз. Если большинство привычных семейных ритуалов несут не ограничения, а лишь радость и удовольствие, это укрепляет в детях чувство целостности семьи, ощущение неповторимости собственного дома и уверенность в будущем. Тот заряд внутреннего тепла и оптимизма, который несет в себе каждый из нас, приобретается в детстве, чем больше детство было похоже на праздник, и чем больше в нем радости, тем счастливее человечек будет в дальнейшем</a:t>
            </a:r>
            <a:r>
              <a:rPr lang="ru-RU" sz="43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sz="4300" dirty="0" smtClean="0">
              <a:solidFill>
                <a:srgbClr val="C00000"/>
              </a:solidFill>
            </a:endParaRPr>
          </a:p>
          <a:p>
            <a:pPr algn="r" fontAlgn="base"/>
            <a:endParaRPr lang="ru-RU" sz="43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r" fontAlgn="base"/>
            <a:r>
              <a:rPr lang="ru-RU" sz="4300" dirty="0" smtClean="0">
                <a:solidFill>
                  <a:schemeClr val="accent2">
                    <a:lumMod val="75000"/>
                  </a:schemeClr>
                </a:solidFill>
              </a:rPr>
              <a:t>А </a:t>
            </a:r>
            <a:r>
              <a:rPr lang="ru-RU" sz="4300" dirty="0" smtClean="0">
                <a:solidFill>
                  <a:schemeClr val="accent2">
                    <a:lumMod val="75000"/>
                  </a:schemeClr>
                </a:solidFill>
              </a:rPr>
              <a:t>когда сын или дочь вырастут, они с теплотой будут вспоминать детские годы, уютный дом, семейные посиделки, выезды и праздники. Им будет, на что оглянуться и на что опереться при создании собственной семьи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endParaRPr lang="ru-RU" dirty="0" smtClean="0"/>
          </a:p>
          <a:p>
            <a:pPr algn="ctr"/>
            <a:r>
              <a:rPr lang="ru-RU" sz="6200" dirty="0" smtClean="0">
                <a:solidFill>
                  <a:srgbClr val="FF00FF"/>
                </a:solidFill>
              </a:rPr>
              <a:t>Счастья вашему Дому!</a:t>
            </a:r>
          </a:p>
          <a:p>
            <a:endParaRPr lang="ru-RU" dirty="0" smtClean="0">
              <a:solidFill>
                <a:srgbClr val="C00000"/>
              </a:solidFill>
            </a:endParaRPr>
          </a:p>
          <a:p>
            <a:endParaRPr lang="ru-RU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72198" y="5000636"/>
            <a:ext cx="3071802" cy="1428760"/>
          </a:xfrm>
        </p:spPr>
        <p:txBody>
          <a:bodyPr>
            <a:normAutofit fontScale="25000" lnSpcReduction="20000"/>
          </a:bodyPr>
          <a:lstStyle/>
          <a:p>
            <a:pPr algn="ctr" fontAlgn="base"/>
            <a:r>
              <a:rPr lang="ru-RU" sz="5600" i="1" dirty="0" smtClean="0">
                <a:solidFill>
                  <a:srgbClr val="C00000"/>
                </a:solidFill>
              </a:rPr>
              <a:t>Семейные традиции имеют огромное значение, как для взрослых, так и для детей – с их помощью сохраняется связь между поколениями и теплые, нежные отношения между родителями и детьми. Традиции помогают семье быть сплоченной, выступают в роли своеобразного «цемента», скрепляющего членов семьи </a:t>
            </a:r>
          </a:p>
          <a:p>
            <a:pPr fontAlgn="base"/>
            <a:endParaRPr lang="ru-RU" sz="3100" dirty="0" smtClean="0"/>
          </a:p>
          <a:p>
            <a:pPr fontAlgn="base"/>
            <a:r>
              <a:rPr lang="ru-RU" sz="3100" dirty="0" smtClean="0"/>
              <a:t/>
            </a:r>
            <a:br>
              <a:rPr lang="ru-RU" sz="3100" dirty="0" smtClean="0"/>
            </a:br>
            <a:endParaRPr lang="ru-RU" dirty="0"/>
          </a:p>
        </p:txBody>
      </p:sp>
      <p:pic>
        <p:nvPicPr>
          <p:cNvPr id="15362" name="Picture 2" descr="C:\Users\Public\Pictures\Sample Pictures\f199c7c64769c5f442aaaebf3d8b517b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4500570"/>
            <a:ext cx="2857488" cy="2357430"/>
          </a:xfrm>
          <a:prstGeom prst="rect">
            <a:avLst/>
          </a:prstGeom>
          <a:noFill/>
        </p:spPr>
      </p:pic>
      <p:sp>
        <p:nvSpPr>
          <p:cNvPr id="8" name="Текст 2"/>
          <p:cNvSpPr txBox="1">
            <a:spLocks/>
          </p:cNvSpPr>
          <p:nvPr/>
        </p:nvSpPr>
        <p:spPr>
          <a:xfrm>
            <a:off x="0" y="142852"/>
            <a:ext cx="2928926" cy="42862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+mn-ea"/>
                <a:cs typeface="+mn-cs"/>
              </a:rPr>
              <a:t>Примеры Тем Дня: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Блинный День.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 (Все вместе печём блины и приглашаем на блины друзей, родственников, знакомых).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 </a:t>
            </a:r>
            <a:r>
              <a:rPr kumimoji="0" lang="ru-RU" sz="5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День Природы.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 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(Выезжаем на природу всей семьёй).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 </a:t>
            </a:r>
            <a:r>
              <a:rPr kumimoji="0" lang="ru-RU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День Нептуна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, или Водный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День Дачника.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 (Всей семьёй едем на дачу и объявляем трудовой десант на грядках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).</a:t>
            </a:r>
            <a:endParaRPr lang="ru-RU" sz="5600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+mn-ea"/>
                <a:cs typeface="+mn-cs"/>
              </a:rPr>
              <a:t>День 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+mn-ea"/>
                <a:cs typeface="+mn-cs"/>
              </a:rPr>
              <a:t>Мороженого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 с посещением любимого кафе и дегустацией нескольких сортов лакомства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Бабушкин День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 Варианты: Дедушкин День, Тётушкин День и т.д. (день посещения родственников) с организацией для них милых сюрпризов и мелких приятностей.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+mn-ea"/>
                <a:cs typeface="+mn-cs"/>
              </a:rPr>
              <a:t> а также 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Внутрисемейный день,</a:t>
            </a:r>
            <a:r>
              <a:rPr kumimoji="0" lang="ru-RU" sz="5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День осени, зимы, весны, лета, день родного Края и 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т.д</a:t>
            </a:r>
            <a:r>
              <a:rPr kumimoji="0" lang="ru-RU" sz="5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15074" y="0"/>
            <a:ext cx="27860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Муниципальное автономное дошкольное</a:t>
            </a:r>
            <a:endParaRPr lang="ru-RU" sz="1200" dirty="0" smtClean="0"/>
          </a:p>
          <a:p>
            <a:pPr algn="ctr"/>
            <a:r>
              <a:rPr lang="ru-RU" sz="1200" b="1" dirty="0" smtClean="0"/>
              <a:t>образовательное учреждение</a:t>
            </a:r>
            <a:endParaRPr lang="ru-RU" sz="1200" dirty="0" smtClean="0"/>
          </a:p>
          <a:p>
            <a:pPr algn="ctr"/>
            <a:r>
              <a:rPr lang="ru-RU" sz="1200" b="1" dirty="0" smtClean="0"/>
              <a:t>центр развития ребенка –</a:t>
            </a:r>
            <a:endParaRPr lang="ru-RU" sz="1200" dirty="0" smtClean="0"/>
          </a:p>
          <a:p>
            <a:pPr algn="ctr"/>
            <a:r>
              <a:rPr lang="ru-RU" sz="1200" b="1" dirty="0" smtClean="0"/>
              <a:t>детский сад №39 «</a:t>
            </a:r>
            <a:r>
              <a:rPr lang="ru-RU" sz="1200" b="1" dirty="0" err="1" smtClean="0"/>
              <a:t>Цветик-семицветик</a:t>
            </a:r>
            <a:r>
              <a:rPr lang="ru-RU" sz="1200" b="1" dirty="0" smtClean="0"/>
              <a:t>»</a:t>
            </a:r>
            <a:endParaRPr lang="ru-RU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6357918" y="3857628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</a:rPr>
              <a:t>Составитель: педагог-психолог </a:t>
            </a:r>
            <a:r>
              <a:rPr lang="ru-RU" sz="1200" b="1" dirty="0" err="1" smtClean="0">
                <a:solidFill>
                  <a:schemeClr val="accent3">
                    <a:lumMod val="50000"/>
                  </a:schemeClr>
                </a:solidFill>
              </a:rPr>
              <a:t>Сысолятина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</a:rPr>
              <a:t> Э.А.</a:t>
            </a:r>
            <a:endParaRPr lang="ru-RU" sz="1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43702" y="6581001"/>
            <a:ext cx="19288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г.  Сухой Лог, 2018</a:t>
            </a:r>
            <a:endParaRPr lang="ru-RU" sz="1200" dirty="0"/>
          </a:p>
        </p:txBody>
      </p:sp>
      <p:pic>
        <p:nvPicPr>
          <p:cNvPr id="14" name="Picture 2" descr="C:\Users\Public\Pictures\Sample Pictures\скачанные файлы (1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968291" y="2714620"/>
            <a:ext cx="3175709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8926" y="357166"/>
            <a:ext cx="2928958" cy="5572164"/>
          </a:xfrm>
        </p:spPr>
        <p:txBody>
          <a:bodyPr>
            <a:noAutofit/>
          </a:bodyPr>
          <a:lstStyle/>
          <a:p>
            <a:pPr algn="just" fontAlgn="base"/>
            <a:r>
              <a:rPr lang="ru-RU" sz="1400" b="1" dirty="0" smtClean="0">
                <a:solidFill>
                  <a:srgbClr val="00B050"/>
                </a:solidFill>
                <a:latin typeface="+mn-lt"/>
              </a:rPr>
              <a:t/>
            </a:r>
            <a:br>
              <a:rPr lang="ru-RU" sz="1400" b="1" dirty="0" smtClean="0">
                <a:solidFill>
                  <a:srgbClr val="00B050"/>
                </a:solidFill>
                <a:latin typeface="+mn-lt"/>
              </a:rPr>
            </a:br>
            <a:r>
              <a:rPr lang="ru-RU" sz="1400" b="1" dirty="0" smtClean="0">
                <a:solidFill>
                  <a:srgbClr val="00B050"/>
                </a:solidFill>
                <a:latin typeface="+mn-lt"/>
              </a:rPr>
              <a:t/>
            </a:r>
            <a:br>
              <a:rPr lang="ru-RU" sz="1400" b="1" dirty="0" smtClean="0">
                <a:solidFill>
                  <a:srgbClr val="00B050"/>
                </a:solidFill>
                <a:latin typeface="+mn-lt"/>
              </a:rPr>
            </a:br>
            <a:r>
              <a:rPr lang="ru-RU" sz="1400" dirty="0" smtClean="0">
                <a:latin typeface="+mn-lt"/>
              </a:rPr>
              <a:t>Забавно</a:t>
            </a:r>
            <a:r>
              <a:rPr lang="ru-RU" sz="1400" dirty="0" smtClean="0">
                <a:latin typeface="+mn-lt"/>
              </a:rPr>
              <a:t>, если, здороваясь, кто-то произносит первую половину слова, а его собеседник – вторую. Можно также придумать условные знаки, которые будете  знать только  вы и ребенок.</a:t>
            </a:r>
            <a:br>
              <a:rPr lang="ru-RU" sz="1400" dirty="0" smtClean="0">
                <a:latin typeface="+mn-lt"/>
              </a:rPr>
            </a:br>
            <a:r>
              <a:rPr lang="ru-RU" sz="1400" b="1" i="1" dirty="0" smtClean="0">
                <a:solidFill>
                  <a:srgbClr val="FF0000"/>
                </a:solidFill>
                <a:latin typeface="+mn-lt"/>
              </a:rPr>
              <a:t>«Привет, принцесса!», «Здравствуй  Богатырь!»  </a:t>
            </a:r>
            <a:r>
              <a:rPr lang="ru-RU" sz="1400" dirty="0" smtClean="0">
                <a:latin typeface="+mn-lt"/>
              </a:rPr>
              <a:t>и т.д.</a:t>
            </a:r>
            <a:br>
              <a:rPr lang="ru-RU" sz="1400" dirty="0" smtClean="0">
                <a:latin typeface="+mn-lt"/>
              </a:rPr>
            </a:br>
            <a:r>
              <a:rPr lang="ru-RU" sz="1400" b="1" dirty="0" smtClean="0">
                <a:solidFill>
                  <a:srgbClr val="FF00FF"/>
                </a:solidFill>
                <a:latin typeface="+mn-lt"/>
              </a:rPr>
              <a:t>3) Совместное приготовление пищи и семейные ужины! </a:t>
            </a:r>
            <a:r>
              <a:rPr lang="ru-RU" sz="1400" dirty="0" smtClean="0">
                <a:latin typeface="+mn-lt"/>
              </a:rPr>
              <a:t>Большой простор для создания семейных традиций таят в себе кухня и кулинарные таланты кого-нибудь из членов семьи. Прекрасно, если по выходным все собираются на семейный обед или ужин. Кухонные эксперименты хороши для крохи тем, что результат всегда нагляден и ощутим! Можете организовать и праздники "национальной" кухни – одной или самых разных! Так малыш сможет и узнать много нового об окружающем мире родного края, ведь на </a:t>
            </a:r>
            <a:r>
              <a:rPr lang="ru-RU" sz="1400" b="1" dirty="0" smtClean="0">
                <a:latin typeface="+mn-lt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+mn-lt"/>
              </a:rPr>
              <a:t>Урале </a:t>
            </a:r>
            <a:r>
              <a:rPr lang="ru-RU" sz="1400" dirty="0" smtClean="0">
                <a:latin typeface="+mn-lt"/>
              </a:rPr>
              <a:t>проживает много национальностей, что дает прекрасную основу для творения кулинарных шедевров дома всей семьей!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0" y="3500438"/>
            <a:ext cx="2857488" cy="642942"/>
          </a:xfrm>
        </p:spPr>
        <p:txBody>
          <a:bodyPr>
            <a:normAutofit fontScale="92500"/>
          </a:bodyPr>
          <a:lstStyle/>
          <a:p>
            <a:r>
              <a:rPr lang="ru-RU" sz="1500" dirty="0" smtClean="0">
                <a:solidFill>
                  <a:srgbClr val="C00000"/>
                </a:solidFill>
              </a:rPr>
              <a:t>Какими же могут быть семейные праздники и ритуалы?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857884" y="0"/>
            <a:ext cx="3286116" cy="6858000"/>
          </a:xfrm>
        </p:spPr>
        <p:txBody>
          <a:bodyPr>
            <a:noAutofit/>
          </a:bodyPr>
          <a:lstStyle/>
          <a:p>
            <a:pPr algn="just" fontAlgn="base">
              <a:buNone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4) Совместные поделки! Рукописные письма, открытки, альбомы, коллажи и т.д. </a:t>
            </a:r>
            <a:r>
              <a:rPr lang="ru-RU" sz="1400" dirty="0" smtClean="0"/>
              <a:t> Вместе с ребенком можно заняться составлением генеалогического древа или начать собирать какую-нибудь коллекцию, простор для фантазии безграничен! Главное – почувствовать, что это действительно "ваше" и приносит радость всем членам семьи.</a:t>
            </a:r>
          </a:p>
          <a:p>
            <a:pPr algn="just" fontAlgn="base">
              <a:buNone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5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) Семейный совет!      </a:t>
            </a:r>
            <a:r>
              <a:rPr lang="ru-RU" sz="1400" dirty="0" smtClean="0"/>
              <a:t>Во-первых, тут высказываются все — искренне, нелицемерно, учитывается мнение всех членов семьи, а значит, каждый чувствует себя значимым, каждый имеет право быть услышанным. Во-вторых, очень важен навык выработки единого мнения: мы высказываемся, слушаем, оппонируем друг другу — и таким образом находим единственно правильное решение.</a:t>
            </a:r>
          </a:p>
          <a:p>
            <a:pPr algn="just" fontAlgn="base">
              <a:buNone/>
            </a:pPr>
            <a:r>
              <a:rPr lang="ru-RU" sz="1400" b="1" dirty="0" smtClean="0">
                <a:solidFill>
                  <a:srgbClr val="FF00FF"/>
                </a:solidFill>
              </a:rPr>
              <a:t> </a:t>
            </a:r>
            <a:r>
              <a:rPr lang="ru-RU" sz="1400" b="1" dirty="0" smtClean="0">
                <a:solidFill>
                  <a:srgbClr val="FF00FF"/>
                </a:solidFill>
              </a:rPr>
              <a:t>6</a:t>
            </a:r>
            <a:r>
              <a:rPr lang="ru-RU" sz="1400" b="1" dirty="0" smtClean="0">
                <a:solidFill>
                  <a:srgbClr val="FF00FF"/>
                </a:solidFill>
              </a:rPr>
              <a:t>) Семейные праздники и дни рождения!</a:t>
            </a:r>
            <a:r>
              <a:rPr lang="ru-RU" sz="1400" dirty="0" smtClean="0">
                <a:solidFill>
                  <a:srgbClr val="FF00FF"/>
                </a:solidFill>
              </a:rPr>
              <a:t> </a:t>
            </a:r>
            <a:r>
              <a:rPr lang="ru-RU" sz="1400" dirty="0" smtClean="0"/>
              <a:t> День рождения как шумный веселый праздник именно с теми гостями, которых хочет </a:t>
            </a:r>
            <a:r>
              <a:rPr lang="ru-RU" sz="1400" dirty="0" smtClean="0"/>
              <a:t>пригласить сам </a:t>
            </a:r>
            <a:r>
              <a:rPr lang="ru-RU" sz="1400" dirty="0" smtClean="0"/>
              <a:t>виновник торжества, – лучший подарок. </a:t>
            </a:r>
            <a:r>
              <a:rPr lang="ru-RU" sz="1400" dirty="0" smtClean="0"/>
              <a:t>Сделайте День Семьи </a:t>
            </a:r>
            <a:r>
              <a:rPr lang="ru-RU" sz="1400" dirty="0" smtClean="0"/>
              <a:t>тематическим, объявив </a:t>
            </a:r>
            <a:r>
              <a:rPr lang="ru-RU" sz="1400" smtClean="0"/>
              <a:t>Тему </a:t>
            </a:r>
            <a:r>
              <a:rPr lang="ru-RU" sz="1400" smtClean="0"/>
              <a:t>Дня.</a:t>
            </a:r>
            <a:endParaRPr lang="ru-RU" sz="14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0" y="0"/>
            <a:ext cx="2857488" cy="3571876"/>
          </a:xfrm>
        </p:spPr>
        <p:txBody>
          <a:bodyPr>
            <a:normAutofit fontScale="92500" lnSpcReduction="10000"/>
          </a:bodyPr>
          <a:lstStyle/>
          <a:p>
            <a:pPr fontAlgn="base"/>
            <a:endParaRPr lang="ru-RU" sz="1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fontAlgn="base"/>
            <a:r>
              <a:rPr lang="ru-RU" sz="1500" dirty="0" smtClean="0">
                <a:solidFill>
                  <a:schemeClr val="tx2">
                    <a:lumMod val="75000"/>
                  </a:schemeClr>
                </a:solidFill>
              </a:rPr>
              <a:t>Истинное счастье вырасти в семье, где были традиции, которые сопровождались чувством — радости, умиротворения и восторга. Но такая приверженность традициям, увы, встречается все реже и реже. И это симптом тяжелого функционального нарушения в жизни дома. В доме где нет традиций и ритуалов совсем не прочен.</a:t>
            </a:r>
          </a:p>
          <a:p>
            <a:pPr fontAlgn="base"/>
            <a:r>
              <a:rPr lang="ru-RU" sz="1500" dirty="0" smtClean="0">
                <a:solidFill>
                  <a:srgbClr val="C00000"/>
                </a:solidFill>
              </a:rPr>
              <a:t>Вспомните, какие у вас были традиции в родительской семье? А что вы перенесли в вашу семью и сформировали новое?</a:t>
            </a:r>
          </a:p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3687901"/>
            <a:ext cx="278605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1) Совместное </a:t>
            </a:r>
            <a:r>
              <a:rPr lang="ru-RU" sz="1400" b="1" dirty="0" err="1" smtClean="0"/>
              <a:t>сказкочтение</a:t>
            </a:r>
            <a:r>
              <a:rPr lang="ru-RU" sz="1400" b="1" dirty="0" smtClean="0"/>
              <a:t> и игры </a:t>
            </a:r>
            <a:r>
              <a:rPr lang="ru-RU" sz="1400" dirty="0" smtClean="0"/>
              <a:t>Идеально, если традиция закрепилась в семье с самого раннего детства малыша – так, начать можно с чтения сказок на ночь</a:t>
            </a:r>
            <a:r>
              <a:rPr lang="ru-RU" sz="1400" dirty="0" smtClean="0"/>
              <a:t>.</a:t>
            </a:r>
            <a:r>
              <a:rPr lang="ru-RU" sz="1600" b="1" dirty="0" smtClean="0">
                <a:solidFill>
                  <a:srgbClr val="00B050"/>
                </a:solidFill>
              </a:rPr>
              <a:t> </a:t>
            </a:r>
            <a:endParaRPr lang="ru-RU" sz="1600" b="1" dirty="0" smtClean="0">
              <a:solidFill>
                <a:srgbClr val="00B050"/>
              </a:solidFill>
            </a:endParaRPr>
          </a:p>
          <a:p>
            <a:r>
              <a:rPr lang="ru-RU" sz="1600" b="1" dirty="0" smtClean="0">
                <a:solidFill>
                  <a:srgbClr val="00B050"/>
                </a:solidFill>
              </a:rPr>
              <a:t>2</a:t>
            </a:r>
            <a:r>
              <a:rPr lang="ru-RU" sz="1600" b="1" dirty="0" smtClean="0">
                <a:solidFill>
                  <a:srgbClr val="00B050"/>
                </a:solidFill>
              </a:rPr>
              <a:t>) Кодовые слова! </a:t>
            </a:r>
            <a:r>
              <a:rPr lang="ru-RU" sz="1400" dirty="0" smtClean="0"/>
              <a:t>Вместо привычных "</a:t>
            </a:r>
            <a:r>
              <a:rPr lang="ru-RU" sz="1400" dirty="0" err="1" smtClean="0"/>
              <a:t>привет-пока</a:t>
            </a:r>
            <a:r>
              <a:rPr lang="ru-RU" sz="1400" dirty="0" smtClean="0"/>
              <a:t>" дружная семья может договориться приветствовать друг друга особым "кодовым" словом, понятным только "своим"! 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362</Words>
  <PresentationFormat>Экран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Традиции и ритуалы в  семейном воспитании  </vt:lpstr>
      <vt:lpstr>  Забавно, если, здороваясь, кто-то произносит первую половину слова, а его собеседник – вторую. Можно также придумать условные знаки, которые будете  знать только  вы и ребенок. «Привет, принцесса!», «Здравствуй  Богатырь!»  и т.д. 3) Совместное приготовление пищи и семейные ужины! Большой простор для создания семейных традиций таят в себе кухня и кулинарные таланты кого-нибудь из членов семьи. Прекрасно, если по выходным все собираются на семейный обед или ужин. Кухонные эксперименты хороши для крохи тем, что результат всегда нагляден и ощутим! Можете организовать и праздники "национальной" кухни – одной или самых разных! Так малыш сможет и узнать много нового об окружающем мире родного края, ведь на  Урале проживает много национальностей, что дает прекрасную основу для творения кулинарных шедевров дома всей семьей!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Традиции и ритуалы в воспитании ребенка в семье</dc:title>
  <dc:creator>Psiholog</dc:creator>
  <cp:lastModifiedBy>Psiholog</cp:lastModifiedBy>
  <cp:revision>45</cp:revision>
  <dcterms:created xsi:type="dcterms:W3CDTF">2016-09-09T05:15:25Z</dcterms:created>
  <dcterms:modified xsi:type="dcterms:W3CDTF">2018-01-19T03:40:34Z</dcterms:modified>
</cp:coreProperties>
</file>