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35"/>
  </p:notesMasterIdLst>
  <p:sldIdLst>
    <p:sldId id="382" r:id="rId3"/>
    <p:sldId id="334" r:id="rId4"/>
    <p:sldId id="263" r:id="rId5"/>
    <p:sldId id="371" r:id="rId6"/>
    <p:sldId id="279" r:id="rId7"/>
    <p:sldId id="372" r:id="rId8"/>
    <p:sldId id="292" r:id="rId9"/>
    <p:sldId id="317" r:id="rId10"/>
    <p:sldId id="364" r:id="rId11"/>
    <p:sldId id="344" r:id="rId12"/>
    <p:sldId id="322" r:id="rId13"/>
    <p:sldId id="338" r:id="rId14"/>
    <p:sldId id="359" r:id="rId15"/>
    <p:sldId id="339" r:id="rId16"/>
    <p:sldId id="365" r:id="rId17"/>
    <p:sldId id="330" r:id="rId18"/>
    <p:sldId id="314" r:id="rId19"/>
    <p:sldId id="309" r:id="rId20"/>
    <p:sldId id="315" r:id="rId21"/>
    <p:sldId id="333" r:id="rId22"/>
    <p:sldId id="373" r:id="rId23"/>
    <p:sldId id="349" r:id="rId24"/>
    <p:sldId id="350" r:id="rId25"/>
    <p:sldId id="351" r:id="rId26"/>
    <p:sldId id="374" r:id="rId27"/>
    <p:sldId id="352" r:id="rId28"/>
    <p:sldId id="353" r:id="rId29"/>
    <p:sldId id="375" r:id="rId30"/>
    <p:sldId id="355" r:id="rId31"/>
    <p:sldId id="376" r:id="rId32"/>
    <p:sldId id="381" r:id="rId33"/>
    <p:sldId id="31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7" autoAdjust="0"/>
    <p:restoredTop sz="81400" autoAdjust="0"/>
  </p:normalViewPr>
  <p:slideViewPr>
    <p:cSldViewPr>
      <p:cViewPr>
        <p:scale>
          <a:sx n="50" d="100"/>
          <a:sy n="50" d="100"/>
        </p:scale>
        <p:origin x="-77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A22FF3-F672-4DAF-AE8A-D5997FDFCE0B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E4E430-F7DB-48CF-A01F-8B7667BDD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D95EF2-3A80-490E-BAEF-1D2503AD5E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BC52A-7C26-4537-9D15-343FC203CB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EC1FDA-46E6-464C-88D4-1617F6F24D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7363-0883-4824-9FE5-F1C7CC606FB8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433D-8DC1-4181-B385-82018EA6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A280-5890-46FA-9DF1-0AD90AB30C6D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40C0-FF2F-48EB-A618-0FEE4218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B232-CE59-4AEF-B477-4F3233ECD198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CC45-25F5-4621-A22A-183D1953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014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14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3CE671-4474-429A-8BAE-541B267C3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1C541DE-60D9-4BB5-A14F-24AD82F23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2C7FC04-9582-4B62-9FB1-135D0F774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9FA6061-46B4-4B24-A09A-F1F4CE319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D1EF589-688E-4211-81EA-A01ECF253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9BA81B-B8CD-4984-B5E8-134903D7B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F1676F3-243B-4421-B51F-CB252C16D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4CDE8B-1876-4C53-BD31-86B6ECC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288A-48FA-431C-B35E-3093FB58F6B5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7178-3138-4543-B1F2-C6A1AE7F0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FBE877A-090C-437D-AF27-B3786BAE7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D90AD3B-B5CF-4840-9689-513960809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EB2F9B-CC30-459B-A115-7710F9CB4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1D6968-63AC-4EC9-8A26-0714E1380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9B6B-62E1-4F50-85E4-3BC24E3B032C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41A2-68B5-402C-B392-E2CF3E99D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7040-0240-4872-AA04-4FED08CBA039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36A4-2EBA-46A1-86DF-B9B26DAF2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F5C3-D203-49AA-AF36-33D8BF224CFC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D74E-E866-4565-B219-6B1E915DE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420D-99EA-4E35-B457-830F3B20C51D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BA41-AC62-43B4-9338-B613FD308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8DA2-45A4-4DFE-BF84-BA243A6E663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8087-1FD6-45D9-81A3-B7A898BF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EB29-8FAE-4A83-8BB3-475DC111045E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99E9-560F-40A9-A6A0-8A329CA1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482E-0746-4821-9609-F6AD8B5040F4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1D8D-6E40-4A5E-9173-691B26A27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522CF5-8872-482F-8C83-EC95D6A9D388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4F50E-BCD8-4A58-9BCC-C97257ED6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03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03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03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003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03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03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003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0238BC3-C0AC-4DE5-98F5-48723542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03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Добрый вечер Уважаемые родители!!!</a:t>
            </a:r>
            <a:br>
              <a:rPr lang="ru-RU" sz="5400" b="1" i="1" dirty="0" smtClean="0">
                <a:solidFill>
                  <a:srgbClr val="FFFF00"/>
                </a:solidFill>
              </a:rPr>
            </a:br>
            <a:r>
              <a:rPr lang="ru-RU" sz="5400" b="1" i="1" dirty="0">
                <a:solidFill>
                  <a:srgbClr val="FFFF00"/>
                </a:solidFill>
              </a:rPr>
              <a:t/>
            </a:r>
            <a:br>
              <a:rPr lang="ru-RU" sz="5400" b="1" i="1" dirty="0">
                <a:solidFill>
                  <a:srgbClr val="FFFF00"/>
                </a:solidFill>
              </a:rPr>
            </a:br>
            <a:r>
              <a:rPr lang="ru-RU" sz="5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Мы рады приветствовать Вас сегодня …</a:t>
            </a:r>
            <a:endParaRPr lang="ru-RU" sz="54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7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85750" y="1214438"/>
            <a:ext cx="8858250" cy="500062"/>
          </a:xfrm>
        </p:spPr>
        <p:txBody>
          <a:bodyPr/>
          <a:lstStyle/>
          <a:p>
            <a:r>
              <a:rPr lang="ru-RU" sz="3700" dirty="0" smtClean="0">
                <a:solidFill>
                  <a:srgbClr val="FFFF00"/>
                </a:solidFill>
              </a:rPr>
              <a:t>«Кубышку – Травницу»  </a:t>
            </a:r>
            <a:r>
              <a:rPr lang="ru-RU" sz="3700" dirty="0" smtClean="0"/>
              <a:t>наполняли ароматными травами-мятой, чабрецом, </a:t>
            </a:r>
          </a:p>
        </p:txBody>
      </p:sp>
      <p:pic>
        <p:nvPicPr>
          <p:cNvPr id="49155" name="Picture 2" descr="F:\к открытому уроку технологии кукла-оберег\КУКЛЫ ДЛЯ ПРЕЗЕНТАЦИИ\травница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214563"/>
            <a:ext cx="2952750" cy="4214812"/>
          </a:xfrm>
        </p:spPr>
      </p:pic>
      <p:pic>
        <p:nvPicPr>
          <p:cNvPr id="49156" name="Picture 3" descr="F:\к открытому уроку технологии кукла-оберег\КУКЛЫ ДЛЯ ПРЕЗЕНТАЦИИ\травница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786063"/>
            <a:ext cx="28082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F:\к открытому уроку технологии кукла-оберег\КУКЛЫ ДЛЯ ПРЕЗЕНТАЦИИ\травница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214563"/>
            <a:ext cx="26638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3" y="0"/>
            <a:ext cx="9539288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60" dirty="0" smtClean="0">
                <a:solidFill>
                  <a:srgbClr val="FFFF00"/>
                </a:solidFill>
              </a:rPr>
              <a:t>Кормилица – символ заботы о детях и  семье.</a:t>
            </a:r>
            <a:endParaRPr lang="ru-RU" sz="5060" dirty="0">
              <a:solidFill>
                <a:srgbClr val="FFFF00"/>
              </a:solidFill>
            </a:endParaRPr>
          </a:p>
        </p:txBody>
      </p:sp>
      <p:pic>
        <p:nvPicPr>
          <p:cNvPr id="50179" name="Picture 2" descr="F:\к открытому уроку технологии кукла-оберег\КУКЛЫ ДЛЯ ПРЕЗЕНТАЦИИ\кормилица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428750"/>
            <a:ext cx="33147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F:\к открытому уроку технологии кукла-оберег\КУКЛЫ ДЛЯ ПРЕЗЕНТАЦИИ\кормилица 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2071688"/>
            <a:ext cx="3775075" cy="45259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5100" smtClean="0">
                <a:solidFill>
                  <a:srgbClr val="FFFF00"/>
                </a:solidFill>
              </a:rPr>
              <a:t>Свадебные единоручки.</a:t>
            </a:r>
          </a:p>
        </p:txBody>
      </p:sp>
      <p:pic>
        <p:nvPicPr>
          <p:cNvPr id="51203" name="Picture 2" descr="F:\к открытому уроку технологии кукла-оберег\КУКЛЫ ДЛЯ ПРЕЗЕНТАЦИИ\куклы-неразлуч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28738"/>
            <a:ext cx="4241800" cy="5346700"/>
          </a:xfrm>
        </p:spPr>
      </p:pic>
      <p:sp>
        <p:nvSpPr>
          <p:cNvPr id="4" name="Прямоугольник 3"/>
          <p:cNvSpPr/>
          <p:nvPr/>
        </p:nvSpPr>
        <p:spPr>
          <a:xfrm>
            <a:off x="4643438" y="1125538"/>
            <a:ext cx="4213225" cy="18143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73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30" dirty="0" smtClean="0">
                <a:latin typeface="+mn-lt"/>
              </a:rPr>
              <a:t>Их </a:t>
            </a:r>
            <a:r>
              <a:rPr lang="ru-RU" sz="3730" dirty="0">
                <a:latin typeface="+mn-lt"/>
              </a:rPr>
              <a:t>дарили на свадьбу.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90" dirty="0" err="1" smtClean="0">
                <a:solidFill>
                  <a:srgbClr val="FFFF00"/>
                </a:solidFill>
              </a:rPr>
              <a:t>Зернушка</a:t>
            </a:r>
            <a:r>
              <a:rPr lang="ru-RU" sz="5090" dirty="0" smtClean="0">
                <a:solidFill>
                  <a:srgbClr val="FFFF00"/>
                </a:solidFill>
              </a:rPr>
              <a:t> (</a:t>
            </a:r>
            <a:r>
              <a:rPr lang="ru-RU" sz="5090" dirty="0" err="1" smtClean="0">
                <a:solidFill>
                  <a:srgbClr val="FFFF00"/>
                </a:solidFill>
              </a:rPr>
              <a:t>Крупеничка</a:t>
            </a:r>
            <a:r>
              <a:rPr lang="ru-RU" sz="5090" dirty="0" smtClean="0">
                <a:solidFill>
                  <a:srgbClr val="FFFF00"/>
                </a:solidFill>
              </a:rPr>
              <a:t>) .</a:t>
            </a:r>
            <a:endParaRPr lang="ru-RU" sz="5090" dirty="0">
              <a:solidFill>
                <a:srgbClr val="FFFF00"/>
              </a:solidFill>
            </a:endParaRPr>
          </a:p>
        </p:txBody>
      </p:sp>
      <p:pic>
        <p:nvPicPr>
          <p:cNvPr id="52227" name="Picture 2" descr="F:\зерн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33463"/>
            <a:ext cx="34591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 descr="F:\к открытому уроку технологии кукла-оберег\КУКЛЫ ДЛЯ ПРЕЗЕНТАЦИИ\крупеничка слайд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052513"/>
            <a:ext cx="4752975" cy="55181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0" y="-33338"/>
            <a:ext cx="9144000" cy="908051"/>
          </a:xfrm>
        </p:spPr>
        <p:txBody>
          <a:bodyPr/>
          <a:lstStyle/>
          <a:p>
            <a:r>
              <a:rPr lang="ru-RU" sz="5500" smtClean="0">
                <a:solidFill>
                  <a:srgbClr val="FFFF00"/>
                </a:solidFill>
              </a:rPr>
              <a:t>Кукла «Коляда» </a:t>
            </a:r>
          </a:p>
        </p:txBody>
      </p:sp>
      <p:pic>
        <p:nvPicPr>
          <p:cNvPr id="57347" name="Picture 2" descr="F:\к открытому уроку технологии кукла-оберег\КУКЛЫ ДЛЯ ПРЕЗЕНТАЦИИ\Коляда-кукл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836613"/>
            <a:ext cx="3825875" cy="5832475"/>
          </a:xfrm>
        </p:spPr>
      </p:pic>
      <p:sp>
        <p:nvSpPr>
          <p:cNvPr id="57348" name="TextBox 2"/>
          <p:cNvSpPr txBox="1">
            <a:spLocks noChangeArrowheads="1"/>
          </p:cNvSpPr>
          <p:nvPr/>
        </p:nvSpPr>
        <p:spPr bwMode="auto">
          <a:xfrm>
            <a:off x="4211638" y="692150"/>
            <a:ext cx="49323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000" dirty="0" smtClean="0">
              <a:latin typeface="Calibri" pitchFamily="34" charset="0"/>
            </a:endParaRPr>
          </a:p>
          <a:p>
            <a:endParaRPr lang="ru-RU" sz="3000" dirty="0">
              <a:latin typeface="Calibri" pitchFamily="34" charset="0"/>
            </a:endParaRPr>
          </a:p>
          <a:p>
            <a:r>
              <a:rPr lang="ru-RU" sz="3000" dirty="0" smtClean="0">
                <a:latin typeface="Calibri" pitchFamily="34" charset="0"/>
              </a:rPr>
              <a:t>С </a:t>
            </a:r>
            <a:r>
              <a:rPr lang="ru-RU" sz="3000" dirty="0">
                <a:latin typeface="Calibri" pitchFamily="34" charset="0"/>
              </a:rPr>
              <a:t>Колядой проходили все рождественские колядки. Эта кукла - символ солнца и добрых отношений в семье.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0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50" dirty="0" err="1">
                <a:solidFill>
                  <a:srgbClr val="FFFF00"/>
                </a:solidFill>
                <a:latin typeface="+mn-lt"/>
              </a:rPr>
              <a:t>Вербница</a:t>
            </a:r>
            <a:r>
              <a:rPr lang="ru-RU" sz="3950" dirty="0">
                <a:solidFill>
                  <a:srgbClr val="FFFF00"/>
                </a:solidFill>
                <a:latin typeface="+mn-lt"/>
              </a:rPr>
              <a:t>  считалась подарком   и могла заменить пасхальное яйцо</a:t>
            </a:r>
            <a:r>
              <a:rPr lang="ru-RU" sz="3950" dirty="0">
                <a:latin typeface="+mn-lt"/>
              </a:rPr>
              <a:t>. </a:t>
            </a:r>
          </a:p>
        </p:txBody>
      </p:sp>
      <p:pic>
        <p:nvPicPr>
          <p:cNvPr id="59395" name="Picture 2" descr="F:\3660ee2d27fb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447800"/>
            <a:ext cx="37496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F:\verbnits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388778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9170988" cy="1690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240" dirty="0" smtClean="0">
                <a:solidFill>
                  <a:srgbClr val="FFFF00"/>
                </a:solidFill>
              </a:rPr>
              <a:t>Кукла «Масленица»</a:t>
            </a:r>
            <a:endParaRPr lang="ru-RU" sz="5240" dirty="0">
              <a:solidFill>
                <a:srgbClr val="FFFF00"/>
              </a:solidFill>
            </a:endParaRPr>
          </a:p>
        </p:txBody>
      </p:sp>
      <p:pic>
        <p:nvPicPr>
          <p:cNvPr id="61443" name="Picture 2" descr="F:\к открытому уроку технологии кукла-оберег\КУКЛЫ ДЛЯ ПРЕЗЕНТАЦИИ\масле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125538"/>
            <a:ext cx="2376488" cy="4668837"/>
          </a:xfrm>
        </p:spPr>
      </p:pic>
      <p:pic>
        <p:nvPicPr>
          <p:cNvPr id="61444" name="Picture 3" descr="F:\к открытому уроку технологии кукла-оберег\КУКЛЫ ДЛЯ ПРЕЗЕНТАЦИИ\масленица-кукл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150" y="1916113"/>
            <a:ext cx="304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F:\к открытому уроку технологии кукла-оберег\КУКЛЫ ДЛЯ ПРЕЗЕНТАЦИИ\кукла из ниток на палочке,маслениц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9950" y="1916113"/>
            <a:ext cx="302895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413" y="-892175"/>
            <a:ext cx="8939213" cy="2309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250" dirty="0" smtClean="0">
                <a:solidFill>
                  <a:srgbClr val="FFFF00"/>
                </a:solidFill>
              </a:rPr>
              <a:t>«Веснянка»</a:t>
            </a:r>
            <a:endParaRPr lang="ru-RU" sz="5250" dirty="0">
              <a:solidFill>
                <a:srgbClr val="FFFF00"/>
              </a:solidFill>
            </a:endParaRPr>
          </a:p>
        </p:txBody>
      </p:sp>
      <p:pic>
        <p:nvPicPr>
          <p:cNvPr id="62467" name="Picture 3" descr="F:\к открытому уроку технологии кукла-оберег\КУКЛЫ ДЛЯ ПРЕЗЕНТАЦИИ\весня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49275"/>
            <a:ext cx="23780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0" y="549275"/>
            <a:ext cx="6659563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700" dirty="0">
                <a:latin typeface="Calibri" pitchFamily="34" charset="0"/>
              </a:rPr>
              <a:t>Веснянка - это весёлая, задорная кукла, которую делали молодые девушки на приход весны. </a:t>
            </a:r>
            <a:endParaRPr lang="ru-RU" sz="3700" dirty="0" smtClean="0">
              <a:latin typeface="Calibri" pitchFamily="34" charset="0"/>
            </a:endParaRPr>
          </a:p>
          <a:p>
            <a:endParaRPr lang="ru-RU" sz="3700" dirty="0">
              <a:latin typeface="Calibri" pitchFamily="34" charset="0"/>
            </a:endParaRPr>
          </a:p>
          <a:p>
            <a:r>
              <a:rPr lang="ru-RU" sz="3700" dirty="0" smtClean="0">
                <a:latin typeface="Calibri" pitchFamily="34" charset="0"/>
              </a:rPr>
              <a:t>Веснянка </a:t>
            </a:r>
            <a:r>
              <a:rPr lang="ru-RU" sz="3700" dirty="0">
                <a:latin typeface="Calibri" pitchFamily="34" charset="0"/>
              </a:rPr>
              <a:t>является оберегом молодости и красоты.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9036050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50" dirty="0" smtClean="0">
                <a:solidFill>
                  <a:srgbClr val="FFFF00"/>
                </a:solidFill>
              </a:rPr>
              <a:t>Игровые куклы.</a:t>
            </a:r>
            <a:endParaRPr lang="ru-RU" sz="5550" dirty="0">
              <a:solidFill>
                <a:srgbClr val="FFFF00"/>
              </a:solidFill>
            </a:endParaRPr>
          </a:p>
        </p:txBody>
      </p:sp>
      <p:pic>
        <p:nvPicPr>
          <p:cNvPr id="63491" name="Picture 2" descr="F:\к открытому уроку технологии кукла-оберег\КУКЛЫ ДЛЯ ПРЕЗЕНТАЦИИ\перевёрты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908050"/>
            <a:ext cx="3635375" cy="5616575"/>
          </a:xfrm>
        </p:spPr>
      </p:pic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3779838" y="0"/>
            <a:ext cx="5364162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000">
              <a:latin typeface="Calibri" pitchFamily="34" charset="0"/>
            </a:endParaRPr>
          </a:p>
          <a:p>
            <a:r>
              <a:rPr lang="ru-RU" sz="4000">
                <a:latin typeface="Calibri" pitchFamily="34" charset="0"/>
              </a:rPr>
              <a:t>Кукла –перевёртыш «Девка-баба»</a:t>
            </a:r>
          </a:p>
          <a:p>
            <a:r>
              <a:rPr lang="ru-RU" sz="4000">
                <a:latin typeface="Calibri" pitchFamily="34" charset="0"/>
              </a:rPr>
              <a:t>Эта кукла-</a:t>
            </a:r>
            <a:r>
              <a:rPr lang="ru-RU" sz="4000">
                <a:solidFill>
                  <a:srgbClr val="FFFF00"/>
                </a:solidFill>
                <a:latin typeface="Calibri" pitchFamily="34" charset="0"/>
              </a:rPr>
              <a:t>игровая</a:t>
            </a:r>
            <a:r>
              <a:rPr lang="ru-RU" sz="4000">
                <a:latin typeface="Calibri" pitchFamily="34" charset="0"/>
              </a:rPr>
              <a:t>. Развивает детское творчество. В таких куклах часто прослеживаются противопоставления «грусть- радость», «молодость-старость»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-603250"/>
            <a:ext cx="8507412" cy="2020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630" dirty="0" smtClean="0">
                <a:solidFill>
                  <a:srgbClr val="FFFF00"/>
                </a:solidFill>
              </a:rPr>
              <a:t>Зайчик на пальчик.</a:t>
            </a:r>
            <a:endParaRPr lang="ru-RU" sz="5630" dirty="0">
              <a:solidFill>
                <a:srgbClr val="FFFF00"/>
              </a:solidFill>
            </a:endParaRPr>
          </a:p>
        </p:txBody>
      </p:sp>
      <p:pic>
        <p:nvPicPr>
          <p:cNvPr id="65539" name="Picture 2" descr="F:\к открытому уроку технологии кукла-оберег\КУКЛЫ ДЛЯ ПРЕЗЕНТАЦИИ\кукла на пальчик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836613"/>
            <a:ext cx="4392613" cy="5688012"/>
          </a:xfrm>
        </p:spPr>
      </p:pic>
      <p:sp>
        <p:nvSpPr>
          <p:cNvPr id="4" name="TextBox 3"/>
          <p:cNvSpPr txBox="1"/>
          <p:nvPr/>
        </p:nvSpPr>
        <p:spPr>
          <a:xfrm>
            <a:off x="4649788" y="1125538"/>
            <a:ext cx="4429125" cy="4450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40" dirty="0">
                <a:latin typeface="+mn-lt"/>
              </a:rPr>
              <a:t>Эту игрушку родители давали детям, когда уходили из дома</a:t>
            </a:r>
            <a:r>
              <a:rPr lang="ru-RU" sz="3540" dirty="0" smtClean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4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40" dirty="0" smtClean="0">
                <a:latin typeface="+mn-lt"/>
              </a:rPr>
              <a:t>Это </a:t>
            </a:r>
            <a:r>
              <a:rPr lang="ru-RU" sz="3540" dirty="0">
                <a:latin typeface="+mn-lt"/>
              </a:rPr>
              <a:t>и друг и оберег. Ему можно открыть душу, поговорить как с родным человеком.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Народная </a:t>
            </a:r>
            <a:r>
              <a:rPr lang="ru-RU" dirty="0" smtClean="0">
                <a:solidFill>
                  <a:srgbClr val="FFFF00"/>
                </a:solidFill>
              </a:rPr>
              <a:t>кукла.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363" name="Содержимое 7"/>
          <p:cNvSpPr>
            <a:spLocks noGrp="1"/>
          </p:cNvSpPr>
          <p:nvPr>
            <p:ph idx="1"/>
          </p:nvPr>
        </p:nvSpPr>
        <p:spPr>
          <a:xfrm>
            <a:off x="6143625" y="4714875"/>
            <a:ext cx="2543175" cy="14112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3" descr="F:\к открытому уроку технологии кукла-оберег\КУКЛЫ ДЛЯ ПРЕЗЕНТАЦИИ\картинку взять в презентаци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408113"/>
            <a:ext cx="418782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31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6605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670" dirty="0" smtClean="0">
                <a:solidFill>
                  <a:srgbClr val="FFFF00"/>
                </a:solidFill>
              </a:rPr>
              <a:t>«Малышок-голышек»</a:t>
            </a:r>
            <a:endParaRPr lang="ru-RU" sz="5670" dirty="0">
              <a:solidFill>
                <a:srgbClr val="FFFF00"/>
              </a:solidFill>
            </a:endParaRPr>
          </a:p>
        </p:txBody>
      </p:sp>
      <p:pic>
        <p:nvPicPr>
          <p:cNvPr id="66563" name="Picture 2" descr="F:\к открытому уроку технологии кукла-оберег\КУКЛЫ ДЛЯ ПРЕЗЕНТАЦИИ\кукла малышок-голышок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071563"/>
            <a:ext cx="4929188" cy="5329237"/>
          </a:xfrm>
        </p:spPr>
      </p:pic>
      <p:sp>
        <p:nvSpPr>
          <p:cNvPr id="4" name="TextBox 3"/>
          <p:cNvSpPr txBox="1"/>
          <p:nvPr/>
        </p:nvSpPr>
        <p:spPr>
          <a:xfrm>
            <a:off x="5357813" y="1143000"/>
            <a:ext cx="3786187" cy="565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20" dirty="0">
                <a:latin typeface="+mn-lt"/>
              </a:rPr>
              <a:t>Куклу обязательно подпоясывали . Ведь пояс – это  обязательный атрибут  русского традиционного костюма.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-252413" y="11113"/>
            <a:ext cx="9648826" cy="1417637"/>
          </a:xfrm>
        </p:spPr>
        <p:txBody>
          <a:bodyPr/>
          <a:lstStyle/>
          <a:p>
            <a:r>
              <a:rPr lang="ru-RU" sz="4900" smtClean="0">
                <a:solidFill>
                  <a:srgbClr val="FFFF00"/>
                </a:solidFill>
              </a:rPr>
              <a:t>Материалы:</a:t>
            </a:r>
            <a:r>
              <a:rPr lang="ru-RU" sz="4900" smtClean="0"/>
              <a:t> лоскуты ткани, нитки, вата, колокольчики,ножницы.</a:t>
            </a:r>
          </a:p>
        </p:txBody>
      </p:sp>
      <p:pic>
        <p:nvPicPr>
          <p:cNvPr id="71683" name="Picture 2" descr="F:\0_66aaa_b2be21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8569325" cy="50307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225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2.  Подбираем и вырезаем три круга из подходящих по цвету тканей диаметром 24, 19, 16 см. Квадрат белой ткани для лица 20х20 см.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571750"/>
            <a:ext cx="8358188" cy="4097338"/>
          </a:xfrm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60663"/>
            <a:ext cx="8358188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0"/>
            <a:ext cx="9144000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>
                <a:solidFill>
                  <a:srgbClr val="FFFF00"/>
                </a:solidFill>
              </a:rPr>
              <a:t>3.	В центр самого большого круга вкладываем вату, </a:t>
            </a:r>
            <a:r>
              <a:rPr lang="ru-RU" sz="3800" dirty="0" smtClean="0">
                <a:solidFill>
                  <a:srgbClr val="FFFF00"/>
                </a:solidFill>
              </a:rPr>
              <a:t>привязанный к вате колокольчик </a:t>
            </a:r>
            <a:r>
              <a:rPr lang="ru-RU" sz="3800" dirty="0">
                <a:solidFill>
                  <a:srgbClr val="FFFF00"/>
                </a:solidFill>
              </a:rPr>
              <a:t>и туго перематываем ниточкой. </a:t>
            </a:r>
            <a:r>
              <a:rPr lang="ru-RU" sz="3800" dirty="0" smtClean="0">
                <a:solidFill>
                  <a:srgbClr val="FFFF00"/>
                </a:solidFill>
              </a:rPr>
              <a:t>Следим, чтобы центр не сместился и края юбки были ровными.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3731" name="Picture 2" descr="F:\0_66aab_51e83b1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500313"/>
            <a:ext cx="4248150" cy="4216400"/>
          </a:xfrm>
        </p:spPr>
      </p:pic>
      <p:pic>
        <p:nvPicPr>
          <p:cNvPr id="73732" name="Picture 3" descr="F:\0_66aaf_f3427d3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500313"/>
            <a:ext cx="417671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203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4</a:t>
            </a:r>
            <a:r>
              <a:rPr lang="ru-RU" dirty="0">
                <a:solidFill>
                  <a:srgbClr val="FFFF00"/>
                </a:solidFill>
              </a:rPr>
              <a:t>.	Получившийся свёрток обворачиваем лоскутком меньшего диаметра и также плотно перевязываем ниточкой. </a:t>
            </a:r>
          </a:p>
        </p:txBody>
      </p:sp>
      <p:pic>
        <p:nvPicPr>
          <p:cNvPr id="74755" name="Picture 3" descr="F:\0_66ab0_c4548287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349500"/>
            <a:ext cx="5184775" cy="42640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975" y="-315913"/>
            <a:ext cx="9324975" cy="173355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20" dirty="0" smtClean="0">
                <a:solidFill>
                  <a:srgbClr val="FFFF00"/>
                </a:solidFill>
              </a:rPr>
              <a:t>5.  Таким </a:t>
            </a:r>
            <a:r>
              <a:rPr lang="ru-RU" sz="4420" dirty="0">
                <a:solidFill>
                  <a:srgbClr val="FFFF00"/>
                </a:solidFill>
              </a:rPr>
              <a:t>же образом обворачиваем самым маленьким лоскутком куколку </a:t>
            </a:r>
          </a:p>
        </p:txBody>
      </p:sp>
      <p:pic>
        <p:nvPicPr>
          <p:cNvPr id="75779" name="Picture 2" descr="F:\0_66ab1_42ae137f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0" y="1484313"/>
            <a:ext cx="4762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-396875" y="-1539875"/>
            <a:ext cx="9540875" cy="2957513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pic>
        <p:nvPicPr>
          <p:cNvPr id="76803" name="Picture 2" descr="F:\0_66ab2_94cd151f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4225" y="1571625"/>
            <a:ext cx="7720013" cy="5083175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288463" cy="2852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70" dirty="0">
                <a:solidFill>
                  <a:srgbClr val="FFFF00"/>
                </a:solidFill>
                <a:latin typeface="+mn-lt"/>
              </a:rPr>
              <a:t>6. Белый лоскут для лица складываем противоположными углами к центру.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6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130" dirty="0" smtClean="0">
                <a:solidFill>
                  <a:srgbClr val="FFFF00"/>
                </a:solidFill>
              </a:rPr>
              <a:t>7.</a:t>
            </a:r>
            <a:r>
              <a:rPr lang="ru-RU" sz="5130" dirty="0">
                <a:solidFill>
                  <a:srgbClr val="FFFF00"/>
                </a:solidFill>
              </a:rPr>
              <a:t>	Туго перевязываем шейку. </a:t>
            </a:r>
          </a:p>
        </p:txBody>
      </p:sp>
      <p:pic>
        <p:nvPicPr>
          <p:cNvPr id="77827" name="Picture 2" descr="F:\0_66ab3_17eface8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71625"/>
            <a:ext cx="4071938" cy="4929188"/>
          </a:xfrm>
        </p:spPr>
      </p:pic>
      <p:pic>
        <p:nvPicPr>
          <p:cNvPr id="77828" name="Picture 3" descr="F:\0_66ab4_312c9e07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500188"/>
            <a:ext cx="4143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8.         Оформляем руки.</a:t>
            </a:r>
          </a:p>
        </p:txBody>
      </p:sp>
      <p:pic>
        <p:nvPicPr>
          <p:cNvPr id="78851" name="Picture 2" descr="F:\0_66ab5_75a607f3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928688"/>
            <a:ext cx="6858000" cy="56435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9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>	Осталось повязать нарядный платочек и куколка-колокольчик </a:t>
            </a:r>
            <a:r>
              <a:rPr lang="ru-RU" dirty="0" smtClean="0">
                <a:solidFill>
                  <a:srgbClr val="FFFF00"/>
                </a:solidFill>
              </a:rPr>
              <a:t>готова!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9875" name="Picture 2" descr="F:\0_66ab6_1ecce5b0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14500"/>
            <a:ext cx="4143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3" descr="F:\0_66aae_53899b32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714500"/>
            <a:ext cx="38592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413" y="0"/>
            <a:ext cx="9504363" cy="1743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570" dirty="0" smtClean="0">
                <a:solidFill>
                  <a:srgbClr val="FFFF00"/>
                </a:solidFill>
              </a:rPr>
              <a:t>Такими игрушками играли дети много лет назад на территории Руси</a:t>
            </a:r>
            <a:endParaRPr lang="ru-RU" sz="4570" dirty="0">
              <a:solidFill>
                <a:srgbClr val="FFFF00"/>
              </a:solidFill>
            </a:endParaRPr>
          </a:p>
        </p:txBody>
      </p:sp>
      <p:pic>
        <p:nvPicPr>
          <p:cNvPr id="18435" name="Picture 2" descr="F:\к открытому уроку технологии кукла-оберег\КУКЛЫ ДЛЯ ПРЕЗЕНТАЦИИ\колокольчики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400" y="1633538"/>
            <a:ext cx="5184775" cy="3887787"/>
          </a:xfrm>
        </p:spPr>
      </p:pic>
      <p:pic>
        <p:nvPicPr>
          <p:cNvPr id="18436" name="Picture 5" descr="F:\к открытому уроку технологии кукла-оберег\КУКЛЫ ДЛЯ ПРЕЗЕНТАЦИИ\малышок-голыш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743075"/>
            <a:ext cx="268605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:\к открытому уроку технологии кукла-оберег\КУКЛЫ ДЛЯ ПРЕЗЕНТАЦИИ\кукла пеленаш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576638"/>
            <a:ext cx="2381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70" dirty="0" smtClean="0">
                <a:solidFill>
                  <a:srgbClr val="FFFF00"/>
                </a:solidFill>
              </a:rPr>
              <a:t>Отличный подарок друзьям и близким!</a:t>
            </a:r>
            <a:endParaRPr lang="ru-RU" sz="4870" dirty="0">
              <a:solidFill>
                <a:srgbClr val="FFFF00"/>
              </a:solidFill>
            </a:endParaRP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14500"/>
            <a:ext cx="77152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F:\к открытому уроку технологии кукла-оберег\КУКЛЫ ДЛЯ ПРЕЗЕНТАЦИИ\вологодская неве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412875"/>
            <a:ext cx="17287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8697913" cy="60833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40" dirty="0">
                <a:solidFill>
                  <a:srgbClr val="FFFF00"/>
                </a:solidFill>
              </a:rPr>
              <a:t>“Без нее, без куклы, мир бы рассыпался, развалился,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40" dirty="0">
                <a:solidFill>
                  <a:srgbClr val="FFFF00"/>
                </a:solidFill>
              </a:rPr>
              <a:t>и дети перестали </a:t>
            </a:r>
            <a:r>
              <a:rPr lang="ru-RU" sz="4840" dirty="0" smtClean="0">
                <a:solidFill>
                  <a:srgbClr val="FFFF00"/>
                </a:solidFill>
              </a:rPr>
              <a:t>бы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40" dirty="0" smtClean="0">
                <a:solidFill>
                  <a:srgbClr val="FFFF00"/>
                </a:solidFill>
              </a:rPr>
              <a:t> </a:t>
            </a:r>
            <a:r>
              <a:rPr lang="ru-RU" sz="4840" dirty="0">
                <a:solidFill>
                  <a:srgbClr val="FFFF00"/>
                </a:solidFill>
              </a:rPr>
              <a:t>походить на родителей,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40" dirty="0">
                <a:solidFill>
                  <a:srgbClr val="FFFF00"/>
                </a:solidFill>
              </a:rPr>
              <a:t>и народ бы </a:t>
            </a:r>
            <a:r>
              <a:rPr lang="ru-RU" sz="4840" dirty="0" smtClean="0">
                <a:solidFill>
                  <a:srgbClr val="FFFF00"/>
                </a:solidFill>
              </a:rPr>
              <a:t>рассеялся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40" dirty="0" smtClean="0">
                <a:solidFill>
                  <a:srgbClr val="FFFF00"/>
                </a:solidFill>
              </a:rPr>
              <a:t>пылью </a:t>
            </a:r>
            <a:r>
              <a:rPr lang="ru-RU" sz="4840" dirty="0">
                <a:solidFill>
                  <a:srgbClr val="FFFF00"/>
                </a:solidFill>
              </a:rPr>
              <a:t>по лицу земли</a:t>
            </a:r>
            <a:r>
              <a:rPr lang="ru-RU" sz="4840" dirty="0" smtClean="0">
                <a:solidFill>
                  <a:srgbClr val="FFFF00"/>
                </a:solidFill>
              </a:rPr>
              <a:t>”.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40" dirty="0">
                <a:solidFill>
                  <a:srgbClr val="FFFF00"/>
                </a:solidFill>
              </a:rPr>
              <a:t> </a:t>
            </a:r>
            <a:r>
              <a:rPr lang="ru-RU" sz="4840" dirty="0" smtClean="0">
                <a:solidFill>
                  <a:srgbClr val="FFFF00"/>
                </a:solidFill>
              </a:rPr>
              <a:t>                       (М. Синявский) </a:t>
            </a:r>
            <a:endParaRPr lang="ru-RU" sz="4840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40" dirty="0"/>
          </a:p>
        </p:txBody>
      </p:sp>
    </p:spTree>
    <p:extLst>
      <p:ext uri="{BB962C8B-B14F-4D97-AF65-F5344CB8AC3E}">
        <p14:creationId xmlns:p14="http://schemas.microsoft.com/office/powerpoint/2010/main" val="1143522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-357188"/>
            <a:ext cx="9144000" cy="1774826"/>
          </a:xfrm>
        </p:spPr>
        <p:txBody>
          <a:bodyPr/>
          <a:lstStyle/>
          <a:p>
            <a:pPr eaLnBrk="1" hangingPunct="1">
              <a:defRPr/>
            </a:pPr>
            <a:r>
              <a:rPr lang="ru-RU" sz="621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210" dirty="0">
              <a:solidFill>
                <a:srgbClr val="FFFF00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60375">
            <a:off x="800100" y="1646238"/>
            <a:ext cx="37338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5181">
            <a:off x="4968875" y="1630363"/>
            <a:ext cx="33305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</a:rPr>
              <a:t>Из толкового словаря С.И.Ожегова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900113" y="2420938"/>
            <a:ext cx="7786687" cy="3705225"/>
          </a:xfrm>
        </p:spPr>
        <p:txBody>
          <a:bodyPr/>
          <a:lstStyle/>
          <a:p>
            <a:r>
              <a:rPr lang="ru-RU" sz="6000" smtClean="0"/>
              <a:t>Кукла – это детская игрушка в форме фигурки человека.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333375"/>
            <a:ext cx="3267075" cy="6191250"/>
          </a:xfrm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3419475" y="476250"/>
            <a:ext cx="56737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ru-RU" sz="7000">
                <a:solidFill>
                  <a:srgbClr val="FFFF00"/>
                </a:solidFill>
                <a:latin typeface="Calibri" pitchFamily="34" charset="0"/>
              </a:rPr>
              <a:t>обрядовые</a:t>
            </a: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419475" y="2636838"/>
            <a:ext cx="5940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ru-RU" sz="7000">
                <a:solidFill>
                  <a:srgbClr val="FF0000"/>
                </a:solidFill>
                <a:latin typeface="Calibri" pitchFamily="34" charset="0"/>
              </a:rPr>
              <a:t>обереги</a:t>
            </a:r>
          </a:p>
          <a:p>
            <a:pPr marL="857250" indent="-857250">
              <a:buFont typeface="Arial" charset="0"/>
              <a:buChar char="•"/>
            </a:pPr>
            <a:endParaRPr lang="ru-RU" sz="7000">
              <a:solidFill>
                <a:srgbClr val="FF0000"/>
              </a:solidFill>
              <a:latin typeface="Calibri" pitchFamily="34" charset="0"/>
            </a:endParaRPr>
          </a:p>
          <a:p>
            <a:pPr marL="857250" indent="-857250">
              <a:buFont typeface="Arial" charset="0"/>
              <a:buChar char="•"/>
            </a:pPr>
            <a:endParaRPr lang="ru-RU" sz="7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475" y="3933825"/>
            <a:ext cx="567372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игровые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3850" y="188913"/>
            <a:ext cx="97917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550" dirty="0" smtClean="0">
                <a:solidFill>
                  <a:srgbClr val="FFFF00"/>
                </a:solidFill>
              </a:rPr>
              <a:t>Почему у народной куклы нет лица?</a:t>
            </a:r>
            <a:endParaRPr lang="ru-RU" sz="4550" dirty="0">
              <a:solidFill>
                <a:srgbClr val="FFFF00"/>
              </a:solidFill>
            </a:endParaRPr>
          </a:p>
        </p:txBody>
      </p:sp>
      <p:pic>
        <p:nvPicPr>
          <p:cNvPr id="39939" name="Picture 2" descr="C:\Users\СЦ_Цифра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96975"/>
            <a:ext cx="3168650" cy="5327650"/>
          </a:xfrm>
        </p:spPr>
      </p:pic>
      <p:sp>
        <p:nvSpPr>
          <p:cNvPr id="4" name="TextBox 3"/>
          <p:cNvSpPr txBox="1"/>
          <p:nvPr/>
        </p:nvSpPr>
        <p:spPr>
          <a:xfrm>
            <a:off x="3276600" y="1628775"/>
            <a:ext cx="5759450" cy="433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. </a:t>
            </a:r>
            <a:r>
              <a:rPr lang="ru-RU" sz="4590" dirty="0">
                <a:latin typeface="+mn-lt"/>
              </a:rPr>
              <a:t>По народным поверьям, кукла “с лицом” как бы обретала душу и тем самым становилась опасной для ребенка.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:\к открытому уроку технологии кукла-оберег\КУКЛЫ ДЛЯ ПРЕЗЕНТАЦИИ\пелена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6400" y="188913"/>
            <a:ext cx="3267075" cy="2303462"/>
          </a:xfrm>
        </p:spPr>
      </p:pic>
      <p:pic>
        <p:nvPicPr>
          <p:cNvPr id="44035" name="Picture 4" descr="F:\к открытому уроку технологии кукла-оберег\КУКЛЫ ДЛЯ ПРЕЗЕНТАЦИИ\пеленашки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335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3929063" y="500063"/>
            <a:ext cx="51609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600" dirty="0" smtClean="0">
              <a:latin typeface="Calibri" pitchFamily="34" charset="0"/>
            </a:endParaRPr>
          </a:p>
          <a:p>
            <a:r>
              <a:rPr lang="ru-RU" sz="2600" dirty="0" smtClean="0">
                <a:latin typeface="Calibri" pitchFamily="34" charset="0"/>
              </a:rPr>
              <a:t>Кукла  </a:t>
            </a:r>
            <a:r>
              <a:rPr lang="ru-RU" sz="2600" dirty="0">
                <a:latin typeface="Calibri" pitchFamily="34" charset="0"/>
              </a:rPr>
              <a:t>оберегала ребёночка</a:t>
            </a:r>
            <a:r>
              <a:rPr lang="ru-RU" sz="2600" dirty="0" smtClean="0">
                <a:latin typeface="Calibri" pitchFamily="34" charset="0"/>
              </a:rPr>
              <a:t>.. </a:t>
            </a:r>
            <a:endParaRPr lang="ru-RU" sz="2600" dirty="0">
              <a:latin typeface="Calibri" pitchFamily="34" charset="0"/>
            </a:endParaRPr>
          </a:p>
        </p:txBody>
      </p:sp>
      <p:pic>
        <p:nvPicPr>
          <p:cNvPr id="44037" name="Picture 5" descr="F:\к открытому уроку технологии кукла-оберег\КУКЛЫ ДЛЯ ПРЕЗЕНТАЦИИ\пеленашк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437063"/>
            <a:ext cx="27670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60850" y="0"/>
            <a:ext cx="488315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90" dirty="0">
                <a:solidFill>
                  <a:srgbClr val="FFFF00"/>
                </a:solidFill>
                <a:latin typeface="+mn-lt"/>
              </a:rPr>
              <a:t>Куклы-</a:t>
            </a:r>
            <a:r>
              <a:rPr lang="ru-RU" sz="3990" dirty="0" err="1">
                <a:solidFill>
                  <a:srgbClr val="FFFF00"/>
                </a:solidFill>
                <a:latin typeface="+mn-lt"/>
              </a:rPr>
              <a:t>пеленашки</a:t>
            </a:r>
            <a:endParaRPr lang="ru-RU" sz="399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175" y="274638"/>
            <a:ext cx="4619625" cy="1282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10" dirty="0" smtClean="0">
                <a:solidFill>
                  <a:srgbClr val="FF0000"/>
                </a:solidFill>
              </a:rPr>
              <a:t>Тульская «</a:t>
            </a:r>
            <a:r>
              <a:rPr lang="ru-RU" sz="4010" dirty="0" err="1" smtClean="0">
                <a:solidFill>
                  <a:srgbClr val="FF0000"/>
                </a:solidFill>
              </a:rPr>
              <a:t>Берегиня</a:t>
            </a:r>
            <a:r>
              <a:rPr lang="ru-RU" sz="4010" dirty="0" smtClean="0">
                <a:solidFill>
                  <a:srgbClr val="FF0000"/>
                </a:solidFill>
              </a:rPr>
              <a:t>»</a:t>
            </a:r>
            <a:endParaRPr lang="ru-RU" sz="4010" dirty="0"/>
          </a:p>
        </p:txBody>
      </p:sp>
      <p:pic>
        <p:nvPicPr>
          <p:cNvPr id="45059" name="Picture 2" descr="F:\к открытому уроку технологии кукла-оберег\КУКЛЫ ДЛЯ ПРЕЗЕНТАЦИИ\Тульская кукла-обер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15913"/>
            <a:ext cx="3738563" cy="6065837"/>
          </a:xfrm>
        </p:spPr>
      </p:pic>
      <p:sp>
        <p:nvSpPr>
          <p:cNvPr id="6" name="TextBox 5"/>
          <p:cNvSpPr txBox="1"/>
          <p:nvPr/>
        </p:nvSpPr>
        <p:spPr>
          <a:xfrm>
            <a:off x="4211638" y="1773238"/>
            <a:ext cx="4681537" cy="26591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170" dirty="0">
                <a:latin typeface="+mn-lt"/>
              </a:rPr>
              <a:t>Эта кукла- </a:t>
            </a:r>
            <a:r>
              <a:rPr lang="ru-RU" sz="4170" dirty="0" err="1">
                <a:latin typeface="+mn-lt"/>
              </a:rPr>
              <a:t>берегиня</a:t>
            </a:r>
            <a:r>
              <a:rPr lang="ru-RU" sz="4170" dirty="0">
                <a:latin typeface="+mn-lt"/>
              </a:rPr>
              <a:t> детской кроватки. </a:t>
            </a:r>
            <a:r>
              <a:rPr lang="ru-RU" sz="4170" dirty="0" smtClean="0">
                <a:latin typeface="+mn-lt"/>
              </a:rPr>
              <a:t>Укрепляли </a:t>
            </a:r>
            <a:r>
              <a:rPr lang="ru-RU" sz="4170" dirty="0">
                <a:latin typeface="+mn-lt"/>
              </a:rPr>
              <a:t>её на краю люльки.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СЦ_Цифра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6370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99038" y="19050"/>
            <a:ext cx="4076700" cy="307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3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30" dirty="0" smtClean="0">
                <a:latin typeface="+mn-lt"/>
              </a:rPr>
              <a:t>Кукла </a:t>
            </a:r>
            <a:r>
              <a:rPr lang="ru-RU" sz="3230" dirty="0">
                <a:solidFill>
                  <a:srgbClr val="FFFF00"/>
                </a:solidFill>
                <a:latin typeface="+mn-lt"/>
              </a:rPr>
              <a:t>«Красота». </a:t>
            </a:r>
            <a:endParaRPr lang="ru-RU" sz="3230" dirty="0" smtClean="0">
              <a:solidFill>
                <a:srgbClr val="FFFF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30" dirty="0">
              <a:solidFill>
                <a:srgbClr val="FFFF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30" dirty="0" smtClean="0">
                <a:latin typeface="+mn-lt"/>
              </a:rPr>
              <a:t>Куклу </a:t>
            </a:r>
            <a:r>
              <a:rPr lang="ru-RU" sz="3230" dirty="0">
                <a:latin typeface="+mn-lt"/>
              </a:rPr>
              <a:t>делали на  свадьбу  и ставили в свадебный пирог.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394</Words>
  <Application>Microsoft Office PowerPoint</Application>
  <PresentationFormat>Экран (4:3)</PresentationFormat>
  <Paragraphs>67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Глобус</vt:lpstr>
      <vt:lpstr>Добрый вечер Уважаемые родители!!!  Мы рады приветствовать Вас сегодня …</vt:lpstr>
      <vt:lpstr>Народная кукла.</vt:lpstr>
      <vt:lpstr>Такими игрушками играли дети много лет назад на территории Руси</vt:lpstr>
      <vt:lpstr>Из толкового словаря С.И.Ожегова</vt:lpstr>
      <vt:lpstr>Презентация PowerPoint</vt:lpstr>
      <vt:lpstr>Почему у народной куклы нет лица?</vt:lpstr>
      <vt:lpstr>Презентация PowerPoint</vt:lpstr>
      <vt:lpstr>Тульская «Берегиня»</vt:lpstr>
      <vt:lpstr>Презентация PowerPoint</vt:lpstr>
      <vt:lpstr>«Кубышку – Травницу»  наполняли ароматными травами-мятой, чабрецом, </vt:lpstr>
      <vt:lpstr>Кормилица – символ заботы о детях и  семье.</vt:lpstr>
      <vt:lpstr>Свадебные единоручки.</vt:lpstr>
      <vt:lpstr>Зернушка (Крупеничка) .</vt:lpstr>
      <vt:lpstr>Кукла «Коляда» </vt:lpstr>
      <vt:lpstr>Презентация PowerPoint</vt:lpstr>
      <vt:lpstr>Кукла «Масленица»</vt:lpstr>
      <vt:lpstr>«Веснянка»</vt:lpstr>
      <vt:lpstr>Игровые куклы.</vt:lpstr>
      <vt:lpstr>Зайчик на пальчик.</vt:lpstr>
      <vt:lpstr>«Малышок-голышек»</vt:lpstr>
      <vt:lpstr>Материалы: лоскуты ткани, нитки, вата, колокольчики,ножницы.</vt:lpstr>
      <vt:lpstr>2.  Подбираем и вырезаем три круга из подходящих по цвету тканей диаметром 24, 19, 16 см. Квадрат белой ткани для лица 20х20 см.</vt:lpstr>
      <vt:lpstr>3. В центр самого большого круга вкладываем вату, привязанный к вате колокольчик и туго перематываем ниточкой. Следим, чтобы центр не сместился и края юбки были ровными.  </vt:lpstr>
      <vt:lpstr> 4. Получившийся свёрток обворачиваем лоскутком меньшего диаметра и также плотно перевязываем ниточкой. </vt:lpstr>
      <vt:lpstr>5.  Таким же образом обворачиваем самым маленьким лоскутком куколку </vt:lpstr>
      <vt:lpstr>    </vt:lpstr>
      <vt:lpstr>7. Туго перевязываем шейку. </vt:lpstr>
      <vt:lpstr>8.         Оформляем руки.</vt:lpstr>
      <vt:lpstr>9. Осталось повязать нарядный платочек и куколка-колокольчик готова!</vt:lpstr>
      <vt:lpstr>Отличный подарок друзьям и близким!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 урока</dc:title>
  <dc:creator>СЦ_Цифра</dc:creator>
  <cp:lastModifiedBy>Детский сад 226</cp:lastModifiedBy>
  <cp:revision>283</cp:revision>
  <dcterms:created xsi:type="dcterms:W3CDTF">2013-04-18T07:16:08Z</dcterms:created>
  <dcterms:modified xsi:type="dcterms:W3CDTF">2017-11-23T13:05:57Z</dcterms:modified>
</cp:coreProperties>
</file>